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1"/>
  </p:sldMasterIdLst>
  <p:notesMasterIdLst>
    <p:notesMasterId r:id="rId66"/>
  </p:notesMasterIdLst>
  <p:handoutMasterIdLst>
    <p:handoutMasterId r:id="rId67"/>
  </p:handoutMasterIdLst>
  <p:sldIdLst>
    <p:sldId id="1161" r:id="rId2"/>
    <p:sldId id="1092" r:id="rId3"/>
    <p:sldId id="1087" r:id="rId4"/>
    <p:sldId id="1084" r:id="rId5"/>
    <p:sldId id="1090" r:id="rId6"/>
    <p:sldId id="1162" r:id="rId7"/>
    <p:sldId id="1083" r:id="rId8"/>
    <p:sldId id="1085" r:id="rId9"/>
    <p:sldId id="1081" r:id="rId10"/>
    <p:sldId id="1091" r:id="rId11"/>
    <p:sldId id="1086" r:id="rId12"/>
    <p:sldId id="1094" r:id="rId13"/>
    <p:sldId id="1095" r:id="rId14"/>
    <p:sldId id="1098" r:id="rId15"/>
    <p:sldId id="1099" r:id="rId16"/>
    <p:sldId id="1100" r:id="rId17"/>
    <p:sldId id="1102" r:id="rId18"/>
    <p:sldId id="1103" r:id="rId19"/>
    <p:sldId id="1104" r:id="rId20"/>
    <p:sldId id="1105" r:id="rId21"/>
    <p:sldId id="1106" r:id="rId22"/>
    <p:sldId id="1114" r:id="rId23"/>
    <p:sldId id="1115" r:id="rId24"/>
    <p:sldId id="1116" r:id="rId25"/>
    <p:sldId id="1117" r:id="rId26"/>
    <p:sldId id="1118" r:id="rId27"/>
    <p:sldId id="1119" r:id="rId28"/>
    <p:sldId id="1120" r:id="rId29"/>
    <p:sldId id="1121" r:id="rId30"/>
    <p:sldId id="1122" r:id="rId31"/>
    <p:sldId id="1123" r:id="rId32"/>
    <p:sldId id="1124" r:id="rId33"/>
    <p:sldId id="1125" r:id="rId34"/>
    <p:sldId id="1163" r:id="rId35"/>
    <p:sldId id="1129" r:id="rId36"/>
    <p:sldId id="1130" r:id="rId37"/>
    <p:sldId id="1131" r:id="rId38"/>
    <p:sldId id="1132" r:id="rId39"/>
    <p:sldId id="1133" r:id="rId40"/>
    <p:sldId id="1134" r:id="rId41"/>
    <p:sldId id="1135" r:id="rId42"/>
    <p:sldId id="1136" r:id="rId43"/>
    <p:sldId id="1139" r:id="rId44"/>
    <p:sldId id="1140" r:id="rId45"/>
    <p:sldId id="1141" r:id="rId46"/>
    <p:sldId id="1142" r:id="rId47"/>
    <p:sldId id="1143" r:id="rId48"/>
    <p:sldId id="1144" r:id="rId49"/>
    <p:sldId id="1145" r:id="rId50"/>
    <p:sldId id="1146" r:id="rId51"/>
    <p:sldId id="1147" r:id="rId52"/>
    <p:sldId id="1148" r:id="rId53"/>
    <p:sldId id="1149" r:id="rId54"/>
    <p:sldId id="1150" r:id="rId55"/>
    <p:sldId id="1151" r:id="rId56"/>
    <p:sldId id="1153" r:id="rId57"/>
    <p:sldId id="1154" r:id="rId58"/>
    <p:sldId id="1155" r:id="rId59"/>
    <p:sldId id="1156" r:id="rId60"/>
    <p:sldId id="1157" r:id="rId61"/>
    <p:sldId id="1158" r:id="rId62"/>
    <p:sldId id="1159" r:id="rId63"/>
    <p:sldId id="1160" r:id="rId64"/>
    <p:sldId id="1126" r:id="rId65"/>
  </p:sldIdLst>
  <p:sldSz cx="9144000" cy="6858000" type="screen4x3"/>
  <p:notesSz cx="7099300" cy="10234613"/>
  <p:defaultTextStyle>
    <a:defPPr>
      <a:defRPr lang="zh-CN"/>
    </a:defPPr>
    <a:lvl1pPr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1pPr>
    <a:lvl2pPr marL="4572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2pPr>
    <a:lvl3pPr marL="9144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3pPr>
    <a:lvl4pPr marL="13716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4pPr>
    <a:lvl5pPr marL="18288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5pPr>
    <a:lvl6pPr marL="2286000" algn="l" defTabSz="914400" rtl="0" eaLnBrk="1" latinLnBrk="0" hangingPunct="1">
      <a:defRPr kumimoji="1" sz="2400" b="1" kern="1200">
        <a:solidFill>
          <a:schemeClr val="tx1"/>
        </a:solidFill>
        <a:latin typeface="Times New Roman" pitchFamily="18" charset="0"/>
        <a:ea typeface="黑体" pitchFamily="2" charset="-122"/>
        <a:cs typeface="+mn-cs"/>
      </a:defRPr>
    </a:lvl6pPr>
    <a:lvl7pPr marL="2743200" algn="l" defTabSz="914400" rtl="0" eaLnBrk="1" latinLnBrk="0" hangingPunct="1">
      <a:defRPr kumimoji="1" sz="2400" b="1" kern="1200">
        <a:solidFill>
          <a:schemeClr val="tx1"/>
        </a:solidFill>
        <a:latin typeface="Times New Roman" pitchFamily="18" charset="0"/>
        <a:ea typeface="黑体" pitchFamily="2" charset="-122"/>
        <a:cs typeface="+mn-cs"/>
      </a:defRPr>
    </a:lvl7pPr>
    <a:lvl8pPr marL="3200400" algn="l" defTabSz="914400" rtl="0" eaLnBrk="1" latinLnBrk="0" hangingPunct="1">
      <a:defRPr kumimoji="1" sz="2400" b="1" kern="1200">
        <a:solidFill>
          <a:schemeClr val="tx1"/>
        </a:solidFill>
        <a:latin typeface="Times New Roman" pitchFamily="18" charset="0"/>
        <a:ea typeface="黑体" pitchFamily="2" charset="-122"/>
        <a:cs typeface="+mn-cs"/>
      </a:defRPr>
    </a:lvl8pPr>
    <a:lvl9pPr marL="3657600" algn="l" defTabSz="914400" rtl="0" eaLnBrk="1" latinLnBrk="0" hangingPunct="1">
      <a:defRPr kumimoji="1" sz="2400" b="1" kern="1200">
        <a:solidFill>
          <a:schemeClr val="tx1"/>
        </a:solidFill>
        <a:latin typeface="Times New Roman" pitchFamily="18" charset="0"/>
        <a:ea typeface="黑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924">
          <p15:clr>
            <a:srgbClr val="A4A3A4"/>
          </p15:clr>
        </p15:guide>
      </p15:sldGuideLst>
    </p:ext>
    <p:ext uri="{2D200454-40CA-4A62-9FC3-DE9A4176ACB9}">
      <p15:notesGuideLst xmlns:p15="http://schemas.microsoft.com/office/powerpoint/2012/main">
        <p15:guide id="1" orient="horz" pos="3224">
          <p15:clr>
            <a:srgbClr val="A4A3A4"/>
          </p15:clr>
        </p15:guide>
        <p15:guide id="2" pos="223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BD2215"/>
    <a:srgbClr val="B25916"/>
    <a:srgbClr val="CCF2CE"/>
    <a:srgbClr val="000000"/>
    <a:srgbClr val="FF0000"/>
    <a:srgbClr val="FFFF00"/>
    <a:srgbClr val="FF66FF"/>
    <a:srgbClr val="FF00FF"/>
    <a:srgbClr val="8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876" autoAdjust="0"/>
    <p:restoredTop sz="91274" autoAdjust="0"/>
  </p:normalViewPr>
  <p:slideViewPr>
    <p:cSldViewPr>
      <p:cViewPr varScale="1">
        <p:scale>
          <a:sx n="85" d="100"/>
          <a:sy n="85" d="100"/>
        </p:scale>
        <p:origin x="1704" y="160"/>
      </p:cViewPr>
      <p:guideLst>
        <p:guide orient="horz" pos="2160"/>
        <p:guide pos="2924"/>
      </p:guideLst>
    </p:cSldViewPr>
  </p:slideViewPr>
  <p:outlineViewPr>
    <p:cViewPr>
      <p:scale>
        <a:sx n="33" d="100"/>
        <a:sy n="33" d="100"/>
      </p:scale>
      <p:origin x="0" y="-4608"/>
    </p:cViewPr>
    <p:sldLst>
      <p:sld r:id="rId1" collapse="1"/>
      <p:sld r:id="rId2" collapse="1"/>
    </p:sldLst>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91" d="100"/>
          <a:sy n="91" d="100"/>
        </p:scale>
        <p:origin x="-3979" y="-82"/>
      </p:cViewPr>
      <p:guideLst>
        <p:guide orient="horz" pos="3224"/>
        <p:guide pos="2237"/>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_rels/viewProps.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658" name="Rectangle 2"/>
          <p:cNvSpPr>
            <a:spLocks noGrp="1" noChangeArrowheads="1"/>
          </p:cNvSpPr>
          <p:nvPr>
            <p:ph type="hdr" sz="quarter"/>
          </p:nvPr>
        </p:nvSpPr>
        <p:spPr bwMode="auto">
          <a:xfrm>
            <a:off x="0" y="0"/>
            <a:ext cx="3074988" cy="509588"/>
          </a:xfrm>
          <a:prstGeom prst="rect">
            <a:avLst/>
          </a:prstGeom>
          <a:noFill/>
          <a:ln w="9525">
            <a:noFill/>
            <a:miter lim="800000"/>
            <a:headEnd/>
            <a:tailEnd/>
          </a:ln>
          <a:effectLst/>
        </p:spPr>
        <p:txBody>
          <a:bodyPr vert="horz" wrap="square" lIns="98962" tIns="49482" rIns="98962" bIns="49482" numCol="1" anchor="t" anchorCtr="0" compatLnSpc="1">
            <a:prstTxWarp prst="textNoShape">
              <a:avLst/>
            </a:prstTxWarp>
          </a:bodyPr>
          <a:lstStyle>
            <a:lvl1pPr defTabSz="990600">
              <a:defRPr sz="1200" b="0">
                <a:ea typeface="宋体" charset="-122"/>
              </a:defRPr>
            </a:lvl1pPr>
          </a:lstStyle>
          <a:p>
            <a:pPr>
              <a:defRPr/>
            </a:pPr>
            <a:endParaRPr lang="en-US" altLang="zh-CN"/>
          </a:p>
        </p:txBody>
      </p:sp>
      <p:sp>
        <p:nvSpPr>
          <p:cNvPr id="70659" name="Rectangle 3"/>
          <p:cNvSpPr>
            <a:spLocks noGrp="1" noChangeArrowheads="1"/>
          </p:cNvSpPr>
          <p:nvPr>
            <p:ph type="dt" sz="quarter" idx="1"/>
          </p:nvPr>
        </p:nvSpPr>
        <p:spPr bwMode="auto">
          <a:xfrm>
            <a:off x="4022725" y="0"/>
            <a:ext cx="3074988" cy="509588"/>
          </a:xfrm>
          <a:prstGeom prst="rect">
            <a:avLst/>
          </a:prstGeom>
          <a:noFill/>
          <a:ln w="9525">
            <a:noFill/>
            <a:miter lim="800000"/>
            <a:headEnd/>
            <a:tailEnd/>
          </a:ln>
          <a:effectLst/>
        </p:spPr>
        <p:txBody>
          <a:bodyPr vert="horz" wrap="square" lIns="98962" tIns="49482" rIns="98962" bIns="49482" numCol="1" anchor="t" anchorCtr="0" compatLnSpc="1">
            <a:prstTxWarp prst="textNoShape">
              <a:avLst/>
            </a:prstTxWarp>
          </a:bodyPr>
          <a:lstStyle>
            <a:lvl1pPr algn="r" defTabSz="990600">
              <a:defRPr sz="1200" b="0">
                <a:ea typeface="宋体" charset="-122"/>
              </a:defRPr>
            </a:lvl1pPr>
          </a:lstStyle>
          <a:p>
            <a:pPr>
              <a:defRPr/>
            </a:pPr>
            <a:endParaRPr lang="en-US" altLang="zh-CN"/>
          </a:p>
        </p:txBody>
      </p:sp>
      <p:sp>
        <p:nvSpPr>
          <p:cNvPr id="70660" name="Rectangle 4"/>
          <p:cNvSpPr>
            <a:spLocks noGrp="1" noChangeArrowheads="1"/>
          </p:cNvSpPr>
          <p:nvPr>
            <p:ph type="ftr" sz="quarter" idx="2"/>
          </p:nvPr>
        </p:nvSpPr>
        <p:spPr bwMode="auto">
          <a:xfrm>
            <a:off x="0" y="9721850"/>
            <a:ext cx="3074988" cy="511175"/>
          </a:xfrm>
          <a:prstGeom prst="rect">
            <a:avLst/>
          </a:prstGeom>
          <a:noFill/>
          <a:ln w="9525">
            <a:noFill/>
            <a:miter lim="800000"/>
            <a:headEnd/>
            <a:tailEnd/>
          </a:ln>
          <a:effectLst/>
        </p:spPr>
        <p:txBody>
          <a:bodyPr vert="horz" wrap="square" lIns="98962" tIns="49482" rIns="98962" bIns="49482" numCol="1" anchor="b" anchorCtr="0" compatLnSpc="1">
            <a:prstTxWarp prst="textNoShape">
              <a:avLst/>
            </a:prstTxWarp>
          </a:bodyPr>
          <a:lstStyle>
            <a:lvl1pPr defTabSz="990600">
              <a:defRPr sz="1200" b="0">
                <a:ea typeface="宋体" charset="-122"/>
              </a:defRPr>
            </a:lvl1pPr>
          </a:lstStyle>
          <a:p>
            <a:pPr>
              <a:defRPr/>
            </a:pPr>
            <a:endParaRPr lang="en-US" altLang="zh-CN"/>
          </a:p>
        </p:txBody>
      </p:sp>
      <p:sp>
        <p:nvSpPr>
          <p:cNvPr id="70661" name="Rectangle 5"/>
          <p:cNvSpPr>
            <a:spLocks noGrp="1" noChangeArrowheads="1"/>
          </p:cNvSpPr>
          <p:nvPr>
            <p:ph type="sldNum" sz="quarter" idx="3"/>
          </p:nvPr>
        </p:nvSpPr>
        <p:spPr bwMode="auto">
          <a:xfrm>
            <a:off x="4022725" y="9721850"/>
            <a:ext cx="3074988" cy="511175"/>
          </a:xfrm>
          <a:prstGeom prst="rect">
            <a:avLst/>
          </a:prstGeom>
          <a:noFill/>
          <a:ln w="9525">
            <a:noFill/>
            <a:miter lim="800000"/>
            <a:headEnd/>
            <a:tailEnd/>
          </a:ln>
          <a:effectLst/>
        </p:spPr>
        <p:txBody>
          <a:bodyPr vert="horz" wrap="square" lIns="98962" tIns="49482" rIns="98962" bIns="49482" numCol="1" anchor="b" anchorCtr="0" compatLnSpc="1">
            <a:prstTxWarp prst="textNoShape">
              <a:avLst/>
            </a:prstTxWarp>
          </a:bodyPr>
          <a:lstStyle>
            <a:lvl1pPr algn="r" defTabSz="990600">
              <a:defRPr sz="1200" b="0">
                <a:ea typeface="宋体" charset="-122"/>
              </a:defRPr>
            </a:lvl1pPr>
          </a:lstStyle>
          <a:p>
            <a:pPr>
              <a:defRPr/>
            </a:pPr>
            <a:fld id="{BD9EF4A2-F60C-4A3D-8D48-5A195CB810CF}" type="slidenum">
              <a:rPr lang="en-US" altLang="zh-CN"/>
              <a:pPr>
                <a:defRPr/>
              </a:pPr>
              <a:t>‹#›</a:t>
            </a:fld>
            <a:endParaRPr lang="en-US" altLang="zh-CN"/>
          </a:p>
        </p:txBody>
      </p:sp>
    </p:spTree>
    <p:extLst>
      <p:ext uri="{BB962C8B-B14F-4D97-AF65-F5344CB8AC3E}">
        <p14:creationId xmlns:p14="http://schemas.microsoft.com/office/powerpoint/2010/main" val="111751644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634" name="Rectangle 2"/>
          <p:cNvSpPr>
            <a:spLocks noGrp="1" noChangeArrowheads="1"/>
          </p:cNvSpPr>
          <p:nvPr>
            <p:ph type="hdr" sz="quarter"/>
          </p:nvPr>
        </p:nvSpPr>
        <p:spPr bwMode="auto">
          <a:xfrm>
            <a:off x="0" y="0"/>
            <a:ext cx="3074988" cy="509588"/>
          </a:xfrm>
          <a:prstGeom prst="rect">
            <a:avLst/>
          </a:prstGeom>
          <a:noFill/>
          <a:ln w="9525">
            <a:noFill/>
            <a:miter lim="800000"/>
            <a:headEnd/>
            <a:tailEnd/>
          </a:ln>
          <a:effectLst/>
        </p:spPr>
        <p:txBody>
          <a:bodyPr vert="horz" wrap="square" lIns="98962" tIns="49482" rIns="98962" bIns="49482" numCol="1" anchor="t" anchorCtr="0" compatLnSpc="1">
            <a:prstTxWarp prst="textNoShape">
              <a:avLst/>
            </a:prstTxWarp>
          </a:bodyPr>
          <a:lstStyle>
            <a:lvl1pPr defTabSz="990600">
              <a:defRPr sz="1200" b="0">
                <a:ea typeface="宋体" charset="-122"/>
              </a:defRPr>
            </a:lvl1pPr>
          </a:lstStyle>
          <a:p>
            <a:pPr>
              <a:defRPr/>
            </a:pPr>
            <a:endParaRPr lang="en-US" altLang="zh-CN"/>
          </a:p>
        </p:txBody>
      </p:sp>
      <p:sp>
        <p:nvSpPr>
          <p:cNvPr id="69635" name="Rectangle 3"/>
          <p:cNvSpPr>
            <a:spLocks noGrp="1" noChangeArrowheads="1"/>
          </p:cNvSpPr>
          <p:nvPr>
            <p:ph type="dt" idx="1"/>
          </p:nvPr>
        </p:nvSpPr>
        <p:spPr bwMode="auto">
          <a:xfrm>
            <a:off x="4022725" y="0"/>
            <a:ext cx="3074988" cy="509588"/>
          </a:xfrm>
          <a:prstGeom prst="rect">
            <a:avLst/>
          </a:prstGeom>
          <a:noFill/>
          <a:ln w="9525">
            <a:noFill/>
            <a:miter lim="800000"/>
            <a:headEnd/>
            <a:tailEnd/>
          </a:ln>
          <a:effectLst/>
        </p:spPr>
        <p:txBody>
          <a:bodyPr vert="horz" wrap="square" lIns="98962" tIns="49482" rIns="98962" bIns="49482" numCol="1" anchor="t" anchorCtr="0" compatLnSpc="1">
            <a:prstTxWarp prst="textNoShape">
              <a:avLst/>
            </a:prstTxWarp>
          </a:bodyPr>
          <a:lstStyle>
            <a:lvl1pPr algn="r" defTabSz="990600">
              <a:defRPr sz="1200" b="0">
                <a:ea typeface="宋体" charset="-122"/>
              </a:defRPr>
            </a:lvl1pPr>
          </a:lstStyle>
          <a:p>
            <a:pPr>
              <a:defRPr/>
            </a:pPr>
            <a:endParaRPr lang="en-US" altLang="zh-CN"/>
          </a:p>
        </p:txBody>
      </p:sp>
      <p:sp>
        <p:nvSpPr>
          <p:cNvPr id="133124" name="Rectangle 4"/>
          <p:cNvSpPr>
            <a:spLocks noGrp="1" noRot="1" noChangeAspect="1" noChangeArrowheads="1" noTextEdit="1"/>
          </p:cNvSpPr>
          <p:nvPr>
            <p:ph type="sldImg" idx="2"/>
          </p:nvPr>
        </p:nvSpPr>
        <p:spPr bwMode="auto">
          <a:xfrm>
            <a:off x="998538" y="769938"/>
            <a:ext cx="5116512" cy="38369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7" name="Rectangle 5"/>
          <p:cNvSpPr>
            <a:spLocks noGrp="1" noChangeArrowheads="1"/>
          </p:cNvSpPr>
          <p:nvPr>
            <p:ph type="body" sz="quarter" idx="3"/>
          </p:nvPr>
        </p:nvSpPr>
        <p:spPr bwMode="auto">
          <a:xfrm>
            <a:off x="708025" y="4860925"/>
            <a:ext cx="5683250" cy="4603750"/>
          </a:xfrm>
          <a:prstGeom prst="rect">
            <a:avLst/>
          </a:prstGeom>
          <a:noFill/>
          <a:ln w="9525">
            <a:noFill/>
            <a:miter lim="800000"/>
            <a:headEnd/>
            <a:tailEnd/>
          </a:ln>
          <a:effectLst/>
        </p:spPr>
        <p:txBody>
          <a:bodyPr vert="horz" wrap="square" lIns="98962" tIns="49482" rIns="98962" bIns="49482"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9638" name="Rectangle 6"/>
          <p:cNvSpPr>
            <a:spLocks noGrp="1" noChangeArrowheads="1"/>
          </p:cNvSpPr>
          <p:nvPr>
            <p:ph type="ftr" sz="quarter" idx="4"/>
          </p:nvPr>
        </p:nvSpPr>
        <p:spPr bwMode="auto">
          <a:xfrm>
            <a:off x="0" y="9721850"/>
            <a:ext cx="3074988" cy="511175"/>
          </a:xfrm>
          <a:prstGeom prst="rect">
            <a:avLst/>
          </a:prstGeom>
          <a:noFill/>
          <a:ln w="9525">
            <a:noFill/>
            <a:miter lim="800000"/>
            <a:headEnd/>
            <a:tailEnd/>
          </a:ln>
          <a:effectLst/>
        </p:spPr>
        <p:txBody>
          <a:bodyPr vert="horz" wrap="square" lIns="98962" tIns="49482" rIns="98962" bIns="49482" numCol="1" anchor="b" anchorCtr="0" compatLnSpc="1">
            <a:prstTxWarp prst="textNoShape">
              <a:avLst/>
            </a:prstTxWarp>
          </a:bodyPr>
          <a:lstStyle>
            <a:lvl1pPr defTabSz="990600">
              <a:defRPr sz="1200" b="0">
                <a:ea typeface="宋体" charset="-122"/>
              </a:defRPr>
            </a:lvl1pPr>
          </a:lstStyle>
          <a:p>
            <a:pPr>
              <a:defRPr/>
            </a:pPr>
            <a:endParaRPr lang="en-US" altLang="zh-CN"/>
          </a:p>
        </p:txBody>
      </p:sp>
      <p:sp>
        <p:nvSpPr>
          <p:cNvPr id="69639" name="Rectangle 7"/>
          <p:cNvSpPr>
            <a:spLocks noGrp="1" noChangeArrowheads="1"/>
          </p:cNvSpPr>
          <p:nvPr>
            <p:ph type="sldNum" sz="quarter" idx="5"/>
          </p:nvPr>
        </p:nvSpPr>
        <p:spPr bwMode="auto">
          <a:xfrm>
            <a:off x="4022725" y="9721850"/>
            <a:ext cx="3074988" cy="511175"/>
          </a:xfrm>
          <a:prstGeom prst="rect">
            <a:avLst/>
          </a:prstGeom>
          <a:noFill/>
          <a:ln w="9525">
            <a:noFill/>
            <a:miter lim="800000"/>
            <a:headEnd/>
            <a:tailEnd/>
          </a:ln>
          <a:effectLst/>
        </p:spPr>
        <p:txBody>
          <a:bodyPr vert="horz" wrap="square" lIns="98962" tIns="49482" rIns="98962" bIns="49482" numCol="1" anchor="b" anchorCtr="0" compatLnSpc="1">
            <a:prstTxWarp prst="textNoShape">
              <a:avLst/>
            </a:prstTxWarp>
          </a:bodyPr>
          <a:lstStyle>
            <a:lvl1pPr algn="r" defTabSz="990600">
              <a:defRPr sz="1200" b="0">
                <a:ea typeface="宋体" charset="-122"/>
              </a:defRPr>
            </a:lvl1pPr>
          </a:lstStyle>
          <a:p>
            <a:pPr>
              <a:defRPr/>
            </a:pPr>
            <a:fld id="{0A180A7C-3078-4D53-A34D-1CEE5ECBA3EC}" type="slidenum">
              <a:rPr lang="en-US" altLang="zh-CN"/>
              <a:pPr>
                <a:defRPr/>
              </a:pPr>
              <a:t>‹#›</a:t>
            </a:fld>
            <a:endParaRPr lang="en-US" altLang="zh-CN"/>
          </a:p>
        </p:txBody>
      </p:sp>
    </p:spTree>
    <p:extLst>
      <p:ext uri="{BB962C8B-B14F-4D97-AF65-F5344CB8AC3E}">
        <p14:creationId xmlns:p14="http://schemas.microsoft.com/office/powerpoint/2010/main" val="4911057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pPr>
              <a:defRPr/>
            </a:pPr>
            <a:fld id="{0A180A7C-3078-4D53-A34D-1CEE5ECBA3EC}" type="slidenum">
              <a:rPr lang="en-US" altLang="zh-CN" smtClean="0"/>
              <a:pPr>
                <a:defRPr/>
              </a:pPr>
              <a:t>1</a:t>
            </a:fld>
            <a:endParaRPr lang="en-US" altLang="zh-CN"/>
          </a:p>
        </p:txBody>
      </p:sp>
    </p:spTree>
    <p:extLst>
      <p:ext uri="{BB962C8B-B14F-4D97-AF65-F5344CB8AC3E}">
        <p14:creationId xmlns:p14="http://schemas.microsoft.com/office/powerpoint/2010/main" val="31262823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txBox="1">
            <a:spLocks noGrp="1"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eaLnBrk="0" hangingPunct="0">
              <a:spcBef>
                <a:spcPct val="30000"/>
              </a:spcBef>
              <a:defRPr sz="1200">
                <a:solidFill>
                  <a:schemeClr val="tx1"/>
                </a:solidFill>
                <a:latin typeface="Times New Roman" pitchFamily="18" charset="0"/>
                <a:ea typeface="宋体" pitchFamily="2" charset="-122"/>
              </a:defRPr>
            </a:lvl1pPr>
            <a:lvl2pPr marL="804863" indent="-309563" defTabSz="990600" eaLnBrk="0" hangingPunct="0">
              <a:spcBef>
                <a:spcPct val="30000"/>
              </a:spcBef>
              <a:defRPr sz="1200">
                <a:solidFill>
                  <a:schemeClr val="tx1"/>
                </a:solidFill>
                <a:latin typeface="Times New Roman" pitchFamily="18" charset="0"/>
                <a:ea typeface="宋体" pitchFamily="2" charset="-122"/>
              </a:defRPr>
            </a:lvl2pPr>
            <a:lvl3pPr marL="1238250" indent="-247650" defTabSz="990600" eaLnBrk="0" hangingPunct="0">
              <a:spcBef>
                <a:spcPct val="30000"/>
              </a:spcBef>
              <a:defRPr sz="1200">
                <a:solidFill>
                  <a:schemeClr val="tx1"/>
                </a:solidFill>
                <a:latin typeface="Times New Roman" pitchFamily="18" charset="0"/>
                <a:ea typeface="宋体" pitchFamily="2" charset="-122"/>
              </a:defRPr>
            </a:lvl3pPr>
            <a:lvl4pPr marL="1733550" indent="-247650" defTabSz="990600" eaLnBrk="0" hangingPunct="0">
              <a:spcBef>
                <a:spcPct val="30000"/>
              </a:spcBef>
              <a:defRPr sz="1200">
                <a:solidFill>
                  <a:schemeClr val="tx1"/>
                </a:solidFill>
                <a:latin typeface="Times New Roman" pitchFamily="18" charset="0"/>
                <a:ea typeface="宋体" pitchFamily="2" charset="-122"/>
              </a:defRPr>
            </a:lvl4pPr>
            <a:lvl5pPr marL="2228850" indent="-247650" defTabSz="990600" eaLnBrk="0" hangingPunct="0">
              <a:spcBef>
                <a:spcPct val="30000"/>
              </a:spcBef>
              <a:defRPr sz="1200">
                <a:solidFill>
                  <a:schemeClr val="tx1"/>
                </a:solidFill>
                <a:latin typeface="Times New Roman" pitchFamily="18" charset="0"/>
                <a:ea typeface="宋体" pitchFamily="2" charset="-122"/>
              </a:defRPr>
            </a:lvl5pPr>
            <a:lvl6pPr marL="2686050" indent="-247650" defTabSz="990600" eaLnBrk="0" fontAlgn="base" hangingPunct="0">
              <a:spcBef>
                <a:spcPct val="30000"/>
              </a:spcBef>
              <a:spcAft>
                <a:spcPct val="0"/>
              </a:spcAft>
              <a:defRPr sz="1200">
                <a:solidFill>
                  <a:schemeClr val="tx1"/>
                </a:solidFill>
                <a:latin typeface="Times New Roman" pitchFamily="18" charset="0"/>
                <a:ea typeface="宋体" pitchFamily="2" charset="-122"/>
              </a:defRPr>
            </a:lvl6pPr>
            <a:lvl7pPr marL="3143250" indent="-247650" defTabSz="990600" eaLnBrk="0" fontAlgn="base" hangingPunct="0">
              <a:spcBef>
                <a:spcPct val="30000"/>
              </a:spcBef>
              <a:spcAft>
                <a:spcPct val="0"/>
              </a:spcAft>
              <a:defRPr sz="1200">
                <a:solidFill>
                  <a:schemeClr val="tx1"/>
                </a:solidFill>
                <a:latin typeface="Times New Roman" pitchFamily="18" charset="0"/>
                <a:ea typeface="宋体" pitchFamily="2" charset="-122"/>
              </a:defRPr>
            </a:lvl7pPr>
            <a:lvl8pPr marL="3600450" indent="-247650" defTabSz="990600" eaLnBrk="0" fontAlgn="base" hangingPunct="0">
              <a:spcBef>
                <a:spcPct val="30000"/>
              </a:spcBef>
              <a:spcAft>
                <a:spcPct val="0"/>
              </a:spcAft>
              <a:defRPr sz="1200">
                <a:solidFill>
                  <a:schemeClr val="tx1"/>
                </a:solidFill>
                <a:latin typeface="Times New Roman" pitchFamily="18" charset="0"/>
                <a:ea typeface="宋体" pitchFamily="2" charset="-122"/>
              </a:defRPr>
            </a:lvl8pPr>
            <a:lvl9pPr marL="4057650" indent="-247650" defTabSz="990600" eaLnBrk="0" fontAlgn="base" hangingPunct="0">
              <a:spcBef>
                <a:spcPct val="30000"/>
              </a:spcBef>
              <a:spcAft>
                <a:spcPct val="0"/>
              </a:spcAft>
              <a:defRPr sz="1200">
                <a:solidFill>
                  <a:schemeClr val="tx1"/>
                </a:solidFill>
                <a:latin typeface="Times New Roman" pitchFamily="18" charset="0"/>
                <a:ea typeface="宋体" pitchFamily="2" charset="-122"/>
              </a:defRPr>
            </a:lvl9pPr>
          </a:lstStyle>
          <a:p>
            <a:pPr algn="r" eaLnBrk="1" hangingPunct="1">
              <a:spcBef>
                <a:spcPct val="0"/>
              </a:spcBef>
            </a:pPr>
            <a:fld id="{B65570DA-9C23-481E-AFA5-5A89ADBCBC6C}" type="slidenum">
              <a:rPr kumimoji="0" lang="en-US" altLang="zh-CN" sz="1300" b="0">
                <a:latin typeface="Calibri" pitchFamily="34" charset="0"/>
              </a:rPr>
              <a:pPr algn="r" eaLnBrk="1" hangingPunct="1">
                <a:spcBef>
                  <a:spcPct val="0"/>
                </a:spcBef>
              </a:pPr>
              <a:t>32</a:t>
            </a:fld>
            <a:endParaRPr kumimoji="0" lang="en-US" altLang="zh-CN" sz="1300" b="0">
              <a:latin typeface="Calibri" pitchFamily="34" charset="0"/>
            </a:endParaRPr>
          </a:p>
        </p:txBody>
      </p:sp>
      <p:sp>
        <p:nvSpPr>
          <p:cNvPr id="134147" name="Rectangle 2"/>
          <p:cNvSpPr>
            <a:spLocks noGrp="1" noRot="1" noChangeAspect="1" noChangeArrowheads="1" noTextEdit="1"/>
          </p:cNvSpPr>
          <p:nvPr>
            <p:ph type="sldImg"/>
          </p:nvPr>
        </p:nvSpPr>
        <p:spPr>
          <a:xfrm>
            <a:off x="992188" y="768350"/>
            <a:ext cx="5114925" cy="3836988"/>
          </a:xfrm>
          <a:ln/>
        </p:spPr>
      </p:sp>
      <p:sp>
        <p:nvSpPr>
          <p:cNvPr id="134148" name="Rectangle 3"/>
          <p:cNvSpPr>
            <a:spLocks noGrp="1" noChangeArrowheads="1"/>
          </p:cNvSpPr>
          <p:nvPr>
            <p:ph type="body" idx="1"/>
          </p:nvPr>
        </p:nvSpPr>
        <p:spPr>
          <a:xfrm>
            <a:off x="709613" y="4860925"/>
            <a:ext cx="5680075" cy="46053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p>
            <a:pPr eaLnBrk="1" hangingPunct="1">
              <a:spcBef>
                <a:spcPct val="0"/>
              </a:spcBef>
            </a:pPr>
            <a:r>
              <a:rPr lang="en-US" altLang="zh-CN" dirty="0">
                <a:ea typeface="宋体" pitchFamily="2" charset="-122"/>
              </a:rPr>
              <a:t>EAN</a:t>
            </a:r>
            <a:r>
              <a:rPr lang="zh-CN" altLang="en-US" dirty="0">
                <a:ea typeface="宋体" pitchFamily="2" charset="-122"/>
              </a:rPr>
              <a:t>规则是说金属的 </a:t>
            </a:r>
            <a:r>
              <a:rPr lang="en-US" altLang="zh-CN" dirty="0">
                <a:ea typeface="宋体" pitchFamily="2" charset="-122"/>
              </a:rPr>
              <a:t>d </a:t>
            </a:r>
            <a:r>
              <a:rPr lang="zh-CN" altLang="en-US" dirty="0">
                <a:ea typeface="宋体" pitchFamily="2" charset="-122"/>
              </a:rPr>
              <a:t>电子数加上配体所提供的</a:t>
            </a:r>
            <a:r>
              <a:rPr lang="el-GR" altLang="zh-CN" dirty="0">
                <a:ea typeface="宋体" pitchFamily="2" charset="-122"/>
              </a:rPr>
              <a:t>σ</a:t>
            </a:r>
            <a:r>
              <a:rPr lang="zh-CN" altLang="en-US" dirty="0">
                <a:ea typeface="宋体" pitchFamily="2" charset="-122"/>
              </a:rPr>
              <a:t>电子数之和等于</a:t>
            </a:r>
            <a:r>
              <a:rPr lang="en-US" altLang="zh-CN" dirty="0">
                <a:ea typeface="宋体" pitchFamily="2" charset="-122"/>
              </a:rPr>
              <a:t>18</a:t>
            </a:r>
            <a:r>
              <a:rPr lang="zh-CN" altLang="en-US" dirty="0">
                <a:ea typeface="宋体" pitchFamily="2" charset="-122"/>
              </a:rPr>
              <a:t>或等于同周期稀有气体原子的价电子数</a:t>
            </a:r>
            <a:r>
              <a:rPr lang="en-US" altLang="zh-CN" dirty="0">
                <a:ea typeface="宋体" pitchFamily="2" charset="-122"/>
              </a:rPr>
              <a:t>,</a:t>
            </a:r>
            <a:r>
              <a:rPr lang="zh-CN" altLang="en-US" dirty="0">
                <a:ea typeface="宋体" pitchFamily="2" charset="-122"/>
              </a:rPr>
              <a:t>或中心金属的总电子数等于同周期稀有气体原子的有效原子序数。 </a:t>
            </a:r>
          </a:p>
          <a:p>
            <a:pPr eaLnBrk="1" hangingPunct="1">
              <a:spcBef>
                <a:spcPct val="0"/>
              </a:spcBef>
            </a:pPr>
            <a:r>
              <a:rPr lang="zh-CN" altLang="en-US" dirty="0">
                <a:ea typeface="宋体" pitchFamily="2" charset="-122"/>
              </a:rPr>
              <a:t>      </a:t>
            </a:r>
            <a:r>
              <a:rPr lang="en-US" altLang="zh-CN" dirty="0">
                <a:ea typeface="宋体" pitchFamily="2" charset="-122"/>
              </a:rPr>
              <a:t>EAN</a:t>
            </a:r>
            <a:r>
              <a:rPr lang="zh-CN" altLang="en-US" dirty="0">
                <a:ea typeface="宋体" pitchFamily="2" charset="-122"/>
              </a:rPr>
              <a:t>亦称为</a:t>
            </a:r>
            <a:r>
              <a:rPr lang="en-US" altLang="zh-CN" dirty="0">
                <a:ea typeface="宋体" pitchFamily="2" charset="-122"/>
              </a:rPr>
              <a:t>18</a:t>
            </a:r>
            <a:r>
              <a:rPr lang="zh-CN" altLang="en-US" dirty="0">
                <a:ea typeface="宋体" pitchFamily="2" charset="-122"/>
              </a:rPr>
              <a:t>电子规则，这个规则实际上是金属原子与配体成键时倾向于尽可能完全使用它的九条价轨道</a:t>
            </a:r>
            <a:r>
              <a:rPr lang="en-US" altLang="zh-CN" dirty="0">
                <a:ea typeface="宋体" pitchFamily="2" charset="-122"/>
              </a:rPr>
              <a:t>(</a:t>
            </a:r>
            <a:r>
              <a:rPr lang="zh-CN" altLang="en-US" dirty="0">
                <a:ea typeface="宋体" pitchFamily="2" charset="-122"/>
              </a:rPr>
              <a:t>五条</a:t>
            </a:r>
            <a:r>
              <a:rPr lang="en-US" altLang="zh-CN" dirty="0">
                <a:ea typeface="宋体" pitchFamily="2" charset="-122"/>
              </a:rPr>
              <a:t>d</a:t>
            </a:r>
            <a:r>
              <a:rPr lang="zh-CN" altLang="en-US" dirty="0">
                <a:ea typeface="宋体" pitchFamily="2" charset="-122"/>
              </a:rPr>
              <a:t>轨道、</a:t>
            </a:r>
            <a:r>
              <a:rPr lang="en-US" altLang="zh-CN" dirty="0">
                <a:ea typeface="宋体" pitchFamily="2" charset="-122"/>
              </a:rPr>
              <a:t>1</a:t>
            </a:r>
            <a:r>
              <a:rPr lang="zh-CN" altLang="en-US" dirty="0">
                <a:ea typeface="宋体" pitchFamily="2" charset="-122"/>
              </a:rPr>
              <a:t>条</a:t>
            </a:r>
            <a:r>
              <a:rPr lang="en-US" altLang="zh-CN" dirty="0">
                <a:ea typeface="宋体" pitchFamily="2" charset="-122"/>
              </a:rPr>
              <a:t>s</a:t>
            </a:r>
            <a:r>
              <a:rPr lang="zh-CN" altLang="en-US" dirty="0">
                <a:ea typeface="宋体" pitchFamily="2" charset="-122"/>
              </a:rPr>
              <a:t>、三条</a:t>
            </a:r>
            <a:r>
              <a:rPr lang="en-US" altLang="zh-CN" dirty="0">
                <a:ea typeface="宋体" pitchFamily="2" charset="-122"/>
              </a:rPr>
              <a:t>p</a:t>
            </a:r>
            <a:r>
              <a:rPr lang="zh-CN" altLang="en-US" dirty="0">
                <a:ea typeface="宋体" pitchFamily="2" charset="-122"/>
              </a:rPr>
              <a:t>轨道</a:t>
            </a:r>
            <a:r>
              <a:rPr lang="en-US" altLang="zh-CN" dirty="0">
                <a:ea typeface="宋体" pitchFamily="2" charset="-122"/>
              </a:rPr>
              <a:t>)</a:t>
            </a:r>
            <a:r>
              <a:rPr lang="zh-CN" altLang="en-US" dirty="0">
                <a:ea typeface="宋体" pitchFamily="2" charset="-122"/>
              </a:rPr>
              <a:t>的表现。 </a:t>
            </a:r>
          </a:p>
          <a:p>
            <a:pPr eaLnBrk="1" hangingPunct="1">
              <a:spcBef>
                <a:spcPct val="0"/>
              </a:spcBef>
            </a:pPr>
            <a:r>
              <a:rPr lang="zh-CN" altLang="en-US" dirty="0">
                <a:ea typeface="宋体" pitchFamily="2" charset="-122"/>
              </a:rPr>
              <a:t>      需要指出的是，有些时候，它不是</a:t>
            </a:r>
            <a:r>
              <a:rPr lang="en-US" altLang="zh-CN" dirty="0">
                <a:ea typeface="宋体" pitchFamily="2" charset="-122"/>
              </a:rPr>
              <a:t>18</a:t>
            </a:r>
            <a:r>
              <a:rPr lang="zh-CN" altLang="en-US" dirty="0">
                <a:ea typeface="宋体" pitchFamily="2" charset="-122"/>
              </a:rPr>
              <a:t>而是</a:t>
            </a:r>
            <a:r>
              <a:rPr lang="en-US" altLang="zh-CN" dirty="0">
                <a:ea typeface="宋体" pitchFamily="2" charset="-122"/>
              </a:rPr>
              <a:t>16</a:t>
            </a:r>
            <a:r>
              <a:rPr lang="zh-CN" altLang="en-US" dirty="0">
                <a:ea typeface="宋体" pitchFamily="2" charset="-122"/>
              </a:rPr>
              <a:t>。这是因为</a:t>
            </a:r>
            <a:r>
              <a:rPr lang="en-US" altLang="zh-CN" dirty="0">
                <a:ea typeface="宋体" pitchFamily="2" charset="-122"/>
              </a:rPr>
              <a:t>18e</a:t>
            </a:r>
            <a:r>
              <a:rPr lang="zh-CN" altLang="en-US" dirty="0">
                <a:ea typeface="宋体" pitchFamily="2" charset="-122"/>
              </a:rPr>
              <a:t>意味着全部</a:t>
            </a:r>
            <a:r>
              <a:rPr lang="en-US" altLang="zh-CN" dirty="0">
                <a:ea typeface="宋体" pitchFamily="2" charset="-122"/>
              </a:rPr>
              <a:t>d</a:t>
            </a:r>
            <a:r>
              <a:rPr lang="zh-CN" altLang="en-US" dirty="0">
                <a:ea typeface="宋体" pitchFamily="2" charset="-122"/>
              </a:rPr>
              <a:t>、</a:t>
            </a:r>
            <a:r>
              <a:rPr lang="en-US" altLang="zh-CN" dirty="0">
                <a:ea typeface="宋体" pitchFamily="2" charset="-122"/>
              </a:rPr>
              <a:t>s</a:t>
            </a:r>
            <a:r>
              <a:rPr lang="zh-CN" altLang="en-US" dirty="0">
                <a:ea typeface="宋体" pitchFamily="2" charset="-122"/>
              </a:rPr>
              <a:t>、</a:t>
            </a:r>
            <a:r>
              <a:rPr lang="en-US" altLang="zh-CN" dirty="0">
                <a:ea typeface="宋体" pitchFamily="2" charset="-122"/>
              </a:rPr>
              <a:t>p</a:t>
            </a:r>
            <a:r>
              <a:rPr lang="zh-CN" altLang="en-US" dirty="0">
                <a:ea typeface="宋体" pitchFamily="2" charset="-122"/>
              </a:rPr>
              <a:t>价轨道都被利用，当金属外面电子过多，意味着负电荷累积</a:t>
            </a:r>
            <a:r>
              <a:rPr lang="en-US" altLang="zh-CN" dirty="0">
                <a:ea typeface="宋体" pitchFamily="2" charset="-122"/>
              </a:rPr>
              <a:t>, </a:t>
            </a:r>
            <a:r>
              <a:rPr lang="zh-CN" altLang="en-US" dirty="0">
                <a:ea typeface="宋体" pitchFamily="2" charset="-122"/>
              </a:rPr>
              <a:t>此时假定能以反馈键</a:t>
            </a:r>
            <a:r>
              <a:rPr lang="en-US" altLang="zh-CN" dirty="0">
                <a:ea typeface="宋体" pitchFamily="2" charset="-122"/>
              </a:rPr>
              <a:t>M→L</a:t>
            </a:r>
            <a:r>
              <a:rPr lang="zh-CN" altLang="en-US" dirty="0">
                <a:ea typeface="宋体" pitchFamily="2" charset="-122"/>
              </a:rPr>
              <a:t>形式将负电荷转移至配体，则</a:t>
            </a:r>
            <a:r>
              <a:rPr lang="en-US" altLang="zh-CN" dirty="0">
                <a:ea typeface="宋体" pitchFamily="2" charset="-122"/>
              </a:rPr>
              <a:t>18e</a:t>
            </a:r>
            <a:r>
              <a:rPr lang="zh-CN" altLang="en-US" dirty="0">
                <a:ea typeface="宋体" pitchFamily="2" charset="-122"/>
              </a:rPr>
              <a:t>结构配合物稳定性较强；如果配体生成反馈键的能力较弱，不能从金属原子上移去很多的电子云密度时，则形成</a:t>
            </a:r>
            <a:r>
              <a:rPr lang="en-US" altLang="zh-CN" dirty="0">
                <a:ea typeface="宋体" pitchFamily="2" charset="-122"/>
              </a:rPr>
              <a:t>16</a:t>
            </a:r>
            <a:r>
              <a:rPr lang="zh-CN" altLang="en-US" dirty="0">
                <a:ea typeface="宋体" pitchFamily="2" charset="-122"/>
              </a:rPr>
              <a:t>电子结构配合物。 因此，</a:t>
            </a:r>
            <a:r>
              <a:rPr lang="en-US" altLang="zh-CN" dirty="0">
                <a:ea typeface="宋体" pitchFamily="2" charset="-122"/>
              </a:rPr>
              <a:t>EAN</a:t>
            </a:r>
            <a:r>
              <a:rPr lang="zh-CN" altLang="en-US" dirty="0">
                <a:ea typeface="宋体" pitchFamily="2" charset="-122"/>
              </a:rPr>
              <a:t>规则在有些书上直接叫</a:t>
            </a:r>
            <a:r>
              <a:rPr lang="en-US" altLang="zh-CN" dirty="0">
                <a:ea typeface="宋体" pitchFamily="2" charset="-122"/>
              </a:rPr>
              <a:t>18e</a:t>
            </a:r>
            <a:r>
              <a:rPr lang="zh-CN" altLang="en-US" dirty="0">
                <a:ea typeface="宋体" pitchFamily="2" charset="-122"/>
              </a:rPr>
              <a:t>和</a:t>
            </a:r>
            <a:r>
              <a:rPr lang="en-US" altLang="zh-CN" dirty="0">
                <a:ea typeface="宋体" pitchFamily="2" charset="-122"/>
              </a:rPr>
              <a:t>16e</a:t>
            </a:r>
            <a:r>
              <a:rPr lang="zh-CN" altLang="en-US" dirty="0">
                <a:ea typeface="宋体" pitchFamily="2" charset="-122"/>
              </a:rPr>
              <a:t>规则。注意：这个规则仅是一个经验规则，不是化学键的理论</a:t>
            </a:r>
          </a:p>
        </p:txBody>
      </p:sp>
    </p:spTree>
    <p:extLst>
      <p:ext uri="{BB962C8B-B14F-4D97-AF65-F5344CB8AC3E}">
        <p14:creationId xmlns:p14="http://schemas.microsoft.com/office/powerpoint/2010/main" val="125031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二茂铁在空气中稳定，具有强烈吸收紫外线的作用，对热相当稳定，可耐</a:t>
            </a:r>
            <a:r>
              <a:rPr lang="en-US" altLang="zh-CN" dirty="0"/>
              <a:t>470℃</a:t>
            </a:r>
            <a:r>
              <a:rPr lang="zh-CN" altLang="en-US" dirty="0"/>
              <a:t>高温加热；在沸水、</a:t>
            </a:r>
            <a:r>
              <a:rPr lang="en-US" altLang="zh-CN" dirty="0"/>
              <a:t>10%</a:t>
            </a:r>
            <a:r>
              <a:rPr lang="zh-CN" altLang="en-US" dirty="0"/>
              <a:t>沸碱液和浓盐酸沸液中既不溶解也不分解。二茂铁是最重要的金属茂基配合物，也是最早被发现的夹心配合物。二茂铁可用作火箭燃料添加剂、汽油的抗爆剂和橡胶及硅树脂的熟化剂，也可做紫外线吸收剂。二茂铁的乙烯基衍生物能发生烯键聚合，得到碳链骨架的含金属高聚物，可作航天飞船的外层涂料。</a:t>
            </a:r>
            <a:endParaRPr kumimoji="1" lang="zh-CN" altLang="en-US" dirty="0"/>
          </a:p>
        </p:txBody>
      </p:sp>
      <p:sp>
        <p:nvSpPr>
          <p:cNvPr id="4" name="灯片编号占位符 3"/>
          <p:cNvSpPr>
            <a:spLocks noGrp="1"/>
          </p:cNvSpPr>
          <p:nvPr>
            <p:ph type="sldNum" sz="quarter" idx="5"/>
          </p:nvPr>
        </p:nvSpPr>
        <p:spPr/>
        <p:txBody>
          <a:bodyPr/>
          <a:lstStyle/>
          <a:p>
            <a:pPr>
              <a:defRPr/>
            </a:pPr>
            <a:fld id="{0A180A7C-3078-4D53-A34D-1CEE5ECBA3EC}" type="slidenum">
              <a:rPr lang="en-US" altLang="zh-CN" smtClean="0"/>
              <a:pPr>
                <a:defRPr/>
              </a:pPr>
              <a:t>34</a:t>
            </a:fld>
            <a:endParaRPr lang="en-US" altLang="zh-CN"/>
          </a:p>
        </p:txBody>
      </p:sp>
    </p:spTree>
    <p:extLst>
      <p:ext uri="{BB962C8B-B14F-4D97-AF65-F5344CB8AC3E}">
        <p14:creationId xmlns:p14="http://schemas.microsoft.com/office/powerpoint/2010/main" val="2052931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0A180A7C-3078-4D53-A34D-1CEE5ECBA3EC}" type="slidenum">
              <a:rPr lang="en-US" altLang="zh-CN" smtClean="0"/>
              <a:pPr>
                <a:defRPr/>
              </a:pPr>
              <a:t>51</a:t>
            </a:fld>
            <a:endParaRPr lang="en-US" altLang="zh-CN"/>
          </a:p>
        </p:txBody>
      </p:sp>
    </p:spTree>
    <p:extLst>
      <p:ext uri="{BB962C8B-B14F-4D97-AF65-F5344CB8AC3E}">
        <p14:creationId xmlns:p14="http://schemas.microsoft.com/office/powerpoint/2010/main" val="620856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783729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448940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812105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686800" y="6400800"/>
            <a:ext cx="42203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8" name="Rectangle 4"/>
          <p:cNvSpPr>
            <a:spLocks noGrp="1" noChangeArrowheads="1"/>
          </p:cNvSpPr>
          <p:nvPr>
            <p:ph type="title"/>
          </p:nvPr>
        </p:nvSpPr>
        <p:spPr bwMode="auto">
          <a:xfrm>
            <a:off x="685800" y="762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9" name="Rectangle 5"/>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30" name="Text Box 7"/>
          <p:cNvSpPr txBox="1">
            <a:spLocks noChangeArrowheads="1"/>
          </p:cNvSpPr>
          <p:nvPr userDrawn="1"/>
        </p:nvSpPr>
        <p:spPr bwMode="auto">
          <a:xfrm>
            <a:off x="52754" y="6467475"/>
            <a:ext cx="46452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spAutoFit/>
          </a:bodyPr>
          <a:lstStyle>
            <a:lvl1pPr eaLnBrk="0" hangingPunct="0">
              <a:defRPr kumimoji="1" sz="2400" b="1">
                <a:solidFill>
                  <a:schemeClr val="tx1"/>
                </a:solidFill>
                <a:latin typeface="Times New Roman" pitchFamily="18" charset="0"/>
                <a:ea typeface="黑体" pitchFamily="2" charset="-122"/>
              </a:defRPr>
            </a:lvl1pPr>
            <a:lvl2pPr marL="742950" indent="-285750" eaLnBrk="0" hangingPunct="0">
              <a:defRPr kumimoji="1" sz="2400" b="1">
                <a:solidFill>
                  <a:schemeClr val="tx1"/>
                </a:solidFill>
                <a:latin typeface="Times New Roman" pitchFamily="18" charset="0"/>
                <a:ea typeface="黑体" pitchFamily="2" charset="-122"/>
              </a:defRPr>
            </a:lvl2pPr>
            <a:lvl3pPr marL="1143000" indent="-228600" eaLnBrk="0" hangingPunct="0">
              <a:defRPr kumimoji="1" sz="2400" b="1">
                <a:solidFill>
                  <a:schemeClr val="tx1"/>
                </a:solidFill>
                <a:latin typeface="Times New Roman" pitchFamily="18" charset="0"/>
                <a:ea typeface="黑体" pitchFamily="2" charset="-122"/>
              </a:defRPr>
            </a:lvl3pPr>
            <a:lvl4pPr marL="1600200" indent="-228600" eaLnBrk="0" hangingPunct="0">
              <a:defRPr kumimoji="1" sz="2400" b="1">
                <a:solidFill>
                  <a:schemeClr val="tx1"/>
                </a:solidFill>
                <a:latin typeface="Times New Roman" pitchFamily="18" charset="0"/>
                <a:ea typeface="黑体" pitchFamily="2" charset="-122"/>
              </a:defRPr>
            </a:lvl4pPr>
            <a:lvl5pPr marL="2057400" indent="-228600" eaLnBrk="0" hangingPunct="0">
              <a:defRPr kumimoji="1" sz="2400" b="1">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黑体" pitchFamily="2" charset="-122"/>
              </a:defRPr>
            </a:lvl9pPr>
          </a:lstStyle>
          <a:p>
            <a:pPr eaLnBrk="1" hangingPunct="1">
              <a:defRPr/>
            </a:pPr>
            <a:fld id="{6F553EE4-7117-49F5-AB34-BA499324DAF7}" type="slidenum">
              <a:rPr lang="zh-CN" altLang="en-US" sz="1600" b="0" smtClean="0"/>
              <a:pPr eaLnBrk="1" hangingPunct="1">
                <a:defRPr/>
              </a:pPr>
              <a:t>‹#›</a:t>
            </a:fld>
            <a:endParaRPr lang="en-US" altLang="zh-CN" sz="1600" b="0"/>
          </a:p>
        </p:txBody>
      </p:sp>
    </p:spTree>
  </p:cSld>
  <p:clrMap bg1="lt1" tx1="dk1" bg2="lt2" tx2="dk2" accent1="accent1" accent2="accent2" accent3="accent3" accent4="accent4" accent5="accent5" accent6="accent6" hlink="hlink" folHlink="folHlink"/>
  <p:sldLayoutIdLst>
    <p:sldLayoutId id="2147483752" r:id="rId1"/>
    <p:sldLayoutId id="2147483756" r:id="rId2"/>
    <p:sldLayoutId id="2147483757" r:id="rId3"/>
  </p:sldLayoutIdLst>
  <p:txStyles>
    <p:titleStyle>
      <a:lvl1pPr algn="ctr" rtl="0" eaLnBrk="0" fontAlgn="base" hangingPunct="0">
        <a:spcBef>
          <a:spcPct val="0"/>
        </a:spcBef>
        <a:spcAft>
          <a:spcPct val="0"/>
        </a:spcAft>
        <a:defRPr kumimoji="1" sz="3600" b="1">
          <a:solidFill>
            <a:srgbClr val="990000"/>
          </a:solidFill>
          <a:latin typeface="+mj-lt"/>
          <a:ea typeface="+mj-ea"/>
          <a:cs typeface="+mj-cs"/>
        </a:defRPr>
      </a:lvl1pPr>
      <a:lvl2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2pPr>
      <a:lvl3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3pPr>
      <a:lvl4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4pPr>
      <a:lvl5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5pPr>
      <a:lvl6pPr marL="457200" algn="ctr" rtl="0" fontAlgn="base">
        <a:spcBef>
          <a:spcPct val="0"/>
        </a:spcBef>
        <a:spcAft>
          <a:spcPct val="0"/>
        </a:spcAft>
        <a:defRPr kumimoji="1" sz="3600" b="1">
          <a:solidFill>
            <a:srgbClr val="990000"/>
          </a:solidFill>
          <a:latin typeface="Times New Roman" pitchFamily="18" charset="0"/>
          <a:ea typeface="黑体" pitchFamily="2" charset="-122"/>
        </a:defRPr>
      </a:lvl6pPr>
      <a:lvl7pPr marL="914400" algn="ctr" rtl="0" fontAlgn="base">
        <a:spcBef>
          <a:spcPct val="0"/>
        </a:spcBef>
        <a:spcAft>
          <a:spcPct val="0"/>
        </a:spcAft>
        <a:defRPr kumimoji="1" sz="3600" b="1">
          <a:solidFill>
            <a:srgbClr val="990000"/>
          </a:solidFill>
          <a:latin typeface="Times New Roman" pitchFamily="18" charset="0"/>
          <a:ea typeface="黑体" pitchFamily="2" charset="-122"/>
        </a:defRPr>
      </a:lvl7pPr>
      <a:lvl8pPr marL="1371600" algn="ctr" rtl="0" fontAlgn="base">
        <a:spcBef>
          <a:spcPct val="0"/>
        </a:spcBef>
        <a:spcAft>
          <a:spcPct val="0"/>
        </a:spcAft>
        <a:defRPr kumimoji="1" sz="3600" b="1">
          <a:solidFill>
            <a:srgbClr val="990000"/>
          </a:solidFill>
          <a:latin typeface="Times New Roman" pitchFamily="18" charset="0"/>
          <a:ea typeface="黑体" pitchFamily="2" charset="-122"/>
        </a:defRPr>
      </a:lvl8pPr>
      <a:lvl9pPr marL="1828800" algn="ctr" rtl="0" fontAlgn="base">
        <a:spcBef>
          <a:spcPct val="0"/>
        </a:spcBef>
        <a:spcAft>
          <a:spcPct val="0"/>
        </a:spcAft>
        <a:defRPr kumimoji="1" sz="3600" b="1">
          <a:solidFill>
            <a:srgbClr val="990000"/>
          </a:solidFill>
          <a:latin typeface="Times New Roman" pitchFamily="18" charset="0"/>
          <a:ea typeface="黑体" pitchFamily="2" charset="-122"/>
        </a:defRPr>
      </a:lvl9pPr>
    </p:titleStyle>
    <p:bodyStyle>
      <a:lvl1pPr marL="342900" indent="-342900" algn="l" rtl="0" eaLnBrk="0" fontAlgn="base" hangingPunct="0">
        <a:spcBef>
          <a:spcPct val="20000"/>
        </a:spcBef>
        <a:spcAft>
          <a:spcPct val="0"/>
        </a:spcAft>
        <a:buChar char="•"/>
        <a:defRPr kumimoji="1" sz="3200" b="1">
          <a:solidFill>
            <a:srgbClr val="006600"/>
          </a:solidFill>
          <a:latin typeface="+mn-lt"/>
          <a:ea typeface="+mn-ea"/>
          <a:cs typeface="+mn-cs"/>
        </a:defRPr>
      </a:lvl1pPr>
      <a:lvl2pPr marL="742950" indent="-285750" algn="l" rtl="0" eaLnBrk="0" fontAlgn="base" hangingPunct="0">
        <a:spcBef>
          <a:spcPct val="20000"/>
        </a:spcBef>
        <a:spcAft>
          <a:spcPct val="0"/>
        </a:spcAft>
        <a:buChar char="–"/>
        <a:defRPr kumimoji="1" sz="2800" b="1">
          <a:solidFill>
            <a:srgbClr val="660066"/>
          </a:solidFill>
          <a:latin typeface="+mn-lt"/>
          <a:ea typeface="+mn-ea"/>
        </a:defRPr>
      </a:lvl2pPr>
      <a:lvl3pPr marL="1143000" indent="-228600" algn="l" rtl="0" eaLnBrk="0" fontAlgn="base" hangingPunct="0">
        <a:spcBef>
          <a:spcPct val="20000"/>
        </a:spcBef>
        <a:spcAft>
          <a:spcPct val="0"/>
        </a:spcAft>
        <a:buChar char="•"/>
        <a:defRPr kumimoji="1" sz="2400" b="1">
          <a:solidFill>
            <a:srgbClr val="990000"/>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oleObject" Target="../embeddings/oleObject6.bin"/><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oleObject" Target="../embeddings/oleObject7.bin"/><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oleObject" Target="../embeddings/oleObject8.bin"/><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wmf"/><Relationship Id="rId2" Type="http://schemas.openxmlformats.org/officeDocument/2006/relationships/oleObject" Target="../embeddings/oleObject9.bin"/><Relationship Id="rId1" Type="http://schemas.openxmlformats.org/officeDocument/2006/relationships/slideLayout" Target="../slideLayouts/slideLayout3.xml"/><Relationship Id="rId5" Type="http://schemas.openxmlformats.org/officeDocument/2006/relationships/image" Target="../media/image19.wmf"/><Relationship Id="rId4" Type="http://schemas.openxmlformats.org/officeDocument/2006/relationships/oleObject" Target="../embeddings/oleObject10.bin"/></Relationships>
</file>

<file path=ppt/slides/_rels/slide17.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oleObject" Target="../embeddings/oleObject11.bin"/><Relationship Id="rId1" Type="http://schemas.openxmlformats.org/officeDocument/2006/relationships/slideLayout" Target="../slideLayouts/slideLayout3.xml"/><Relationship Id="rId5" Type="http://schemas.openxmlformats.org/officeDocument/2006/relationships/image" Target="../media/image22.wmf"/><Relationship Id="rId4" Type="http://schemas.openxmlformats.org/officeDocument/2006/relationships/oleObject" Target="../embeddings/oleObject12.bin"/></Relationships>
</file>

<file path=ppt/slides/_rels/slide18.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3.xml"/><Relationship Id="rId5" Type="http://schemas.openxmlformats.org/officeDocument/2006/relationships/image" Target="../media/image33.jpeg"/><Relationship Id="rId4" Type="http://schemas.openxmlformats.org/officeDocument/2006/relationships/image" Target="../media/image32.jpeg"/></Relationships>
</file>

<file path=ppt/slides/_rels/slide26.x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oleObject" Target="../embeddings/oleObject13.bin"/><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oleObject" Target="../embeddings/oleObject14.bin"/><Relationship Id="rId1" Type="http://schemas.openxmlformats.org/officeDocument/2006/relationships/slideLayout" Target="../slideLayouts/slideLayout3.xml"/><Relationship Id="rId6" Type="http://schemas.openxmlformats.org/officeDocument/2006/relationships/oleObject" Target="../embeddings/oleObject16.bin"/><Relationship Id="rId5" Type="http://schemas.openxmlformats.org/officeDocument/2006/relationships/image" Target="../media/image37.png"/><Relationship Id="rId4" Type="http://schemas.openxmlformats.org/officeDocument/2006/relationships/oleObject" Target="../embeddings/oleObject15.bin"/></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2.wmf"/><Relationship Id="rId7" Type="http://schemas.openxmlformats.org/officeDocument/2006/relationships/image" Target="../media/image4.wmf"/><Relationship Id="rId2" Type="http://schemas.openxmlformats.org/officeDocument/2006/relationships/oleObject" Target="../embeddings/oleObject1.bin"/><Relationship Id="rId1" Type="http://schemas.openxmlformats.org/officeDocument/2006/relationships/slideLayout" Target="../slideLayouts/slideLayout3.xml"/><Relationship Id="rId6" Type="http://schemas.openxmlformats.org/officeDocument/2006/relationships/oleObject" Target="../embeddings/oleObject3.bin"/><Relationship Id="rId11" Type="http://schemas.openxmlformats.org/officeDocument/2006/relationships/image" Target="../media/image6.wmf"/><Relationship Id="rId5" Type="http://schemas.openxmlformats.org/officeDocument/2006/relationships/image" Target="../media/image3.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5.wmf"/></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20.bin"/><Relationship Id="rId13" Type="http://schemas.openxmlformats.org/officeDocument/2006/relationships/image" Target="../media/image43.emf"/><Relationship Id="rId3" Type="http://schemas.openxmlformats.org/officeDocument/2006/relationships/image" Target="../media/image38.png"/><Relationship Id="rId7" Type="http://schemas.openxmlformats.org/officeDocument/2006/relationships/image" Target="../media/image40.emf"/><Relationship Id="rId12" Type="http://schemas.openxmlformats.org/officeDocument/2006/relationships/oleObject" Target="../embeddings/oleObject22.bin"/><Relationship Id="rId17" Type="http://schemas.openxmlformats.org/officeDocument/2006/relationships/image" Target="../media/image45.png"/><Relationship Id="rId2" Type="http://schemas.openxmlformats.org/officeDocument/2006/relationships/oleObject" Target="../embeddings/oleObject17.bin"/><Relationship Id="rId16" Type="http://schemas.openxmlformats.org/officeDocument/2006/relationships/oleObject" Target="../embeddings/oleObject24.bin"/><Relationship Id="rId1" Type="http://schemas.openxmlformats.org/officeDocument/2006/relationships/slideLayout" Target="../slideLayouts/slideLayout3.xml"/><Relationship Id="rId6" Type="http://schemas.openxmlformats.org/officeDocument/2006/relationships/oleObject" Target="../embeddings/oleObject19.bin"/><Relationship Id="rId11" Type="http://schemas.openxmlformats.org/officeDocument/2006/relationships/image" Target="../media/image42.emf"/><Relationship Id="rId5" Type="http://schemas.openxmlformats.org/officeDocument/2006/relationships/image" Target="../media/image39.emf"/><Relationship Id="rId15" Type="http://schemas.openxmlformats.org/officeDocument/2006/relationships/image" Target="../media/image44.emf"/><Relationship Id="rId10" Type="http://schemas.openxmlformats.org/officeDocument/2006/relationships/oleObject" Target="../embeddings/oleObject21.bin"/><Relationship Id="rId4" Type="http://schemas.openxmlformats.org/officeDocument/2006/relationships/oleObject" Target="../embeddings/oleObject18.bin"/><Relationship Id="rId9" Type="http://schemas.openxmlformats.org/officeDocument/2006/relationships/image" Target="../media/image41.emf"/><Relationship Id="rId14" Type="http://schemas.openxmlformats.org/officeDocument/2006/relationships/oleObject" Target="../embeddings/oleObject23.bin"/></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oleObject" Target="../embeddings/oleObject25.bin"/><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9.emf"/><Relationship Id="rId5" Type="http://schemas.openxmlformats.org/officeDocument/2006/relationships/oleObject" Target="../embeddings/oleObject27.bin"/><Relationship Id="rId4" Type="http://schemas.openxmlformats.org/officeDocument/2006/relationships/image" Target="../media/image48.emf"/></Relationships>
</file>

<file path=ppt/slides/_rels/slide33.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oleObject" Target="../embeddings/oleObject28.bin"/><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8" Type="http://schemas.openxmlformats.org/officeDocument/2006/relationships/image" Target="../media/image41.emf"/><Relationship Id="rId13" Type="http://schemas.openxmlformats.org/officeDocument/2006/relationships/oleObject" Target="../embeddings/oleObject23.bin"/><Relationship Id="rId3" Type="http://schemas.openxmlformats.org/officeDocument/2006/relationships/oleObject" Target="../embeddings/oleObject18.bin"/><Relationship Id="rId7" Type="http://schemas.openxmlformats.org/officeDocument/2006/relationships/oleObject" Target="../embeddings/oleObject20.bin"/><Relationship Id="rId12" Type="http://schemas.openxmlformats.org/officeDocument/2006/relationships/image" Target="../media/image43.emf"/><Relationship Id="rId2" Type="http://schemas.openxmlformats.org/officeDocument/2006/relationships/notesSlide" Target="../notesSlides/notesSlide3.xml"/><Relationship Id="rId16" Type="http://schemas.openxmlformats.org/officeDocument/2006/relationships/image" Target="../media/image51.jpeg"/><Relationship Id="rId1" Type="http://schemas.openxmlformats.org/officeDocument/2006/relationships/slideLayout" Target="../slideLayouts/slideLayout3.xml"/><Relationship Id="rId6" Type="http://schemas.openxmlformats.org/officeDocument/2006/relationships/image" Target="../media/image40.emf"/><Relationship Id="rId11" Type="http://schemas.openxmlformats.org/officeDocument/2006/relationships/oleObject" Target="../embeddings/oleObject22.bin"/><Relationship Id="rId5" Type="http://schemas.openxmlformats.org/officeDocument/2006/relationships/oleObject" Target="../embeddings/oleObject19.bin"/><Relationship Id="rId15" Type="http://schemas.openxmlformats.org/officeDocument/2006/relationships/image" Target="../media/image50.jpeg"/><Relationship Id="rId10" Type="http://schemas.openxmlformats.org/officeDocument/2006/relationships/image" Target="../media/image42.emf"/><Relationship Id="rId4" Type="http://schemas.openxmlformats.org/officeDocument/2006/relationships/image" Target="../media/image39.emf"/><Relationship Id="rId9" Type="http://schemas.openxmlformats.org/officeDocument/2006/relationships/oleObject" Target="../embeddings/oleObject21.bin"/><Relationship Id="rId14" Type="http://schemas.openxmlformats.org/officeDocument/2006/relationships/image" Target="../media/image44.emf"/></Relationships>
</file>

<file path=ppt/slides/_rels/slide3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3.xml"/><Relationship Id="rId6" Type="http://schemas.openxmlformats.org/officeDocument/2006/relationships/image" Target="../media/image64.jpeg"/><Relationship Id="rId5" Type="http://schemas.openxmlformats.org/officeDocument/2006/relationships/image" Target="../media/image63.png"/><Relationship Id="rId4" Type="http://schemas.openxmlformats.org/officeDocument/2006/relationships/image" Target="../media/image62.jpeg"/></Relationships>
</file>

<file path=ppt/slides/_rels/slide4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oleObject" Target="../embeddings/oleObject29.bin"/><Relationship Id="rId1" Type="http://schemas.openxmlformats.org/officeDocument/2006/relationships/slideLayout" Target="../slideLayouts/slideLayout3.xml"/><Relationship Id="rId5" Type="http://schemas.openxmlformats.org/officeDocument/2006/relationships/image" Target="../media/image74.wmf"/><Relationship Id="rId4" Type="http://schemas.openxmlformats.org/officeDocument/2006/relationships/oleObject" Target="../embeddings/oleObject30.bin"/></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oleObject" Target="../embeddings/oleObject31.bin"/><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oleObject" Target="../embeddings/oleObject32.bin"/><Relationship Id="rId1" Type="http://schemas.openxmlformats.org/officeDocument/2006/relationships/slideLayout" Target="../slideLayouts/slideLayout3.xml"/><Relationship Id="rId5" Type="http://schemas.openxmlformats.org/officeDocument/2006/relationships/image" Target="../media/image77.wmf"/><Relationship Id="rId4" Type="http://schemas.openxmlformats.org/officeDocument/2006/relationships/oleObject" Target="../embeddings/oleObject33.bin"/></Relationships>
</file>

<file path=ppt/slides/_rels/slide58.x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oleObject" Target="../embeddings/oleObject34.bin"/><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3.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jpe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oleObject" Target="../embeddings/oleObject35.bin"/><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3.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3.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DD72CBE-4893-254A-B965-3F6E13C8BA41}"/>
              </a:ext>
            </a:extLst>
          </p:cNvPr>
          <p:cNvSpPr/>
          <p:nvPr/>
        </p:nvSpPr>
        <p:spPr>
          <a:xfrm>
            <a:off x="504056" y="1484784"/>
            <a:ext cx="8100392" cy="461665"/>
          </a:xfrm>
          <a:prstGeom prst="rect">
            <a:avLst/>
          </a:prstGeom>
        </p:spPr>
        <p:txBody>
          <a:bodyPr wrap="square">
            <a:spAutoFit/>
          </a:bodyPr>
          <a:lstStyle/>
          <a:p>
            <a:pPr algn="ctr"/>
            <a:r>
              <a:rPr lang="zh-CN" altLang="en-US" dirty="0"/>
              <a:t>https://www.bilibili.com/video/BV1Mr4y1N7G5</a:t>
            </a:r>
          </a:p>
        </p:txBody>
      </p:sp>
      <p:sp>
        <p:nvSpPr>
          <p:cNvPr id="3" name="文本框 2">
            <a:extLst>
              <a:ext uri="{FF2B5EF4-FFF2-40B4-BE49-F238E27FC236}">
                <a16:creationId xmlns:a16="http://schemas.microsoft.com/office/drawing/2014/main" id="{7EC2AEFB-757C-BB41-A225-F701F79C085F}"/>
              </a:ext>
            </a:extLst>
          </p:cNvPr>
          <p:cNvSpPr txBox="1"/>
          <p:nvPr/>
        </p:nvSpPr>
        <p:spPr>
          <a:xfrm>
            <a:off x="3843160" y="908720"/>
            <a:ext cx="1422184" cy="461665"/>
          </a:xfrm>
          <a:prstGeom prst="rect">
            <a:avLst/>
          </a:prstGeom>
          <a:noFill/>
        </p:spPr>
        <p:txBody>
          <a:bodyPr wrap="none" rtlCol="0">
            <a:spAutoFit/>
          </a:bodyPr>
          <a:lstStyle/>
          <a:p>
            <a:r>
              <a:rPr kumimoji="1" lang="zh-CN" altLang="en-US" dirty="0"/>
              <a:t>金矿开采</a:t>
            </a:r>
          </a:p>
        </p:txBody>
      </p:sp>
      <p:sp>
        <p:nvSpPr>
          <p:cNvPr id="4" name="矩形 3">
            <a:extLst>
              <a:ext uri="{FF2B5EF4-FFF2-40B4-BE49-F238E27FC236}">
                <a16:creationId xmlns:a16="http://schemas.microsoft.com/office/drawing/2014/main" id="{F2899B3D-6282-C844-93C6-06BEC898E15A}"/>
              </a:ext>
            </a:extLst>
          </p:cNvPr>
          <p:cNvSpPr/>
          <p:nvPr/>
        </p:nvSpPr>
        <p:spPr>
          <a:xfrm>
            <a:off x="755576" y="3429000"/>
            <a:ext cx="7632848" cy="461665"/>
          </a:xfrm>
          <a:prstGeom prst="rect">
            <a:avLst/>
          </a:prstGeom>
        </p:spPr>
        <p:txBody>
          <a:bodyPr wrap="square">
            <a:spAutoFit/>
          </a:bodyPr>
          <a:lstStyle/>
          <a:p>
            <a:r>
              <a:rPr lang="en-US" altLang="zh-CN" dirty="0"/>
              <a:t>【</a:t>
            </a:r>
            <a:r>
              <a:rPr lang="zh-CN" altLang="en-US" dirty="0"/>
              <a:t>稀土</a:t>
            </a:r>
            <a:r>
              <a:rPr lang="en-US" altLang="zh-CN" dirty="0"/>
              <a:t>】</a:t>
            </a:r>
            <a:r>
              <a:rPr lang="zh-CN" altLang="en-US" dirty="0"/>
              <a:t>我国为什么是稀土强国 − 稀土串级萃取技术</a:t>
            </a:r>
          </a:p>
        </p:txBody>
      </p:sp>
      <p:sp>
        <p:nvSpPr>
          <p:cNvPr id="5" name="矩形 4">
            <a:extLst>
              <a:ext uri="{FF2B5EF4-FFF2-40B4-BE49-F238E27FC236}">
                <a16:creationId xmlns:a16="http://schemas.microsoft.com/office/drawing/2014/main" id="{E6B4F78E-484B-0740-9292-4D286DA79A0D}"/>
              </a:ext>
            </a:extLst>
          </p:cNvPr>
          <p:cNvSpPr/>
          <p:nvPr/>
        </p:nvSpPr>
        <p:spPr>
          <a:xfrm>
            <a:off x="1170384" y="4047455"/>
            <a:ext cx="6606480" cy="461665"/>
          </a:xfrm>
          <a:prstGeom prst="rect">
            <a:avLst/>
          </a:prstGeom>
        </p:spPr>
        <p:txBody>
          <a:bodyPr wrap="square">
            <a:spAutoFit/>
          </a:bodyPr>
          <a:lstStyle/>
          <a:p>
            <a:pPr algn="ctr"/>
            <a:r>
              <a:rPr lang="zh-CN" altLang="en-US" dirty="0"/>
              <a:t>https://www.bilibili.com/video/BV1i4411U7P9</a:t>
            </a:r>
          </a:p>
        </p:txBody>
      </p:sp>
    </p:spTree>
    <p:extLst>
      <p:ext uri="{BB962C8B-B14F-4D97-AF65-F5344CB8AC3E}">
        <p14:creationId xmlns:p14="http://schemas.microsoft.com/office/powerpoint/2010/main" val="10150039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4"/>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51520" y="1196752"/>
            <a:ext cx="5688632" cy="5040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11"/>
          <p:cNvSpPr>
            <a:spLocks noChangeArrowheads="1"/>
          </p:cNvSpPr>
          <p:nvPr/>
        </p:nvSpPr>
        <p:spPr bwMode="auto">
          <a:xfrm>
            <a:off x="2445727" y="188640"/>
            <a:ext cx="4652596"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spAutoFit/>
          </a:bodyPr>
          <a:lstStyle/>
          <a:p>
            <a:pPr algn="ctr">
              <a:defRPr/>
            </a:pPr>
            <a:r>
              <a:rPr kumimoji="0" lang="zh-CN" altLang="en-US" sz="3200" dirty="0">
                <a:solidFill>
                  <a:srgbClr val="CC0000"/>
                </a:solidFill>
                <a:effectLst>
                  <a:outerShdw blurRad="38100" dist="38100" dir="2700000" algn="tl">
                    <a:srgbClr val="C0C0C0"/>
                  </a:outerShdw>
                </a:effectLst>
              </a:rPr>
              <a:t>过渡金属配合物的颜色</a:t>
            </a:r>
          </a:p>
        </p:txBody>
      </p:sp>
      <p:sp>
        <p:nvSpPr>
          <p:cNvPr id="4" name="矩形 3"/>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pic>
        <p:nvPicPr>
          <p:cNvPr id="5" name="Picture 6" descr="23_16">
            <a:extLst>
              <a:ext uri="{FF2B5EF4-FFF2-40B4-BE49-F238E27FC236}">
                <a16:creationId xmlns:a16="http://schemas.microsoft.com/office/drawing/2014/main" id="{FF32909C-408B-0F44-9257-BE993331F1A0}"/>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084168" y="2500213"/>
            <a:ext cx="2791557" cy="2433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17655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82" name="Text Box 2"/>
          <p:cNvSpPr txBox="1">
            <a:spLocks noChangeArrowheads="1"/>
          </p:cNvSpPr>
          <p:nvPr/>
        </p:nvSpPr>
        <p:spPr bwMode="auto">
          <a:xfrm>
            <a:off x="398585" y="1188498"/>
            <a:ext cx="8349879" cy="5336846"/>
          </a:xfrm>
          <a:prstGeom prst="rect">
            <a:avLst/>
          </a:prstGeom>
          <a:noFill/>
          <a:ln w="9525" algn="ctr">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20000"/>
              </a:lnSpc>
              <a:spcBef>
                <a:spcPct val="50000"/>
              </a:spcBef>
              <a:buClr>
                <a:srgbClr val="FF0000"/>
              </a:buClr>
              <a:buFont typeface="Wingdings" pitchFamily="2" charset="2"/>
              <a:buNone/>
              <a:defRPr/>
            </a:pPr>
            <a:r>
              <a:rPr kumimoji="0" lang="zh-CN" altLang="en-US" b="0" dirty="0"/>
              <a:t>         在说明配合物磁性和颜色等方面，晶体场理论优于价键理论。但由于该理论只从静电作用模型来考虑问题，不能解释为什么会有强弱配位体场之分，且难以说明分裂能大小变化的顺序。</a:t>
            </a:r>
          </a:p>
          <a:p>
            <a:pPr eaLnBrk="1" hangingPunct="1">
              <a:lnSpc>
                <a:spcPct val="120000"/>
              </a:lnSpc>
              <a:spcBef>
                <a:spcPct val="50000"/>
              </a:spcBef>
              <a:defRPr/>
            </a:pPr>
            <a:r>
              <a:rPr kumimoji="0" lang="zh-CN" altLang="en-US" b="0" dirty="0"/>
              <a:t>        实际上，经顺磁共振和核磁共振等近代实验方法证明，金属离子的轨道与配位体分子轨道仍有重叠，也就是说金属离子与配位体之间的化学键具有一定程度的共价成分。</a:t>
            </a:r>
          </a:p>
          <a:p>
            <a:pPr eaLnBrk="1" hangingPunct="1">
              <a:lnSpc>
                <a:spcPct val="120000"/>
              </a:lnSpc>
              <a:spcBef>
                <a:spcPct val="50000"/>
              </a:spcBef>
              <a:defRPr/>
            </a:pPr>
            <a:r>
              <a:rPr kumimoji="0" lang="zh-CN" altLang="en-US" b="0" dirty="0"/>
              <a:t>        从</a:t>
            </a:r>
            <a:r>
              <a:rPr kumimoji="0" lang="en-US" altLang="zh-CN" b="0" dirty="0"/>
              <a:t>1952</a:t>
            </a:r>
            <a:r>
              <a:rPr kumimoji="0" lang="zh-CN" altLang="en-US" b="0" dirty="0"/>
              <a:t>年开始，人们把静电场理论与分子轨道理论结合起来，即不仅考虑中心离子与配位体之间的静电效应，也考虑它们之间所生成的共价键分子轨道的性质，从而提出配位场理论。</a:t>
            </a:r>
          </a:p>
        </p:txBody>
      </p:sp>
      <p:sp>
        <p:nvSpPr>
          <p:cNvPr id="210948" name="Rectangle 4"/>
          <p:cNvSpPr>
            <a:spLocks noChangeArrowheads="1"/>
          </p:cNvSpPr>
          <p:nvPr/>
        </p:nvSpPr>
        <p:spPr bwMode="auto">
          <a:xfrm>
            <a:off x="2694253" y="188640"/>
            <a:ext cx="4254011"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spAutoFit/>
          </a:bodyPr>
          <a:lstStyle/>
          <a:p>
            <a:pPr algn="ctr">
              <a:defRPr/>
            </a:pPr>
            <a:r>
              <a:rPr kumimoji="0" lang="zh-CN" altLang="en-US" sz="3200" dirty="0">
                <a:solidFill>
                  <a:srgbClr val="CC0000"/>
                </a:solidFill>
                <a:effectLst>
                  <a:outerShdw blurRad="38100" dist="38100" dir="2700000" algn="tl">
                    <a:srgbClr val="C0C0C0"/>
                  </a:outerShdw>
                </a:effectLst>
              </a:rPr>
              <a:t>晶体场理论的优缺点</a:t>
            </a:r>
          </a:p>
        </p:txBody>
      </p:sp>
      <p:sp>
        <p:nvSpPr>
          <p:cNvPr id="6" name="矩形 5"/>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2356785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p:cNvSpPr>
            <a:spLocks noGrp="1" noChangeArrowheads="1"/>
          </p:cNvSpPr>
          <p:nvPr>
            <p:ph type="title"/>
          </p:nvPr>
        </p:nvSpPr>
        <p:spPr>
          <a:xfrm>
            <a:off x="810921" y="188640"/>
            <a:ext cx="7577503" cy="647700"/>
          </a:xfrm>
        </p:spPr>
        <p:txBody>
          <a:bodyPr/>
          <a:lstStyle/>
          <a:p>
            <a:pPr eaLnBrk="1" hangingPunct="1">
              <a:defRPr/>
            </a:pPr>
            <a:r>
              <a:rPr kumimoji="0" lang="en-US" altLang="zh-CN" sz="3200" dirty="0">
                <a:solidFill>
                  <a:srgbClr val="00B050"/>
                </a:solidFill>
                <a:effectLst>
                  <a:outerShdw blurRad="38100" dist="38100" dir="2700000" algn="tl">
                    <a:srgbClr val="C0C0C0"/>
                  </a:outerShdw>
                </a:effectLst>
                <a:latin typeface="Arial" charset="0"/>
              </a:rPr>
              <a:t>10.4	</a:t>
            </a:r>
            <a:r>
              <a:rPr kumimoji="0" lang="zh-CN" altLang="en-US" sz="3200" dirty="0">
                <a:solidFill>
                  <a:srgbClr val="00B050"/>
                </a:solidFill>
                <a:effectLst>
                  <a:outerShdw blurRad="38100" dist="38100" dir="2700000" algn="tl">
                    <a:srgbClr val="C0C0C0"/>
                  </a:outerShdw>
                </a:effectLst>
                <a:latin typeface="Arial" charset="0"/>
              </a:rPr>
              <a:t>  </a:t>
            </a:r>
            <a:r>
              <a:rPr kumimoji="0" lang="zh-CN" altLang="en-US" sz="3200" dirty="0">
                <a:solidFill>
                  <a:srgbClr val="00B050"/>
                </a:solidFill>
                <a:ea typeface="黑体" pitchFamily="2" charset="-122"/>
                <a:cs typeface="Arial" charset="0"/>
              </a:rPr>
              <a:t>配位化合物的分子轨道理论（了解）</a:t>
            </a:r>
            <a:endParaRPr kumimoji="0" lang="zh-CN" altLang="en-US" sz="3200" dirty="0">
              <a:solidFill>
                <a:srgbClr val="00B050"/>
              </a:solidFill>
              <a:effectLst>
                <a:outerShdw blurRad="38100" dist="38100" dir="2700000" algn="tl">
                  <a:srgbClr val="C0C0C0"/>
                </a:outerShdw>
              </a:effectLst>
              <a:latin typeface="Arial" charset="0"/>
            </a:endParaRPr>
          </a:p>
        </p:txBody>
      </p:sp>
      <p:pic>
        <p:nvPicPr>
          <p:cNvPr id="57347" name="Picture 5"/>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231533" y="3526950"/>
            <a:ext cx="4065006" cy="2055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348" name="Picture 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87625" y="1268413"/>
            <a:ext cx="4129482" cy="194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2" name="TextBox 1"/>
          <p:cNvSpPr txBox="1"/>
          <p:nvPr/>
        </p:nvSpPr>
        <p:spPr>
          <a:xfrm>
            <a:off x="6300192" y="2348880"/>
            <a:ext cx="2339102" cy="461665"/>
          </a:xfrm>
          <a:prstGeom prst="rect">
            <a:avLst/>
          </a:prstGeom>
          <a:noFill/>
        </p:spPr>
        <p:txBody>
          <a:bodyPr wrap="none" rtlCol="0">
            <a:spAutoFit/>
          </a:bodyPr>
          <a:lstStyle/>
          <a:p>
            <a:pPr algn="ctr"/>
            <a:r>
              <a:rPr lang="zh-CN" altLang="en-US" dirty="0">
                <a:solidFill>
                  <a:srgbClr val="00B050"/>
                </a:solidFill>
              </a:rPr>
              <a:t>本节不要求掌握</a:t>
            </a:r>
          </a:p>
        </p:txBody>
      </p:sp>
      <p:sp>
        <p:nvSpPr>
          <p:cNvPr id="3" name="矩形 2">
            <a:extLst>
              <a:ext uri="{FF2B5EF4-FFF2-40B4-BE49-F238E27FC236}">
                <a16:creationId xmlns:a16="http://schemas.microsoft.com/office/drawing/2014/main" id="{0F7A8F81-21C2-AF4E-B23B-A98697AEE6EA}"/>
              </a:ext>
            </a:extLst>
          </p:cNvPr>
          <p:cNvSpPr/>
          <p:nvPr/>
        </p:nvSpPr>
        <p:spPr>
          <a:xfrm>
            <a:off x="1187625" y="5867976"/>
            <a:ext cx="8208912" cy="520848"/>
          </a:xfrm>
          <a:prstGeom prst="rect">
            <a:avLst/>
          </a:prstGeom>
        </p:spPr>
        <p:txBody>
          <a:bodyPr wrap="square">
            <a:spAutoFit/>
          </a:bodyPr>
          <a:lstStyle/>
          <a:p>
            <a:pPr>
              <a:lnSpc>
                <a:spcPct val="130000"/>
              </a:lnSpc>
            </a:pPr>
            <a:r>
              <a:rPr lang="en-US" altLang="zh-CN" dirty="0"/>
              <a:t>I</a:t>
            </a:r>
            <a:r>
              <a:rPr lang="en-US" altLang="zh-CN" baseline="30000" dirty="0"/>
              <a:t>- </a:t>
            </a:r>
            <a:r>
              <a:rPr lang="en-US" altLang="zh-CN" dirty="0"/>
              <a:t>&lt; Br</a:t>
            </a:r>
            <a:r>
              <a:rPr lang="en-US" altLang="zh-CN" baseline="30000" dirty="0"/>
              <a:t>- </a:t>
            </a:r>
            <a:r>
              <a:rPr lang="en-US" altLang="zh-CN" dirty="0"/>
              <a:t>&lt; Cl</a:t>
            </a:r>
            <a:r>
              <a:rPr lang="en-US" altLang="zh-CN" baseline="30000" dirty="0"/>
              <a:t>- </a:t>
            </a:r>
            <a:r>
              <a:rPr lang="en-US" altLang="zh-CN" dirty="0"/>
              <a:t>&lt; F</a:t>
            </a:r>
            <a:r>
              <a:rPr lang="en-US" altLang="zh-CN" baseline="30000" dirty="0"/>
              <a:t>- </a:t>
            </a:r>
            <a:r>
              <a:rPr lang="en-US" altLang="zh-CN" dirty="0"/>
              <a:t>&lt; OH</a:t>
            </a:r>
            <a:r>
              <a:rPr lang="en-US" altLang="zh-CN" baseline="30000" dirty="0"/>
              <a:t>- </a:t>
            </a:r>
            <a:r>
              <a:rPr lang="en-US" altLang="zh-CN" dirty="0"/>
              <a:t>&lt; H</a:t>
            </a:r>
            <a:r>
              <a:rPr lang="en-US" altLang="zh-CN" baseline="-30000" dirty="0"/>
              <a:t>2</a:t>
            </a:r>
            <a:r>
              <a:rPr lang="en-US" altLang="zh-CN" dirty="0"/>
              <a:t>O  |&lt; NH</a:t>
            </a:r>
            <a:r>
              <a:rPr lang="en-US" altLang="zh-CN" baseline="-30000" dirty="0"/>
              <a:t>3 </a:t>
            </a:r>
            <a:r>
              <a:rPr lang="en-US" altLang="zh-CN" dirty="0"/>
              <a:t>&lt; | NO</a:t>
            </a:r>
            <a:r>
              <a:rPr lang="en-US" altLang="zh-CN" baseline="-30000" dirty="0"/>
              <a:t>2</a:t>
            </a:r>
            <a:r>
              <a:rPr lang="en-US" altLang="zh-CN" baseline="30000" dirty="0"/>
              <a:t>-</a:t>
            </a:r>
            <a:r>
              <a:rPr lang="en-US" altLang="zh-CN" dirty="0"/>
              <a:t> &lt; CN</a:t>
            </a:r>
            <a:r>
              <a:rPr lang="en-US" altLang="zh-CN" baseline="30000" dirty="0"/>
              <a:t>-</a:t>
            </a:r>
            <a:r>
              <a:rPr lang="en-US" altLang="zh-CN" dirty="0"/>
              <a:t>、CO</a:t>
            </a:r>
            <a:endParaRPr lang="en-US" altLang="zh-CN" b="0" dirty="0"/>
          </a:p>
        </p:txBody>
      </p:sp>
      <p:sp>
        <p:nvSpPr>
          <p:cNvPr id="4" name="矩形 3">
            <a:extLst>
              <a:ext uri="{FF2B5EF4-FFF2-40B4-BE49-F238E27FC236}">
                <a16:creationId xmlns:a16="http://schemas.microsoft.com/office/drawing/2014/main" id="{A164DAB7-4414-E94B-BD50-B42081A7739C}"/>
              </a:ext>
            </a:extLst>
          </p:cNvPr>
          <p:cNvSpPr/>
          <p:nvPr/>
        </p:nvSpPr>
        <p:spPr>
          <a:xfrm>
            <a:off x="323666" y="5907984"/>
            <a:ext cx="647934" cy="461665"/>
          </a:xfrm>
          <a:prstGeom prst="rect">
            <a:avLst/>
          </a:prstGeom>
        </p:spPr>
        <p:txBody>
          <a:bodyPr wrap="none">
            <a:spAutoFit/>
          </a:bodyPr>
          <a:lstStyle/>
          <a:p>
            <a:r>
              <a:rPr lang="zh-CN" altLang="en-US" dirty="0"/>
              <a:t>△</a:t>
            </a:r>
            <a:r>
              <a:rPr lang="en-US" altLang="zh-CN" dirty="0"/>
              <a:t>o</a:t>
            </a:r>
            <a:endParaRPr lang="zh-CN" altLang="en-US" dirty="0"/>
          </a:p>
        </p:txBody>
      </p:sp>
    </p:spTree>
    <p:extLst>
      <p:ext uri="{BB962C8B-B14F-4D97-AF65-F5344CB8AC3E}">
        <p14:creationId xmlns:p14="http://schemas.microsoft.com/office/powerpoint/2010/main" val="829225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2467060" y="188640"/>
            <a:ext cx="3977148" cy="504056"/>
          </a:xfrm>
        </p:spPr>
        <p:txBody>
          <a:bodyPr/>
          <a:lstStyle/>
          <a:p>
            <a:pPr eaLnBrk="1" hangingPunct="1"/>
            <a:r>
              <a:rPr lang="zh-CN" altLang="en-US" sz="3200" dirty="0">
                <a:solidFill>
                  <a:srgbClr val="CC0000"/>
                </a:solidFill>
              </a:rPr>
              <a:t>理论要点</a:t>
            </a:r>
          </a:p>
        </p:txBody>
      </p:sp>
      <p:sp>
        <p:nvSpPr>
          <p:cNvPr id="58371" name="Rectangle 4"/>
          <p:cNvSpPr>
            <a:spLocks noChangeArrowheads="1"/>
          </p:cNvSpPr>
          <p:nvPr/>
        </p:nvSpPr>
        <p:spPr bwMode="auto">
          <a:xfrm>
            <a:off x="251520" y="1124744"/>
            <a:ext cx="8518362" cy="2456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lnSpc>
                <a:spcPct val="120000"/>
              </a:lnSpc>
              <a:buFontTx/>
              <a:buNone/>
            </a:pPr>
            <a:r>
              <a:rPr kumimoji="0" lang="zh-CN" altLang="en-US" sz="2400" dirty="0">
                <a:solidFill>
                  <a:schemeClr val="accent2"/>
                </a:solidFill>
                <a:latin typeface="Arial" charset="0"/>
                <a:ea typeface="黑体" pitchFamily="2" charset="-122"/>
              </a:rPr>
              <a:t>    用分子轨道理论的观点和方法处理金属离子和配体的成键作用，</a:t>
            </a:r>
            <a:r>
              <a:rPr lang="zh-CN" altLang="en-US" sz="2400" dirty="0">
                <a:solidFill>
                  <a:schemeClr val="tx1"/>
                </a:solidFill>
                <a:latin typeface="Arial" charset="0"/>
                <a:ea typeface="黑体" pitchFamily="2" charset="-122"/>
              </a:rPr>
              <a:t>其要点包括：</a:t>
            </a:r>
            <a:endParaRPr lang="en-US" altLang="zh-CN" sz="2400" dirty="0">
              <a:solidFill>
                <a:schemeClr val="tx1"/>
              </a:solidFill>
              <a:latin typeface="Arial" charset="0"/>
              <a:ea typeface="黑体" pitchFamily="2" charset="-122"/>
            </a:endParaRPr>
          </a:p>
          <a:p>
            <a:pPr eaLnBrk="1" hangingPunct="1">
              <a:lnSpc>
                <a:spcPct val="120000"/>
              </a:lnSpc>
              <a:buFontTx/>
              <a:buNone/>
            </a:pPr>
            <a:r>
              <a:rPr lang="zh-CN" altLang="en-US" sz="2400" dirty="0">
                <a:solidFill>
                  <a:schemeClr val="tx1"/>
                </a:solidFill>
                <a:latin typeface="Arial" charset="0"/>
                <a:ea typeface="黑体" pitchFamily="2" charset="-122"/>
              </a:rPr>
              <a:t>① 配体原子轨道通过线性组合，构筑与中心原子轨道对称性匹配的配体群轨道</a:t>
            </a:r>
          </a:p>
          <a:p>
            <a:pPr eaLnBrk="1" hangingPunct="1">
              <a:lnSpc>
                <a:spcPct val="120000"/>
              </a:lnSpc>
              <a:buFontTx/>
              <a:buNone/>
            </a:pPr>
            <a:r>
              <a:rPr lang="zh-CN" altLang="en-US" sz="2400" dirty="0">
                <a:solidFill>
                  <a:schemeClr val="tx1"/>
                </a:solidFill>
                <a:latin typeface="Arial" charset="0"/>
                <a:ea typeface="黑体" pitchFamily="2" charset="-122"/>
              </a:rPr>
              <a:t>② 中心原子轨道与配体群轨道组成分子轨道</a:t>
            </a:r>
          </a:p>
        </p:txBody>
      </p:sp>
      <p:graphicFrame>
        <p:nvGraphicFramePr>
          <p:cNvPr id="58372" name="Object 5"/>
          <p:cNvGraphicFramePr>
            <a:graphicFrameLocks noChangeAspect="1"/>
          </p:cNvGraphicFramePr>
          <p:nvPr/>
        </p:nvGraphicFramePr>
        <p:xfrm>
          <a:off x="2595197" y="3573016"/>
          <a:ext cx="3323492" cy="706438"/>
        </p:xfrm>
        <a:graphic>
          <a:graphicData uri="http://schemas.openxmlformats.org/presentationml/2006/ole">
            <mc:AlternateContent xmlns:mc="http://schemas.openxmlformats.org/markup-compatibility/2006">
              <mc:Choice xmlns:v="urn:schemas-microsoft-com:vml" Requires="v">
                <p:oleObj name="Equation" r:id="rId2" imgW="1272540" imgH="228600" progId="Equation.DSMT4">
                  <p:embed/>
                </p:oleObj>
              </mc:Choice>
              <mc:Fallback>
                <p:oleObj name="Equation" r:id="rId2" imgW="1272540" imgH="228600" progId="Equation.DSMT4">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5197" y="3573016"/>
                        <a:ext cx="3323492" cy="706438"/>
                      </a:xfrm>
                      <a:prstGeom prst="rect">
                        <a:avLst/>
                      </a:prstGeom>
                      <a:noFill/>
                      <a:ln>
                        <a:noFill/>
                      </a:ln>
                      <a:effectLst/>
                      <a:extLst>
                        <a:ext uri="{909E8E84-426E-40DD-AFC4-6F175D3DCCD1}">
                          <a14:hiddenFill xmlns:a14="http://schemas.microsoft.com/office/drawing/2010/main">
                            <a:gradFill rotWithShape="0">
                              <a:gsLst>
                                <a:gs pos="0">
                                  <a:srgbClr val="CCECFF"/>
                                </a:gs>
                                <a:gs pos="100000">
                                  <a:srgbClr val="D9F1FF"/>
                                </a:gs>
                              </a:gsLst>
                              <a:lin ang="5400000" scaled="1"/>
                            </a:gradFill>
                          </a14:hiddenFill>
                        </a:ext>
                        <a:ext uri="{91240B29-F687-4F45-9708-019B960494DF}">
                          <a14:hiddenLine xmlns:a14="http://schemas.microsoft.com/office/drawing/2010/main" w="9525">
                            <a:solidFill>
                              <a:schemeClr val="accent2"/>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8373" name="Rectangle 6"/>
          <p:cNvSpPr>
            <a:spLocks noChangeArrowheads="1"/>
          </p:cNvSpPr>
          <p:nvPr/>
        </p:nvSpPr>
        <p:spPr bwMode="auto">
          <a:xfrm>
            <a:off x="251520" y="4267201"/>
            <a:ext cx="8801182" cy="5355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lnSpc>
                <a:spcPct val="120000"/>
              </a:lnSpc>
              <a:spcBef>
                <a:spcPct val="0"/>
              </a:spcBef>
              <a:buFontTx/>
              <a:buNone/>
            </a:pPr>
            <a:r>
              <a:rPr kumimoji="0" lang="zh-CN" altLang="en-US" sz="2400" dirty="0">
                <a:solidFill>
                  <a:schemeClr val="tx1"/>
                </a:solidFill>
                <a:latin typeface="Arial" charset="0"/>
                <a:ea typeface="黑体" pitchFamily="2" charset="-122"/>
                <a:sym typeface="Symbol" pitchFamily="18" charset="2"/>
              </a:rPr>
              <a:t></a:t>
            </a:r>
            <a:r>
              <a:rPr kumimoji="0" lang="en-US" altLang="zh-CN" sz="2400" baseline="-25000" dirty="0">
                <a:solidFill>
                  <a:schemeClr val="tx1"/>
                </a:solidFill>
                <a:latin typeface="Arial" charset="0"/>
                <a:ea typeface="黑体" pitchFamily="2" charset="-122"/>
                <a:sym typeface="Symbol" pitchFamily="18" charset="2"/>
              </a:rPr>
              <a:t>M</a:t>
            </a:r>
            <a:r>
              <a:rPr lang="zh-CN" altLang="en-US" sz="2400" dirty="0">
                <a:solidFill>
                  <a:schemeClr val="tx1"/>
                </a:solidFill>
                <a:latin typeface="Arial" charset="0"/>
                <a:ea typeface="黑体" pitchFamily="2" charset="-122"/>
              </a:rPr>
              <a:t>包括</a:t>
            </a:r>
            <a:r>
              <a:rPr lang="en-US" altLang="zh-CN" sz="2400" dirty="0">
                <a:solidFill>
                  <a:schemeClr val="tx1"/>
                </a:solidFill>
                <a:latin typeface="Arial" charset="0"/>
                <a:ea typeface="黑体" pitchFamily="2" charset="-122"/>
              </a:rPr>
              <a:t>M</a:t>
            </a:r>
            <a:r>
              <a:rPr lang="zh-CN" altLang="en-US" sz="2400" dirty="0">
                <a:solidFill>
                  <a:schemeClr val="tx1"/>
                </a:solidFill>
                <a:latin typeface="Arial" charset="0"/>
                <a:ea typeface="黑体" pitchFamily="2" charset="-122"/>
              </a:rPr>
              <a:t>中(</a:t>
            </a:r>
            <a:r>
              <a:rPr lang="en-US" altLang="zh-CN" sz="2400" dirty="0">
                <a:solidFill>
                  <a:schemeClr val="tx1"/>
                </a:solidFill>
                <a:latin typeface="Arial" charset="0"/>
                <a:ea typeface="黑体" pitchFamily="2" charset="-122"/>
              </a:rPr>
              <a:t>n-1)</a:t>
            </a:r>
            <a:r>
              <a:rPr lang="en-US" altLang="zh-CN" sz="2400" dirty="0" err="1">
                <a:solidFill>
                  <a:schemeClr val="tx1"/>
                </a:solidFill>
                <a:latin typeface="Arial" charset="0"/>
                <a:ea typeface="黑体" pitchFamily="2" charset="-122"/>
              </a:rPr>
              <a:t>d，ns，np</a:t>
            </a:r>
            <a:r>
              <a:rPr lang="zh-CN" altLang="en-US" sz="2400" dirty="0">
                <a:solidFill>
                  <a:schemeClr val="tx1"/>
                </a:solidFill>
                <a:latin typeface="Arial" charset="0"/>
                <a:ea typeface="黑体" pitchFamily="2" charset="-122"/>
              </a:rPr>
              <a:t>等价层轨道， </a:t>
            </a:r>
            <a:r>
              <a:rPr lang="zh-CN" altLang="en-US" sz="2400" dirty="0">
                <a:solidFill>
                  <a:schemeClr val="tx1"/>
                </a:solidFill>
                <a:latin typeface="Arial" charset="0"/>
                <a:ea typeface="黑体" pitchFamily="2" charset="-122"/>
                <a:sym typeface="Symbol" pitchFamily="18" charset="2"/>
              </a:rPr>
              <a:t></a:t>
            </a:r>
            <a:r>
              <a:rPr lang="en-US" altLang="zh-CN" sz="2400" dirty="0" err="1">
                <a:solidFill>
                  <a:schemeClr val="tx1"/>
                </a:solidFill>
                <a:latin typeface="Arial" charset="0"/>
                <a:ea typeface="黑体" pitchFamily="2" charset="-122"/>
                <a:sym typeface="Symbol" pitchFamily="18" charset="2"/>
              </a:rPr>
              <a:t>c</a:t>
            </a:r>
            <a:r>
              <a:rPr lang="en-US" altLang="zh-CN" sz="2400" baseline="-25000" dirty="0" err="1">
                <a:solidFill>
                  <a:schemeClr val="tx1"/>
                </a:solidFill>
                <a:latin typeface="Arial" charset="0"/>
                <a:ea typeface="黑体" pitchFamily="2" charset="-122"/>
                <a:sym typeface="Symbol" pitchFamily="18" charset="2"/>
              </a:rPr>
              <a:t>L</a:t>
            </a:r>
            <a:r>
              <a:rPr kumimoji="0" lang="en-US" altLang="zh-CN" sz="2400" dirty="0" err="1">
                <a:solidFill>
                  <a:schemeClr val="tx1"/>
                </a:solidFill>
                <a:latin typeface="Arial" charset="0"/>
                <a:ea typeface="黑体" pitchFamily="2" charset="-122"/>
                <a:sym typeface="Symbol" pitchFamily="18" charset="2"/>
              </a:rPr>
              <a:t></a:t>
            </a:r>
            <a:r>
              <a:rPr kumimoji="0" lang="en-US" altLang="zh-CN" sz="2400" baseline="-25000" dirty="0" err="1">
                <a:solidFill>
                  <a:schemeClr val="tx1"/>
                </a:solidFill>
                <a:latin typeface="Arial" charset="0"/>
                <a:ea typeface="黑体" pitchFamily="2" charset="-122"/>
                <a:sym typeface="Symbol" pitchFamily="18" charset="2"/>
              </a:rPr>
              <a:t>L</a:t>
            </a:r>
            <a:r>
              <a:rPr lang="zh-CN" altLang="en-US" sz="2400" dirty="0">
                <a:solidFill>
                  <a:schemeClr val="tx1"/>
                </a:solidFill>
                <a:latin typeface="Arial" charset="0"/>
                <a:ea typeface="黑体" pitchFamily="2" charset="-122"/>
              </a:rPr>
              <a:t>可看作是群轨道</a:t>
            </a:r>
          </a:p>
        </p:txBody>
      </p:sp>
      <p:sp>
        <p:nvSpPr>
          <p:cNvPr id="58374" name="Rectangle 7"/>
          <p:cNvSpPr>
            <a:spLocks noChangeArrowheads="1"/>
          </p:cNvSpPr>
          <p:nvPr/>
        </p:nvSpPr>
        <p:spPr bwMode="auto">
          <a:xfrm>
            <a:off x="755576" y="4948250"/>
            <a:ext cx="5124137"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lnSpc>
                <a:spcPct val="120000"/>
              </a:lnSpc>
              <a:spcBef>
                <a:spcPct val="0"/>
              </a:spcBef>
              <a:buFontTx/>
              <a:buNone/>
            </a:pPr>
            <a:r>
              <a:rPr kumimoji="0" lang="zh-CN" altLang="en-US" sz="2400" dirty="0">
                <a:solidFill>
                  <a:schemeClr val="accent2"/>
                </a:solidFill>
                <a:latin typeface="黑体" pitchFamily="2" charset="-122"/>
                <a:ea typeface="黑体" pitchFamily="2" charset="-122"/>
              </a:rPr>
              <a:t>有效形成分子轨道要满足：</a:t>
            </a:r>
            <a:endParaRPr lang="zh-CN" altLang="en-US" sz="2400" dirty="0">
              <a:solidFill>
                <a:schemeClr val="tx1"/>
              </a:solidFill>
              <a:latin typeface="黑体" pitchFamily="2" charset="-122"/>
              <a:ea typeface="黑体" pitchFamily="2" charset="-122"/>
            </a:endParaRPr>
          </a:p>
          <a:p>
            <a:pPr eaLnBrk="1" hangingPunct="1">
              <a:lnSpc>
                <a:spcPct val="120000"/>
              </a:lnSpc>
              <a:spcBef>
                <a:spcPct val="0"/>
              </a:spcBef>
              <a:buFontTx/>
              <a:buNone/>
            </a:pPr>
            <a:r>
              <a:rPr lang="zh-CN" altLang="en-US" sz="2400" dirty="0">
                <a:solidFill>
                  <a:schemeClr val="tx1"/>
                </a:solidFill>
                <a:latin typeface="黑体" pitchFamily="2" charset="-122"/>
                <a:ea typeface="黑体" pitchFamily="2" charset="-122"/>
              </a:rPr>
              <a:t>对称性匹配     (对称性)</a:t>
            </a:r>
          </a:p>
          <a:p>
            <a:pPr eaLnBrk="1" hangingPunct="1">
              <a:lnSpc>
                <a:spcPct val="120000"/>
              </a:lnSpc>
              <a:spcBef>
                <a:spcPct val="0"/>
              </a:spcBef>
              <a:buFontTx/>
              <a:buNone/>
            </a:pPr>
            <a:r>
              <a:rPr lang="zh-CN" altLang="en-US" sz="2400" dirty="0">
                <a:solidFill>
                  <a:schemeClr val="tx1"/>
                </a:solidFill>
                <a:latin typeface="黑体" pitchFamily="2" charset="-122"/>
                <a:ea typeface="黑体" pitchFamily="2" charset="-122"/>
              </a:rPr>
              <a:t>能量高低接近   (能量近似原则)</a:t>
            </a:r>
          </a:p>
          <a:p>
            <a:pPr eaLnBrk="1" hangingPunct="1">
              <a:lnSpc>
                <a:spcPct val="120000"/>
              </a:lnSpc>
              <a:spcBef>
                <a:spcPct val="0"/>
              </a:spcBef>
              <a:buFontTx/>
              <a:buNone/>
            </a:pPr>
            <a:r>
              <a:rPr lang="zh-CN" altLang="en-US" sz="2400" dirty="0">
                <a:solidFill>
                  <a:schemeClr val="tx1"/>
                </a:solidFill>
                <a:latin typeface="黑体" pitchFamily="2" charset="-122"/>
                <a:ea typeface="黑体" pitchFamily="2" charset="-122"/>
              </a:rPr>
              <a:t>轨道最大重叠   (方向性)</a:t>
            </a:r>
          </a:p>
        </p:txBody>
      </p:sp>
      <p:sp>
        <p:nvSpPr>
          <p:cNvPr id="7" name="矩形 6"/>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17760469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4"/>
          <p:cNvSpPr>
            <a:spLocks noChangeArrowheads="1"/>
          </p:cNvSpPr>
          <p:nvPr/>
        </p:nvSpPr>
        <p:spPr bwMode="auto">
          <a:xfrm>
            <a:off x="650631" y="1196975"/>
            <a:ext cx="7877908" cy="2643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just" eaLnBrk="1" hangingPunct="1">
              <a:lnSpc>
                <a:spcPct val="120000"/>
              </a:lnSpc>
              <a:spcBef>
                <a:spcPct val="0"/>
              </a:spcBef>
              <a:buFontTx/>
              <a:buNone/>
            </a:pPr>
            <a:r>
              <a:rPr lang="en-US" altLang="zh-CN" sz="2000" dirty="0">
                <a:solidFill>
                  <a:schemeClr val="tx1"/>
                </a:solidFill>
                <a:latin typeface="Arial" charset="0"/>
              </a:rPr>
              <a:t>						      </a:t>
            </a:r>
            <a:r>
              <a:rPr lang="zh-CN" altLang="en-US" sz="2000" dirty="0">
                <a:solidFill>
                  <a:schemeClr val="tx1"/>
                </a:solidFill>
                <a:latin typeface="Arial" charset="0"/>
              </a:rPr>
              <a:t>中心原子轨道 </a:t>
            </a:r>
            <a:endParaRPr lang="en-US" altLang="zh-CN" sz="2000" dirty="0">
              <a:solidFill>
                <a:schemeClr val="tx1"/>
              </a:solidFill>
              <a:latin typeface="Arial" charset="0"/>
            </a:endParaRPr>
          </a:p>
          <a:p>
            <a:pPr algn="just" eaLnBrk="1" hangingPunct="1">
              <a:lnSpc>
                <a:spcPct val="120000"/>
              </a:lnSpc>
              <a:spcBef>
                <a:spcPct val="0"/>
              </a:spcBef>
              <a:buFontTx/>
              <a:buNone/>
            </a:pPr>
            <a:r>
              <a:rPr lang="en-US" altLang="zh-CN" sz="2000" dirty="0">
                <a:solidFill>
                  <a:schemeClr val="tx1"/>
                </a:solidFill>
                <a:latin typeface="Arial" charset="0"/>
              </a:rPr>
              <a:t>ψ(A</a:t>
            </a:r>
            <a:r>
              <a:rPr lang="en-US" altLang="zh-CN" sz="2000" baseline="-30000" dirty="0">
                <a:solidFill>
                  <a:schemeClr val="tx1"/>
                </a:solidFill>
                <a:latin typeface="Arial" charset="0"/>
              </a:rPr>
              <a:t>1g</a:t>
            </a:r>
            <a:r>
              <a:rPr lang="en-US" altLang="zh-CN" sz="2000" dirty="0">
                <a:solidFill>
                  <a:schemeClr val="tx1"/>
                </a:solidFill>
                <a:latin typeface="Arial" charset="0"/>
              </a:rPr>
              <a:t>) = (1/6)</a:t>
            </a:r>
            <a:r>
              <a:rPr lang="en-US" altLang="zh-CN" sz="2000" baseline="30000" dirty="0">
                <a:solidFill>
                  <a:schemeClr val="tx1"/>
                </a:solidFill>
                <a:latin typeface="Arial" charset="0"/>
              </a:rPr>
              <a:t>1/2</a:t>
            </a:r>
            <a:r>
              <a:rPr lang="en-US" altLang="zh-CN" sz="2000" dirty="0">
                <a:solidFill>
                  <a:schemeClr val="tx1"/>
                </a:solidFill>
                <a:latin typeface="Arial" charset="0"/>
              </a:rPr>
              <a:t>(p</a:t>
            </a:r>
            <a:r>
              <a:rPr lang="en-US" altLang="zh-CN" sz="2000" baseline="-30000" dirty="0">
                <a:solidFill>
                  <a:schemeClr val="tx1"/>
                </a:solidFill>
                <a:latin typeface="Arial" charset="0"/>
              </a:rPr>
              <a:t>z</a:t>
            </a:r>
            <a:r>
              <a:rPr lang="en-US" altLang="zh-CN" sz="2000" dirty="0">
                <a:solidFill>
                  <a:schemeClr val="tx1"/>
                </a:solidFill>
                <a:latin typeface="Arial" charset="0"/>
              </a:rPr>
              <a:t>1+p</a:t>
            </a:r>
            <a:r>
              <a:rPr lang="en-US" altLang="zh-CN" sz="2000" baseline="-30000" dirty="0">
                <a:solidFill>
                  <a:schemeClr val="tx1"/>
                </a:solidFill>
                <a:latin typeface="Arial" charset="0"/>
              </a:rPr>
              <a:t>z</a:t>
            </a:r>
            <a:r>
              <a:rPr lang="en-US" altLang="zh-CN" sz="2000" dirty="0">
                <a:solidFill>
                  <a:schemeClr val="tx1"/>
                </a:solidFill>
                <a:latin typeface="Arial" charset="0"/>
              </a:rPr>
              <a:t>2+p</a:t>
            </a:r>
            <a:r>
              <a:rPr lang="en-US" altLang="zh-CN" sz="2000" baseline="-30000" dirty="0">
                <a:solidFill>
                  <a:schemeClr val="tx1"/>
                </a:solidFill>
                <a:latin typeface="Arial" charset="0"/>
              </a:rPr>
              <a:t>z</a:t>
            </a:r>
            <a:r>
              <a:rPr lang="en-US" altLang="zh-CN" sz="2000" dirty="0">
                <a:solidFill>
                  <a:schemeClr val="tx1"/>
                </a:solidFill>
                <a:latin typeface="Arial" charset="0"/>
              </a:rPr>
              <a:t>3+p</a:t>
            </a:r>
            <a:r>
              <a:rPr lang="en-US" altLang="zh-CN" sz="2000" baseline="-30000" dirty="0">
                <a:solidFill>
                  <a:schemeClr val="tx1"/>
                </a:solidFill>
                <a:latin typeface="Arial" charset="0"/>
              </a:rPr>
              <a:t>z</a:t>
            </a:r>
            <a:r>
              <a:rPr lang="en-US" altLang="zh-CN" sz="2000" dirty="0">
                <a:solidFill>
                  <a:schemeClr val="tx1"/>
                </a:solidFill>
                <a:latin typeface="Arial" charset="0"/>
              </a:rPr>
              <a:t>4+p</a:t>
            </a:r>
            <a:r>
              <a:rPr lang="en-US" altLang="zh-CN" sz="2000" baseline="-30000" dirty="0">
                <a:solidFill>
                  <a:schemeClr val="tx1"/>
                </a:solidFill>
                <a:latin typeface="Arial" charset="0"/>
              </a:rPr>
              <a:t>z</a:t>
            </a:r>
            <a:r>
              <a:rPr lang="en-US" altLang="zh-CN" sz="2000" dirty="0">
                <a:solidFill>
                  <a:schemeClr val="tx1"/>
                </a:solidFill>
                <a:latin typeface="Arial" charset="0"/>
              </a:rPr>
              <a:t>5+p</a:t>
            </a:r>
            <a:r>
              <a:rPr lang="en-US" altLang="zh-CN" sz="2000" baseline="-30000" dirty="0">
                <a:solidFill>
                  <a:schemeClr val="tx1"/>
                </a:solidFill>
                <a:latin typeface="Arial" charset="0"/>
              </a:rPr>
              <a:t>z</a:t>
            </a:r>
            <a:r>
              <a:rPr lang="en-US" altLang="zh-CN" sz="2000" dirty="0">
                <a:solidFill>
                  <a:schemeClr val="tx1"/>
                </a:solidFill>
                <a:latin typeface="Arial" charset="0"/>
              </a:rPr>
              <a:t>6)             </a:t>
            </a:r>
            <a:r>
              <a:rPr lang="zh-CN" altLang="en-US" sz="2000" dirty="0">
                <a:solidFill>
                  <a:schemeClr val="tx1"/>
                </a:solidFill>
                <a:latin typeface="Arial" charset="0"/>
              </a:rPr>
              <a:t>匹配        </a:t>
            </a:r>
            <a:r>
              <a:rPr lang="en-US" altLang="zh-CN" sz="2000" dirty="0">
                <a:solidFill>
                  <a:schemeClr val="tx1"/>
                </a:solidFill>
                <a:latin typeface="Arial" charset="0"/>
              </a:rPr>
              <a:t>s</a:t>
            </a:r>
            <a:endParaRPr lang="en-US" altLang="zh-CN" sz="2000" b="0" dirty="0">
              <a:solidFill>
                <a:schemeClr val="tx1"/>
              </a:solidFill>
              <a:latin typeface="Arial" charset="0"/>
            </a:endParaRPr>
          </a:p>
          <a:p>
            <a:pPr algn="just">
              <a:lnSpc>
                <a:spcPct val="120000"/>
              </a:lnSpc>
              <a:spcBef>
                <a:spcPct val="0"/>
              </a:spcBef>
              <a:buFontTx/>
              <a:buNone/>
            </a:pPr>
            <a:r>
              <a:rPr lang="en-US" altLang="zh-CN" sz="2000" dirty="0">
                <a:solidFill>
                  <a:schemeClr val="tx1"/>
                </a:solidFill>
                <a:latin typeface="Arial" charset="0"/>
              </a:rPr>
              <a:t> ψ(</a:t>
            </a:r>
            <a:r>
              <a:rPr lang="en-US" altLang="zh-CN" sz="2000" dirty="0" err="1">
                <a:solidFill>
                  <a:schemeClr val="tx1"/>
                </a:solidFill>
                <a:latin typeface="Arial" charset="0"/>
              </a:rPr>
              <a:t>E</a:t>
            </a:r>
            <a:r>
              <a:rPr lang="en-US" altLang="zh-CN" sz="2000" baseline="-30000" dirty="0" err="1">
                <a:solidFill>
                  <a:schemeClr val="tx1"/>
                </a:solidFill>
                <a:latin typeface="Arial" charset="0"/>
              </a:rPr>
              <a:t>g</a:t>
            </a:r>
            <a:r>
              <a:rPr lang="en-US" altLang="zh-CN" sz="2000" dirty="0">
                <a:solidFill>
                  <a:schemeClr val="tx1"/>
                </a:solidFill>
                <a:latin typeface="Arial" charset="0"/>
              </a:rPr>
              <a:t>) = (1/12)</a:t>
            </a:r>
            <a:r>
              <a:rPr lang="en-US" altLang="zh-CN" sz="2000" baseline="30000" dirty="0">
                <a:solidFill>
                  <a:schemeClr val="tx1"/>
                </a:solidFill>
                <a:latin typeface="Arial" charset="0"/>
              </a:rPr>
              <a:t>1/2</a:t>
            </a:r>
            <a:r>
              <a:rPr lang="en-US" altLang="zh-CN" sz="2000" dirty="0">
                <a:solidFill>
                  <a:schemeClr val="tx1"/>
                </a:solidFill>
                <a:latin typeface="Arial" charset="0"/>
              </a:rPr>
              <a:t>(2p</a:t>
            </a:r>
            <a:r>
              <a:rPr lang="en-US" altLang="zh-CN" sz="2000" baseline="-30000" dirty="0">
                <a:solidFill>
                  <a:schemeClr val="tx1"/>
                </a:solidFill>
                <a:latin typeface="Arial" charset="0"/>
              </a:rPr>
              <a:t>z</a:t>
            </a:r>
            <a:r>
              <a:rPr lang="en-US" altLang="zh-CN" sz="2000" dirty="0">
                <a:solidFill>
                  <a:schemeClr val="tx1"/>
                </a:solidFill>
                <a:latin typeface="Arial" charset="0"/>
              </a:rPr>
              <a:t>5+2p</a:t>
            </a:r>
            <a:r>
              <a:rPr lang="en-US" altLang="zh-CN" sz="2000" baseline="-30000" dirty="0">
                <a:solidFill>
                  <a:schemeClr val="tx1"/>
                </a:solidFill>
                <a:latin typeface="Arial" charset="0"/>
              </a:rPr>
              <a:t>z</a:t>
            </a:r>
            <a:r>
              <a:rPr lang="en-US" altLang="zh-CN" sz="2000" dirty="0">
                <a:solidFill>
                  <a:schemeClr val="tx1"/>
                </a:solidFill>
                <a:latin typeface="Arial" charset="0"/>
              </a:rPr>
              <a:t>6-p</a:t>
            </a:r>
            <a:r>
              <a:rPr lang="en-US" altLang="zh-CN" sz="2000" baseline="-30000" dirty="0">
                <a:solidFill>
                  <a:schemeClr val="tx1"/>
                </a:solidFill>
                <a:latin typeface="Arial" charset="0"/>
              </a:rPr>
              <a:t>z</a:t>
            </a:r>
            <a:r>
              <a:rPr lang="en-US" altLang="zh-CN" sz="2000" dirty="0">
                <a:solidFill>
                  <a:schemeClr val="tx1"/>
                </a:solidFill>
                <a:latin typeface="Arial" charset="0"/>
              </a:rPr>
              <a:t>1-p</a:t>
            </a:r>
            <a:r>
              <a:rPr lang="en-US" altLang="zh-CN" sz="2000" baseline="-30000" dirty="0">
                <a:solidFill>
                  <a:schemeClr val="tx1"/>
                </a:solidFill>
                <a:latin typeface="Arial" charset="0"/>
              </a:rPr>
              <a:t>z</a:t>
            </a:r>
            <a:r>
              <a:rPr lang="en-US" altLang="zh-CN" sz="2000" dirty="0">
                <a:solidFill>
                  <a:schemeClr val="tx1"/>
                </a:solidFill>
                <a:latin typeface="Arial" charset="0"/>
              </a:rPr>
              <a:t>2-p</a:t>
            </a:r>
            <a:r>
              <a:rPr lang="en-US" altLang="zh-CN" sz="2000" baseline="-30000" dirty="0">
                <a:solidFill>
                  <a:schemeClr val="tx1"/>
                </a:solidFill>
                <a:latin typeface="Arial" charset="0"/>
              </a:rPr>
              <a:t>z</a:t>
            </a:r>
            <a:r>
              <a:rPr lang="en-US" altLang="zh-CN" sz="2000" dirty="0">
                <a:solidFill>
                  <a:schemeClr val="tx1"/>
                </a:solidFill>
                <a:latin typeface="Arial" charset="0"/>
              </a:rPr>
              <a:t>3-p</a:t>
            </a:r>
            <a:r>
              <a:rPr lang="en-US" altLang="zh-CN" sz="2000" baseline="-30000" dirty="0">
                <a:solidFill>
                  <a:schemeClr val="tx1"/>
                </a:solidFill>
                <a:latin typeface="Arial" charset="0"/>
              </a:rPr>
              <a:t>z</a:t>
            </a:r>
            <a:r>
              <a:rPr lang="en-US" altLang="zh-CN" sz="2000" dirty="0">
                <a:solidFill>
                  <a:schemeClr val="tx1"/>
                </a:solidFill>
                <a:latin typeface="Arial" charset="0"/>
              </a:rPr>
              <a:t>4)                          d</a:t>
            </a:r>
            <a:r>
              <a:rPr lang="en-US" altLang="zh-CN" sz="2000" baseline="-30000" dirty="0">
                <a:solidFill>
                  <a:schemeClr val="tx1"/>
                </a:solidFill>
                <a:latin typeface="Arial" charset="0"/>
              </a:rPr>
              <a:t>z</a:t>
            </a:r>
            <a:r>
              <a:rPr lang="en-US" altLang="zh-CN" sz="2000" baseline="30000" dirty="0">
                <a:solidFill>
                  <a:schemeClr val="tx1"/>
                </a:solidFill>
                <a:latin typeface="Arial" charset="0"/>
              </a:rPr>
              <a:t>2</a:t>
            </a:r>
            <a:endParaRPr lang="en-US" altLang="zh-CN" sz="2000" b="0" dirty="0">
              <a:solidFill>
                <a:schemeClr val="tx1"/>
              </a:solidFill>
              <a:latin typeface="Arial" charset="0"/>
            </a:endParaRPr>
          </a:p>
          <a:p>
            <a:pPr algn="just">
              <a:lnSpc>
                <a:spcPct val="120000"/>
              </a:lnSpc>
              <a:spcBef>
                <a:spcPct val="0"/>
              </a:spcBef>
              <a:buFontTx/>
              <a:buNone/>
            </a:pPr>
            <a:r>
              <a:rPr lang="en-US" altLang="zh-CN" sz="2000" dirty="0">
                <a:solidFill>
                  <a:schemeClr val="tx1"/>
                </a:solidFill>
                <a:latin typeface="Arial" charset="0"/>
              </a:rPr>
              <a:t>              </a:t>
            </a:r>
            <a:r>
              <a:rPr lang="en-US" altLang="zh-CN" sz="2000" dirty="0">
                <a:solidFill>
                  <a:srgbClr val="0000FF"/>
                </a:solidFill>
                <a:latin typeface="Arial" charset="0"/>
              </a:rPr>
              <a:t>1/2(p</a:t>
            </a:r>
            <a:r>
              <a:rPr lang="en-US" altLang="zh-CN" sz="2000" baseline="-30000" dirty="0">
                <a:solidFill>
                  <a:srgbClr val="0000FF"/>
                </a:solidFill>
                <a:latin typeface="Arial" charset="0"/>
              </a:rPr>
              <a:t>z</a:t>
            </a:r>
            <a:r>
              <a:rPr lang="en-US" altLang="zh-CN" sz="2000" dirty="0">
                <a:solidFill>
                  <a:srgbClr val="0000FF"/>
                </a:solidFill>
                <a:latin typeface="Arial" charset="0"/>
              </a:rPr>
              <a:t>1-p</a:t>
            </a:r>
            <a:r>
              <a:rPr lang="en-US" altLang="zh-CN" sz="2000" baseline="-30000" dirty="0">
                <a:solidFill>
                  <a:srgbClr val="0000FF"/>
                </a:solidFill>
                <a:latin typeface="Arial" charset="0"/>
              </a:rPr>
              <a:t>z</a:t>
            </a:r>
            <a:r>
              <a:rPr lang="en-US" altLang="zh-CN" sz="2000" dirty="0">
                <a:solidFill>
                  <a:srgbClr val="0000FF"/>
                </a:solidFill>
                <a:latin typeface="Arial" charset="0"/>
              </a:rPr>
              <a:t>2+p</a:t>
            </a:r>
            <a:r>
              <a:rPr lang="en-US" altLang="zh-CN" sz="2000" baseline="-30000" dirty="0">
                <a:solidFill>
                  <a:srgbClr val="0000FF"/>
                </a:solidFill>
                <a:latin typeface="Arial" charset="0"/>
              </a:rPr>
              <a:t>z</a:t>
            </a:r>
            <a:r>
              <a:rPr lang="en-US" altLang="zh-CN" sz="2000" dirty="0">
                <a:solidFill>
                  <a:srgbClr val="0000FF"/>
                </a:solidFill>
                <a:latin typeface="Arial" charset="0"/>
              </a:rPr>
              <a:t>3-p</a:t>
            </a:r>
            <a:r>
              <a:rPr lang="en-US" altLang="zh-CN" sz="2000" baseline="-30000" dirty="0">
                <a:solidFill>
                  <a:srgbClr val="0000FF"/>
                </a:solidFill>
                <a:latin typeface="Arial" charset="0"/>
              </a:rPr>
              <a:t>z</a:t>
            </a:r>
            <a:r>
              <a:rPr lang="en-US" altLang="zh-CN" sz="2000" dirty="0">
                <a:solidFill>
                  <a:srgbClr val="0000FF"/>
                </a:solidFill>
                <a:latin typeface="Arial" charset="0"/>
              </a:rPr>
              <a:t>4)  </a:t>
            </a:r>
            <a:r>
              <a:rPr lang="en-US" altLang="zh-CN" sz="2000" dirty="0">
                <a:solidFill>
                  <a:schemeClr val="tx1"/>
                </a:solidFill>
                <a:latin typeface="Arial" charset="0"/>
              </a:rPr>
              <a:t>                                    </a:t>
            </a:r>
            <a:r>
              <a:rPr lang="zh-CN" altLang="en-US" sz="2000" dirty="0">
                <a:solidFill>
                  <a:schemeClr val="tx1"/>
                </a:solidFill>
                <a:latin typeface="Arial" charset="0"/>
              </a:rPr>
              <a:t>匹配       </a:t>
            </a:r>
            <a:r>
              <a:rPr lang="en-US" altLang="zh-CN" sz="2000" dirty="0">
                <a:solidFill>
                  <a:srgbClr val="0000FF"/>
                </a:solidFill>
                <a:latin typeface="Arial" charset="0"/>
              </a:rPr>
              <a:t>d</a:t>
            </a:r>
            <a:r>
              <a:rPr lang="en-US" altLang="zh-CN" sz="2000" baseline="-30000" dirty="0">
                <a:solidFill>
                  <a:srgbClr val="0000FF"/>
                </a:solidFill>
                <a:latin typeface="Arial" charset="0"/>
              </a:rPr>
              <a:t>x</a:t>
            </a:r>
            <a:r>
              <a:rPr lang="en-US" altLang="zh-CN" sz="2000" baseline="30000" dirty="0">
                <a:solidFill>
                  <a:srgbClr val="0000FF"/>
                </a:solidFill>
                <a:latin typeface="Arial" charset="0"/>
              </a:rPr>
              <a:t>2</a:t>
            </a:r>
            <a:r>
              <a:rPr lang="en-US" altLang="zh-CN" sz="2000" dirty="0">
                <a:solidFill>
                  <a:srgbClr val="0000FF"/>
                </a:solidFill>
                <a:latin typeface="Arial" charset="0"/>
              </a:rPr>
              <a:t>-</a:t>
            </a:r>
            <a:r>
              <a:rPr lang="en-US" altLang="zh-CN" sz="2000" baseline="-30000" dirty="0">
                <a:solidFill>
                  <a:srgbClr val="0000FF"/>
                </a:solidFill>
                <a:latin typeface="Arial" charset="0"/>
              </a:rPr>
              <a:t>y</a:t>
            </a:r>
            <a:r>
              <a:rPr lang="en-US" altLang="zh-CN" sz="2000" baseline="30000" dirty="0">
                <a:solidFill>
                  <a:srgbClr val="0000FF"/>
                </a:solidFill>
                <a:latin typeface="Arial" charset="0"/>
              </a:rPr>
              <a:t>2</a:t>
            </a:r>
            <a:endParaRPr lang="en-US" altLang="zh-CN" sz="2000" b="0" dirty="0">
              <a:solidFill>
                <a:schemeClr val="tx1"/>
              </a:solidFill>
              <a:latin typeface="Arial" charset="0"/>
            </a:endParaRPr>
          </a:p>
          <a:p>
            <a:pPr algn="just">
              <a:lnSpc>
                <a:spcPct val="120000"/>
              </a:lnSpc>
              <a:spcBef>
                <a:spcPct val="0"/>
              </a:spcBef>
              <a:buFontTx/>
              <a:buNone/>
            </a:pPr>
            <a:r>
              <a:rPr lang="en-US" altLang="zh-CN" sz="2000" dirty="0">
                <a:solidFill>
                  <a:schemeClr val="tx1"/>
                </a:solidFill>
                <a:latin typeface="Arial" charset="0"/>
              </a:rPr>
              <a:t> ψ(T</a:t>
            </a:r>
            <a:r>
              <a:rPr lang="en-US" altLang="zh-CN" sz="2000" baseline="-30000" dirty="0">
                <a:solidFill>
                  <a:schemeClr val="tx1"/>
                </a:solidFill>
                <a:latin typeface="Arial" charset="0"/>
              </a:rPr>
              <a:t>1u</a:t>
            </a:r>
            <a:r>
              <a:rPr lang="en-US" altLang="zh-CN" sz="2000" dirty="0">
                <a:solidFill>
                  <a:schemeClr val="tx1"/>
                </a:solidFill>
                <a:latin typeface="Arial" charset="0"/>
              </a:rPr>
              <a:t>) = (1/2)</a:t>
            </a:r>
            <a:r>
              <a:rPr lang="en-US" altLang="zh-CN" sz="2000" baseline="30000" dirty="0">
                <a:solidFill>
                  <a:schemeClr val="tx1"/>
                </a:solidFill>
                <a:latin typeface="Arial" charset="0"/>
              </a:rPr>
              <a:t>1/2</a:t>
            </a:r>
            <a:r>
              <a:rPr lang="en-US" altLang="zh-CN" sz="2000" dirty="0">
                <a:solidFill>
                  <a:schemeClr val="tx1"/>
                </a:solidFill>
                <a:latin typeface="Arial" charset="0"/>
              </a:rPr>
              <a:t> (p</a:t>
            </a:r>
            <a:r>
              <a:rPr lang="en-US" altLang="zh-CN" sz="2000" baseline="-30000" dirty="0">
                <a:solidFill>
                  <a:schemeClr val="tx1"/>
                </a:solidFill>
                <a:latin typeface="Arial" charset="0"/>
              </a:rPr>
              <a:t>z</a:t>
            </a:r>
            <a:r>
              <a:rPr lang="en-US" altLang="zh-CN" sz="2000" dirty="0">
                <a:solidFill>
                  <a:schemeClr val="tx1"/>
                </a:solidFill>
                <a:latin typeface="Arial" charset="0"/>
              </a:rPr>
              <a:t>1-p</a:t>
            </a:r>
            <a:r>
              <a:rPr lang="en-US" altLang="zh-CN" sz="2000" baseline="-30000" dirty="0">
                <a:solidFill>
                  <a:schemeClr val="tx1"/>
                </a:solidFill>
                <a:latin typeface="Arial" charset="0"/>
              </a:rPr>
              <a:t>z</a:t>
            </a:r>
            <a:r>
              <a:rPr lang="en-US" altLang="zh-CN" sz="2000" dirty="0">
                <a:solidFill>
                  <a:schemeClr val="tx1"/>
                </a:solidFill>
                <a:latin typeface="Arial" charset="0"/>
              </a:rPr>
              <a:t>3)                                                         </a:t>
            </a:r>
            <a:r>
              <a:rPr lang="en-US" altLang="zh-CN" sz="2000" dirty="0" err="1">
                <a:solidFill>
                  <a:schemeClr val="tx1"/>
                </a:solidFill>
                <a:latin typeface="Arial" charset="0"/>
              </a:rPr>
              <a:t>p</a:t>
            </a:r>
            <a:r>
              <a:rPr lang="en-US" altLang="zh-CN" sz="2000" baseline="-30000" dirty="0" err="1">
                <a:solidFill>
                  <a:schemeClr val="tx1"/>
                </a:solidFill>
                <a:latin typeface="Arial" charset="0"/>
              </a:rPr>
              <a:t>x</a:t>
            </a:r>
            <a:endParaRPr lang="en-US" altLang="zh-CN" sz="2000" b="0" dirty="0">
              <a:solidFill>
                <a:schemeClr val="tx1"/>
              </a:solidFill>
              <a:latin typeface="Arial" charset="0"/>
            </a:endParaRPr>
          </a:p>
          <a:p>
            <a:pPr algn="just">
              <a:lnSpc>
                <a:spcPct val="120000"/>
              </a:lnSpc>
              <a:spcBef>
                <a:spcPct val="0"/>
              </a:spcBef>
              <a:buFontTx/>
              <a:buNone/>
            </a:pPr>
            <a:r>
              <a:rPr lang="en-US" altLang="zh-CN" sz="2000" dirty="0">
                <a:solidFill>
                  <a:schemeClr val="tx1"/>
                </a:solidFill>
                <a:latin typeface="Arial" charset="0"/>
              </a:rPr>
              <a:t>                </a:t>
            </a:r>
            <a:r>
              <a:rPr lang="en-US" altLang="zh-CN" sz="2000" dirty="0">
                <a:solidFill>
                  <a:srgbClr val="0000FF"/>
                </a:solidFill>
                <a:latin typeface="Arial" charset="0"/>
              </a:rPr>
              <a:t>(1/2)</a:t>
            </a:r>
            <a:r>
              <a:rPr lang="en-US" altLang="zh-CN" sz="2000" baseline="30000" dirty="0">
                <a:solidFill>
                  <a:srgbClr val="0000FF"/>
                </a:solidFill>
                <a:latin typeface="Arial" charset="0"/>
              </a:rPr>
              <a:t>1/2</a:t>
            </a:r>
            <a:r>
              <a:rPr lang="en-US" altLang="zh-CN" sz="2000" dirty="0">
                <a:solidFill>
                  <a:srgbClr val="0000FF"/>
                </a:solidFill>
                <a:latin typeface="Arial" charset="0"/>
              </a:rPr>
              <a:t> (p</a:t>
            </a:r>
            <a:r>
              <a:rPr lang="en-US" altLang="zh-CN" sz="2000" baseline="-30000" dirty="0">
                <a:solidFill>
                  <a:srgbClr val="0000FF"/>
                </a:solidFill>
                <a:latin typeface="Arial" charset="0"/>
              </a:rPr>
              <a:t>z</a:t>
            </a:r>
            <a:r>
              <a:rPr lang="en-US" altLang="zh-CN" sz="2000" dirty="0">
                <a:solidFill>
                  <a:srgbClr val="0000FF"/>
                </a:solidFill>
                <a:latin typeface="Arial" charset="0"/>
              </a:rPr>
              <a:t>2-p</a:t>
            </a:r>
            <a:r>
              <a:rPr lang="en-US" altLang="zh-CN" sz="2000" baseline="-30000" dirty="0">
                <a:solidFill>
                  <a:srgbClr val="0000FF"/>
                </a:solidFill>
                <a:latin typeface="Arial" charset="0"/>
              </a:rPr>
              <a:t>z</a:t>
            </a:r>
            <a:r>
              <a:rPr lang="en-US" altLang="zh-CN" sz="2000" dirty="0">
                <a:solidFill>
                  <a:srgbClr val="0000FF"/>
                </a:solidFill>
                <a:latin typeface="Arial" charset="0"/>
              </a:rPr>
              <a:t>4) </a:t>
            </a:r>
            <a:r>
              <a:rPr lang="en-US" altLang="zh-CN" sz="2000" dirty="0">
                <a:solidFill>
                  <a:schemeClr val="tx1"/>
                </a:solidFill>
                <a:latin typeface="Arial" charset="0"/>
              </a:rPr>
              <a:t>                                          </a:t>
            </a:r>
            <a:r>
              <a:rPr lang="zh-CN" altLang="en-US" sz="2000" dirty="0">
                <a:solidFill>
                  <a:schemeClr val="tx1"/>
                </a:solidFill>
                <a:latin typeface="Arial" charset="0"/>
              </a:rPr>
              <a:t>匹配       </a:t>
            </a:r>
            <a:r>
              <a:rPr lang="en-US" altLang="zh-CN" sz="2000" dirty="0" err="1">
                <a:solidFill>
                  <a:srgbClr val="0000FF"/>
                </a:solidFill>
                <a:latin typeface="Arial" charset="0"/>
              </a:rPr>
              <a:t>p</a:t>
            </a:r>
            <a:r>
              <a:rPr lang="en-US" altLang="zh-CN" sz="2000" baseline="-30000" dirty="0" err="1">
                <a:solidFill>
                  <a:srgbClr val="0000FF"/>
                </a:solidFill>
                <a:latin typeface="Arial" charset="0"/>
              </a:rPr>
              <a:t>y</a:t>
            </a:r>
            <a:r>
              <a:rPr lang="en-US" altLang="zh-CN" sz="2000" dirty="0">
                <a:solidFill>
                  <a:srgbClr val="0000FF"/>
                </a:solidFill>
                <a:latin typeface="Arial" charset="0"/>
              </a:rPr>
              <a:t> </a:t>
            </a:r>
            <a:endParaRPr lang="en-US" altLang="zh-CN" sz="2000" b="0" dirty="0">
              <a:solidFill>
                <a:schemeClr val="tx1"/>
              </a:solidFill>
              <a:latin typeface="Arial" charset="0"/>
            </a:endParaRPr>
          </a:p>
          <a:p>
            <a:pPr algn="just">
              <a:lnSpc>
                <a:spcPct val="120000"/>
              </a:lnSpc>
              <a:spcBef>
                <a:spcPct val="0"/>
              </a:spcBef>
              <a:buFontTx/>
              <a:buNone/>
            </a:pPr>
            <a:r>
              <a:rPr lang="en-US" altLang="zh-CN" sz="2000" dirty="0">
                <a:solidFill>
                  <a:srgbClr val="008000"/>
                </a:solidFill>
                <a:latin typeface="Arial" charset="0"/>
              </a:rPr>
              <a:t>                (1/2)</a:t>
            </a:r>
            <a:r>
              <a:rPr lang="en-US" altLang="zh-CN" sz="2000" baseline="30000" dirty="0">
                <a:solidFill>
                  <a:srgbClr val="008000"/>
                </a:solidFill>
                <a:latin typeface="Arial" charset="0"/>
              </a:rPr>
              <a:t>1/2</a:t>
            </a:r>
            <a:r>
              <a:rPr lang="en-US" altLang="zh-CN" sz="2000" dirty="0">
                <a:solidFill>
                  <a:srgbClr val="008000"/>
                </a:solidFill>
                <a:latin typeface="Arial" charset="0"/>
              </a:rPr>
              <a:t> (p</a:t>
            </a:r>
            <a:r>
              <a:rPr lang="en-US" altLang="zh-CN" sz="2000" baseline="-30000" dirty="0">
                <a:solidFill>
                  <a:srgbClr val="008000"/>
                </a:solidFill>
                <a:latin typeface="Arial" charset="0"/>
              </a:rPr>
              <a:t>z</a:t>
            </a:r>
            <a:r>
              <a:rPr lang="en-US" altLang="zh-CN" sz="2000" dirty="0">
                <a:solidFill>
                  <a:srgbClr val="008000"/>
                </a:solidFill>
                <a:latin typeface="Arial" charset="0"/>
              </a:rPr>
              <a:t>5-p</a:t>
            </a:r>
            <a:r>
              <a:rPr lang="en-US" altLang="zh-CN" sz="2000" baseline="-30000" dirty="0">
                <a:solidFill>
                  <a:srgbClr val="008000"/>
                </a:solidFill>
                <a:latin typeface="Arial" charset="0"/>
              </a:rPr>
              <a:t>z</a:t>
            </a:r>
            <a:r>
              <a:rPr lang="en-US" altLang="zh-CN" sz="2000" dirty="0">
                <a:solidFill>
                  <a:srgbClr val="008000"/>
                </a:solidFill>
                <a:latin typeface="Arial" charset="0"/>
              </a:rPr>
              <a:t>6)</a:t>
            </a:r>
            <a:r>
              <a:rPr lang="en-US" altLang="zh-CN" sz="2000" dirty="0">
                <a:solidFill>
                  <a:schemeClr val="tx1"/>
                </a:solidFill>
                <a:latin typeface="Arial" charset="0"/>
              </a:rPr>
              <a:t>                               </a:t>
            </a:r>
            <a:r>
              <a:rPr lang="en-US" altLang="zh-CN" sz="2000" dirty="0">
                <a:solidFill>
                  <a:srgbClr val="008000"/>
                </a:solidFill>
                <a:latin typeface="Arial" charset="0"/>
              </a:rPr>
              <a:t>                           </a:t>
            </a:r>
            <a:r>
              <a:rPr lang="en-US" altLang="zh-CN" sz="2000" dirty="0" err="1">
                <a:solidFill>
                  <a:srgbClr val="008000"/>
                </a:solidFill>
                <a:latin typeface="Arial" charset="0"/>
              </a:rPr>
              <a:t>p</a:t>
            </a:r>
            <a:r>
              <a:rPr lang="en-US" altLang="zh-CN" sz="2000" baseline="-30000" dirty="0" err="1">
                <a:solidFill>
                  <a:srgbClr val="008000"/>
                </a:solidFill>
                <a:latin typeface="Arial" charset="0"/>
              </a:rPr>
              <a:t>z</a:t>
            </a:r>
            <a:endParaRPr lang="en-US" altLang="zh-CN" sz="2000" b="0" dirty="0">
              <a:solidFill>
                <a:schemeClr val="tx1"/>
              </a:solidFill>
              <a:latin typeface="Arial" charset="0"/>
            </a:endParaRPr>
          </a:p>
        </p:txBody>
      </p:sp>
      <p:sp>
        <p:nvSpPr>
          <p:cNvPr id="61443" name="Rectangle 5"/>
          <p:cNvSpPr>
            <a:spLocks noChangeArrowheads="1"/>
          </p:cNvSpPr>
          <p:nvPr/>
        </p:nvSpPr>
        <p:spPr bwMode="auto">
          <a:xfrm>
            <a:off x="1547664" y="652472"/>
            <a:ext cx="623439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dirty="0">
                <a:solidFill>
                  <a:schemeClr val="tx1"/>
                </a:solidFill>
                <a:latin typeface="Arial" charset="0"/>
                <a:ea typeface="黑体" pitchFamily="2" charset="-122"/>
              </a:rPr>
              <a:t>3</a:t>
            </a:r>
            <a:r>
              <a:rPr lang="zh-CN" altLang="en-US" sz="2400" dirty="0">
                <a:solidFill>
                  <a:schemeClr val="tx1"/>
                </a:solidFill>
                <a:latin typeface="Arial" charset="0"/>
                <a:ea typeface="黑体" pitchFamily="2" charset="-122"/>
              </a:rPr>
              <a:t>）求出与中心原子价轨道相关的配体群轨道</a:t>
            </a:r>
          </a:p>
        </p:txBody>
      </p:sp>
      <p:graphicFrame>
        <p:nvGraphicFramePr>
          <p:cNvPr id="61444" name="Object 16"/>
          <p:cNvGraphicFramePr>
            <a:graphicFrameLocks noChangeAspect="1"/>
          </p:cNvGraphicFramePr>
          <p:nvPr/>
        </p:nvGraphicFramePr>
        <p:xfrm>
          <a:off x="716574" y="4005263"/>
          <a:ext cx="6066692" cy="1790700"/>
        </p:xfrm>
        <a:graphic>
          <a:graphicData uri="http://schemas.openxmlformats.org/presentationml/2006/ole">
            <mc:AlternateContent xmlns:mc="http://schemas.openxmlformats.org/markup-compatibility/2006">
              <mc:Choice xmlns:v="urn:schemas-microsoft-com:vml" Requires="v">
                <p:oleObj r:id="rId2" imgW="5886450" imgH="1600200" progId="ChemWindow.Document">
                  <p:embed/>
                </p:oleObj>
              </mc:Choice>
              <mc:Fallback>
                <p:oleObj r:id="rId2" imgW="5886450" imgH="1600200" progId="ChemWindow.Document">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574" y="4005263"/>
                        <a:ext cx="6066692" cy="179070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1445" name="AutoShape 17"/>
          <p:cNvSpPr>
            <a:spLocks/>
          </p:cNvSpPr>
          <p:nvPr/>
        </p:nvSpPr>
        <p:spPr bwMode="auto">
          <a:xfrm rot="16200000">
            <a:off x="2117481" y="5529263"/>
            <a:ext cx="152400" cy="1828800"/>
          </a:xfrm>
          <a:prstGeom prst="leftBrace">
            <a:avLst>
              <a:gd name="adj1" fmla="val 108333"/>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solidFill>
                <a:schemeClr val="tx1"/>
              </a:solidFill>
              <a:ea typeface="黑体" pitchFamily="2" charset="-122"/>
            </a:endParaRPr>
          </a:p>
        </p:txBody>
      </p:sp>
      <p:sp>
        <p:nvSpPr>
          <p:cNvPr id="61446" name="AutoShape 18"/>
          <p:cNvSpPr>
            <a:spLocks/>
          </p:cNvSpPr>
          <p:nvPr/>
        </p:nvSpPr>
        <p:spPr bwMode="auto">
          <a:xfrm rot="16200000">
            <a:off x="5349937" y="5321362"/>
            <a:ext cx="176212" cy="2268415"/>
          </a:xfrm>
          <a:prstGeom prst="leftBrace">
            <a:avLst>
              <a:gd name="adj1" fmla="val 116217"/>
              <a:gd name="adj2" fmla="val 50000"/>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solidFill>
                <a:schemeClr val="tx1"/>
              </a:solidFill>
              <a:ea typeface="黑体" pitchFamily="2" charset="-122"/>
            </a:endParaRPr>
          </a:p>
        </p:txBody>
      </p:sp>
      <p:sp>
        <p:nvSpPr>
          <p:cNvPr id="61447" name="Rectangle 19"/>
          <p:cNvSpPr>
            <a:spLocks noChangeArrowheads="1"/>
          </p:cNvSpPr>
          <p:nvPr/>
        </p:nvSpPr>
        <p:spPr bwMode="auto">
          <a:xfrm>
            <a:off x="1208942" y="5986463"/>
            <a:ext cx="588333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1800" dirty="0">
                <a:solidFill>
                  <a:schemeClr val="tx1"/>
                </a:solidFill>
              </a:rPr>
              <a:t>s                         </a:t>
            </a:r>
            <a:r>
              <a:rPr lang="en-US" altLang="zh-CN" sz="1800" dirty="0">
                <a:solidFill>
                  <a:schemeClr val="tx1"/>
                </a:solidFill>
                <a:latin typeface="宋体" pitchFamily="2" charset="-122"/>
              </a:rPr>
              <a:t>ψ</a:t>
            </a:r>
            <a:r>
              <a:rPr lang="en-US" altLang="zh-CN" sz="1800" dirty="0">
                <a:solidFill>
                  <a:schemeClr val="tx1"/>
                </a:solidFill>
              </a:rPr>
              <a:t>A</a:t>
            </a:r>
            <a:r>
              <a:rPr lang="en-US" altLang="zh-CN" sz="1800" baseline="-30000" dirty="0">
                <a:solidFill>
                  <a:schemeClr val="tx1"/>
                </a:solidFill>
              </a:rPr>
              <a:t>1g</a:t>
            </a:r>
            <a:r>
              <a:rPr lang="en-US" altLang="zh-CN" sz="1800" dirty="0">
                <a:solidFill>
                  <a:schemeClr val="tx1"/>
                </a:solidFill>
              </a:rPr>
              <a:t>                    d</a:t>
            </a:r>
            <a:r>
              <a:rPr lang="en-US" altLang="zh-CN" sz="1800" baseline="-30000" dirty="0">
                <a:solidFill>
                  <a:schemeClr val="tx1"/>
                </a:solidFill>
              </a:rPr>
              <a:t>x</a:t>
            </a:r>
            <a:r>
              <a:rPr lang="en-US" altLang="zh-CN" sz="1800" baseline="30000" dirty="0">
                <a:solidFill>
                  <a:schemeClr val="tx1"/>
                </a:solidFill>
              </a:rPr>
              <a:t>2</a:t>
            </a:r>
            <a:r>
              <a:rPr lang="en-US" altLang="zh-CN" sz="1800" dirty="0">
                <a:solidFill>
                  <a:schemeClr val="tx1"/>
                </a:solidFill>
              </a:rPr>
              <a:t>-</a:t>
            </a:r>
            <a:r>
              <a:rPr lang="en-US" altLang="zh-CN" sz="1800" baseline="-30000" dirty="0">
                <a:solidFill>
                  <a:schemeClr val="tx1"/>
                </a:solidFill>
              </a:rPr>
              <a:t>y</a:t>
            </a:r>
            <a:r>
              <a:rPr lang="en-US" altLang="zh-CN" sz="1800" baseline="30000" dirty="0">
                <a:solidFill>
                  <a:schemeClr val="tx1"/>
                </a:solidFill>
              </a:rPr>
              <a:t>2</a:t>
            </a:r>
            <a:r>
              <a:rPr lang="en-US" altLang="zh-CN" sz="1800" dirty="0">
                <a:solidFill>
                  <a:schemeClr val="tx1"/>
                </a:solidFill>
              </a:rPr>
              <a:t>                 </a:t>
            </a:r>
            <a:r>
              <a:rPr lang="en-US" altLang="zh-CN" sz="1800" dirty="0" err="1">
                <a:solidFill>
                  <a:schemeClr val="tx1"/>
                </a:solidFill>
                <a:latin typeface="宋体" pitchFamily="2" charset="-122"/>
              </a:rPr>
              <a:t>ψ</a:t>
            </a:r>
            <a:r>
              <a:rPr lang="en-US" altLang="zh-CN" sz="1800" dirty="0" err="1">
                <a:solidFill>
                  <a:schemeClr val="tx1"/>
                </a:solidFill>
              </a:rPr>
              <a:t>E</a:t>
            </a:r>
            <a:r>
              <a:rPr lang="en-US" altLang="zh-CN" sz="1800" baseline="-30000" dirty="0" err="1">
                <a:solidFill>
                  <a:schemeClr val="tx1"/>
                </a:solidFill>
              </a:rPr>
              <a:t>g</a:t>
            </a:r>
            <a:r>
              <a:rPr lang="en-US" altLang="zh-CN" sz="1800" dirty="0">
                <a:solidFill>
                  <a:schemeClr val="tx1"/>
                </a:solidFill>
              </a:rPr>
              <a:t>(x</a:t>
            </a:r>
            <a:r>
              <a:rPr lang="en-US" altLang="zh-CN" sz="1800" baseline="30000" dirty="0">
                <a:solidFill>
                  <a:schemeClr val="tx1"/>
                </a:solidFill>
              </a:rPr>
              <a:t>2</a:t>
            </a:r>
            <a:r>
              <a:rPr lang="en-US" altLang="zh-CN" sz="1800" dirty="0">
                <a:solidFill>
                  <a:schemeClr val="tx1"/>
                </a:solidFill>
              </a:rPr>
              <a:t>-y</a:t>
            </a:r>
            <a:r>
              <a:rPr lang="en-US" altLang="zh-CN" sz="1800" baseline="30000" dirty="0">
                <a:solidFill>
                  <a:schemeClr val="tx1"/>
                </a:solidFill>
              </a:rPr>
              <a:t>2</a:t>
            </a:r>
            <a:r>
              <a:rPr lang="en-US" altLang="zh-CN" sz="1800" dirty="0">
                <a:solidFill>
                  <a:schemeClr val="tx1"/>
                </a:solidFill>
              </a:rPr>
              <a:t>)</a:t>
            </a:r>
            <a:r>
              <a:rPr lang="en-US" altLang="zh-CN" sz="1800" b="0" dirty="0">
                <a:solidFill>
                  <a:schemeClr val="tx1"/>
                </a:solidFill>
              </a:rPr>
              <a:t> </a:t>
            </a:r>
          </a:p>
        </p:txBody>
      </p:sp>
    </p:spTree>
    <p:extLst>
      <p:ext uri="{BB962C8B-B14F-4D97-AF65-F5344CB8AC3E}">
        <p14:creationId xmlns:p14="http://schemas.microsoft.com/office/powerpoint/2010/main" val="1098594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2466" name="Object 5"/>
          <p:cNvGraphicFramePr>
            <a:graphicFrameLocks noChangeAspect="1"/>
          </p:cNvGraphicFramePr>
          <p:nvPr/>
        </p:nvGraphicFramePr>
        <p:xfrm>
          <a:off x="2312377" y="1484313"/>
          <a:ext cx="4308231" cy="4133850"/>
        </p:xfrm>
        <a:graphic>
          <a:graphicData uri="http://schemas.openxmlformats.org/presentationml/2006/ole">
            <mc:AlternateContent xmlns:mc="http://schemas.openxmlformats.org/markup-compatibility/2006">
              <mc:Choice xmlns:v="urn:schemas-microsoft-com:vml" Requires="v">
                <p:oleObj r:id="rId2" imgW="3609975" imgH="3200400" progId="ChemWindow.Document">
                  <p:embed/>
                </p:oleObj>
              </mc:Choice>
              <mc:Fallback>
                <p:oleObj r:id="rId2" imgW="3609975" imgH="3200400" progId="ChemWindow.Document">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2377" y="1484313"/>
                        <a:ext cx="4308231" cy="41338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2467" name="Rectangle 6"/>
          <p:cNvSpPr>
            <a:spLocks noChangeArrowheads="1"/>
          </p:cNvSpPr>
          <p:nvPr/>
        </p:nvSpPr>
        <p:spPr bwMode="auto">
          <a:xfrm>
            <a:off x="1651489" y="5924550"/>
            <a:ext cx="630488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400" dirty="0">
                <a:solidFill>
                  <a:schemeClr val="tx1"/>
                </a:solidFill>
                <a:latin typeface="Arial" charset="0"/>
                <a:ea typeface="黑体" pitchFamily="2" charset="-122"/>
              </a:rPr>
              <a:t>中心原子轨道       </a:t>
            </a:r>
            <a:r>
              <a:rPr lang="en-US" altLang="zh-CN" sz="2400" dirty="0">
                <a:solidFill>
                  <a:schemeClr val="tx1"/>
                </a:solidFill>
                <a:latin typeface="Arial" charset="0"/>
                <a:ea typeface="黑体" pitchFamily="2" charset="-122"/>
              </a:rPr>
              <a:t>σ</a:t>
            </a:r>
            <a:r>
              <a:rPr lang="zh-CN" altLang="en-US" sz="2400" dirty="0">
                <a:solidFill>
                  <a:schemeClr val="tx1"/>
                </a:solidFill>
                <a:latin typeface="Arial" charset="0"/>
                <a:ea typeface="黑体" pitchFamily="2" charset="-122"/>
              </a:rPr>
              <a:t>分子轨道     配体</a:t>
            </a:r>
            <a:r>
              <a:rPr lang="en-US" altLang="zh-CN" sz="2400" dirty="0">
                <a:solidFill>
                  <a:schemeClr val="tx1"/>
                </a:solidFill>
                <a:latin typeface="Arial" charset="0"/>
                <a:ea typeface="黑体" pitchFamily="2" charset="-122"/>
              </a:rPr>
              <a:t>σ</a:t>
            </a:r>
            <a:r>
              <a:rPr lang="zh-CN" altLang="en-US" sz="2400" dirty="0">
                <a:solidFill>
                  <a:schemeClr val="tx1"/>
                </a:solidFill>
                <a:latin typeface="Arial" charset="0"/>
                <a:ea typeface="黑体" pitchFamily="2" charset="-122"/>
              </a:rPr>
              <a:t>群轨道</a:t>
            </a:r>
            <a:r>
              <a:rPr lang="zh-CN" altLang="en-US" sz="2400" b="0" dirty="0">
                <a:solidFill>
                  <a:schemeClr val="tx1"/>
                </a:solidFill>
                <a:latin typeface="Arial" charset="0"/>
                <a:ea typeface="黑体" pitchFamily="2" charset="-122"/>
              </a:rPr>
              <a:t> </a:t>
            </a:r>
          </a:p>
        </p:txBody>
      </p:sp>
      <p:sp>
        <p:nvSpPr>
          <p:cNvPr id="62468" name="Rectangle 7"/>
          <p:cNvSpPr>
            <a:spLocks noChangeArrowheads="1"/>
          </p:cNvSpPr>
          <p:nvPr/>
        </p:nvSpPr>
        <p:spPr bwMode="auto">
          <a:xfrm>
            <a:off x="2378320" y="116632"/>
            <a:ext cx="4209904" cy="6941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r>
              <a:rPr lang="en-US" altLang="zh-CN" dirty="0" err="1">
                <a:solidFill>
                  <a:srgbClr val="CC0000"/>
                </a:solidFill>
                <a:ea typeface="黑体" pitchFamily="2" charset="-122"/>
              </a:rPr>
              <a:t>σ</a:t>
            </a:r>
            <a:r>
              <a:rPr lang="en-US" altLang="zh-CN" dirty="0">
                <a:solidFill>
                  <a:srgbClr val="CC0000"/>
                </a:solidFill>
                <a:ea typeface="黑体" pitchFamily="2" charset="-122"/>
              </a:rPr>
              <a:t> </a:t>
            </a:r>
            <a:r>
              <a:rPr lang="zh-CN" altLang="en-US" dirty="0">
                <a:solidFill>
                  <a:srgbClr val="CC0000"/>
                </a:solidFill>
                <a:ea typeface="黑体" pitchFamily="2" charset="-122"/>
              </a:rPr>
              <a:t>分子轨道能级图</a:t>
            </a:r>
          </a:p>
        </p:txBody>
      </p:sp>
      <p:sp>
        <p:nvSpPr>
          <p:cNvPr id="5" name="矩形 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215664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4"/>
          <p:cNvSpPr>
            <a:spLocks noChangeArrowheads="1"/>
          </p:cNvSpPr>
          <p:nvPr/>
        </p:nvSpPr>
        <p:spPr bwMode="auto">
          <a:xfrm>
            <a:off x="-36512" y="1080123"/>
            <a:ext cx="9252519" cy="476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lnSpc>
                <a:spcPct val="120000"/>
              </a:lnSpc>
              <a:spcBef>
                <a:spcPct val="0"/>
              </a:spcBef>
              <a:buFontTx/>
              <a:buNone/>
            </a:pPr>
            <a:r>
              <a:rPr lang="zh-CN" altLang="en-US" sz="2400" dirty="0">
                <a:solidFill>
                  <a:schemeClr val="tx1"/>
                </a:solidFill>
                <a:latin typeface="黑体" panose="02010600030101010101" pitchFamily="2" charset="-122"/>
                <a:ea typeface="黑体" panose="02010600030101010101" pitchFamily="2" charset="-122"/>
              </a:rPr>
              <a:t>对于许多配体如</a:t>
            </a:r>
            <a:r>
              <a:rPr lang="en-US" altLang="zh-CN" sz="2400" dirty="0">
                <a:solidFill>
                  <a:schemeClr val="tx1"/>
                </a:solidFill>
                <a:latin typeface="黑体" panose="02010600030101010101" pitchFamily="2" charset="-122"/>
                <a:ea typeface="黑体" panose="02010600030101010101" pitchFamily="2" charset="-122"/>
              </a:rPr>
              <a:t>H</a:t>
            </a:r>
            <a:r>
              <a:rPr lang="en-US" altLang="zh-CN" sz="2400" baseline="-30000" dirty="0">
                <a:solidFill>
                  <a:schemeClr val="tx1"/>
                </a:solidFill>
                <a:latin typeface="黑体" panose="02010600030101010101" pitchFamily="2" charset="-122"/>
                <a:ea typeface="黑体" panose="02010600030101010101" pitchFamily="2" charset="-122"/>
              </a:rPr>
              <a:t>2</a:t>
            </a:r>
            <a:r>
              <a:rPr lang="en-US" altLang="zh-CN" sz="2400" dirty="0">
                <a:solidFill>
                  <a:schemeClr val="tx1"/>
                </a:solidFill>
                <a:latin typeface="黑体" panose="02010600030101010101" pitchFamily="2" charset="-122"/>
                <a:ea typeface="黑体" panose="02010600030101010101" pitchFamily="2" charset="-122"/>
              </a:rPr>
              <a:t>O、NH</a:t>
            </a:r>
            <a:r>
              <a:rPr lang="en-US" altLang="zh-CN" sz="2400" baseline="-30000" dirty="0">
                <a:solidFill>
                  <a:schemeClr val="tx1"/>
                </a:solidFill>
                <a:latin typeface="黑体" panose="02010600030101010101" pitchFamily="2" charset="-122"/>
                <a:ea typeface="黑体" panose="02010600030101010101" pitchFamily="2" charset="-122"/>
              </a:rPr>
              <a:t>3</a:t>
            </a:r>
            <a:r>
              <a:rPr lang="en-US" altLang="zh-CN" sz="2400" dirty="0">
                <a:solidFill>
                  <a:schemeClr val="tx1"/>
                </a:solidFill>
                <a:latin typeface="黑体" panose="02010600030101010101" pitchFamily="2" charset="-122"/>
                <a:ea typeface="黑体" panose="02010600030101010101" pitchFamily="2" charset="-122"/>
              </a:rPr>
              <a:t>、F</a:t>
            </a:r>
            <a:r>
              <a:rPr lang="en-US" altLang="zh-CN" sz="2400" baseline="30000" dirty="0">
                <a:solidFill>
                  <a:schemeClr val="tx1"/>
                </a:solidFill>
                <a:latin typeface="黑体" panose="02010600030101010101" pitchFamily="2" charset="-122"/>
                <a:ea typeface="黑体" panose="02010600030101010101" pitchFamily="2" charset="-122"/>
              </a:rPr>
              <a:t>-</a:t>
            </a:r>
            <a:r>
              <a:rPr lang="zh-CN" altLang="en-US" sz="2400" dirty="0">
                <a:solidFill>
                  <a:schemeClr val="tx1"/>
                </a:solidFill>
                <a:latin typeface="黑体" panose="02010600030101010101" pitchFamily="2" charset="-122"/>
                <a:ea typeface="黑体" panose="02010600030101010101" pitchFamily="2" charset="-122"/>
              </a:rPr>
              <a:t>等</a:t>
            </a:r>
            <a:r>
              <a:rPr lang="en-US" altLang="zh-CN" sz="2400" dirty="0">
                <a:solidFill>
                  <a:schemeClr val="tx1"/>
                </a:solidFill>
                <a:latin typeface="黑体" panose="02010600030101010101" pitchFamily="2" charset="-122"/>
                <a:ea typeface="黑体" panose="02010600030101010101" pitchFamily="2" charset="-122"/>
              </a:rPr>
              <a:t>,</a:t>
            </a:r>
            <a:r>
              <a:rPr lang="zh-CN" altLang="en-US" sz="2400" dirty="0">
                <a:solidFill>
                  <a:schemeClr val="tx1"/>
                </a:solidFill>
                <a:latin typeface="黑体" panose="02010600030101010101" pitchFamily="2" charset="-122"/>
                <a:ea typeface="黑体" panose="02010600030101010101" pitchFamily="2" charset="-122"/>
              </a:rPr>
              <a:t>配体</a:t>
            </a:r>
            <a:r>
              <a:rPr lang="en-US" altLang="zh-CN" sz="2400" dirty="0" err="1">
                <a:solidFill>
                  <a:schemeClr val="tx1"/>
                </a:solidFill>
                <a:latin typeface="黑体" panose="02010600030101010101" pitchFamily="2" charset="-122"/>
                <a:ea typeface="黑体" panose="02010600030101010101" pitchFamily="2" charset="-122"/>
              </a:rPr>
              <a:t>p</a:t>
            </a:r>
            <a:r>
              <a:rPr lang="en-US" altLang="zh-CN" sz="2400" baseline="-30000" dirty="0" err="1">
                <a:solidFill>
                  <a:schemeClr val="tx1"/>
                </a:solidFill>
                <a:latin typeface="黑体" panose="02010600030101010101" pitchFamily="2" charset="-122"/>
                <a:ea typeface="黑体" panose="02010600030101010101" pitchFamily="2" charset="-122"/>
              </a:rPr>
              <a:t>z</a:t>
            </a:r>
            <a:r>
              <a:rPr lang="zh-CN" altLang="en-US" sz="2400" dirty="0">
                <a:solidFill>
                  <a:schemeClr val="tx1"/>
                </a:solidFill>
                <a:latin typeface="黑体" panose="02010600030101010101" pitchFamily="2" charset="-122"/>
                <a:ea typeface="黑体" panose="02010600030101010101" pitchFamily="2" charset="-122"/>
              </a:rPr>
              <a:t>轨道能级低于金属轨道能级 </a:t>
            </a:r>
          </a:p>
        </p:txBody>
      </p:sp>
      <p:graphicFrame>
        <p:nvGraphicFramePr>
          <p:cNvPr id="63491" name="Object 5"/>
          <p:cNvGraphicFramePr>
            <a:graphicFrameLocks noChangeAspect="1"/>
          </p:cNvGraphicFramePr>
          <p:nvPr/>
        </p:nvGraphicFramePr>
        <p:xfrm>
          <a:off x="755576" y="1844824"/>
          <a:ext cx="3200400" cy="2609850"/>
        </p:xfrm>
        <a:graphic>
          <a:graphicData uri="http://schemas.openxmlformats.org/presentationml/2006/ole">
            <mc:AlternateContent xmlns:mc="http://schemas.openxmlformats.org/markup-compatibility/2006">
              <mc:Choice xmlns:v="urn:schemas-microsoft-com:vml" Requires="v">
                <p:oleObj r:id="rId2" imgW="2257425" imgH="1695450" progId="ChemWindow.Document">
                  <p:embed/>
                </p:oleObj>
              </mc:Choice>
              <mc:Fallback>
                <p:oleObj r:id="rId2" imgW="2257425" imgH="1695450" progId="ChemWindow.Document">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844824"/>
                        <a:ext cx="3200400" cy="2609850"/>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3492" name="Rectangle 6"/>
          <p:cNvSpPr>
            <a:spLocks noChangeArrowheads="1"/>
          </p:cNvSpPr>
          <p:nvPr/>
        </p:nvSpPr>
        <p:spPr bwMode="auto">
          <a:xfrm>
            <a:off x="451338" y="4824414"/>
            <a:ext cx="6280902"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just" eaLnBrk="1" hangingPunct="1">
              <a:lnSpc>
                <a:spcPct val="120000"/>
              </a:lnSpc>
              <a:spcBef>
                <a:spcPct val="0"/>
              </a:spcBef>
              <a:buFontTx/>
              <a:buNone/>
            </a:pPr>
            <a:r>
              <a:rPr lang="en-US" altLang="zh-CN" sz="2400" dirty="0">
                <a:solidFill>
                  <a:schemeClr val="tx1"/>
                </a:solidFill>
                <a:latin typeface="Arial" charset="0"/>
                <a:ea typeface="黑体" pitchFamily="2" charset="-122"/>
              </a:rPr>
              <a:t>a</a:t>
            </a:r>
            <a:r>
              <a:rPr lang="en-US" altLang="zh-CN" sz="2400" baseline="-30000" dirty="0">
                <a:solidFill>
                  <a:schemeClr val="tx1"/>
                </a:solidFill>
                <a:latin typeface="Arial" charset="0"/>
                <a:ea typeface="黑体" pitchFamily="2" charset="-122"/>
              </a:rPr>
              <a:t>1g</a:t>
            </a:r>
            <a:r>
              <a:rPr lang="en-US" altLang="zh-CN" sz="2400" dirty="0">
                <a:solidFill>
                  <a:schemeClr val="tx1"/>
                </a:solidFill>
                <a:latin typeface="Arial" charset="0"/>
                <a:ea typeface="黑体" pitchFamily="2" charset="-122"/>
              </a:rPr>
              <a:t>、t</a:t>
            </a:r>
            <a:r>
              <a:rPr lang="en-US" altLang="zh-CN" sz="2400" baseline="-30000" dirty="0">
                <a:solidFill>
                  <a:schemeClr val="tx1"/>
                </a:solidFill>
                <a:latin typeface="Arial" charset="0"/>
                <a:ea typeface="黑体" pitchFamily="2" charset="-122"/>
              </a:rPr>
              <a:t>1u</a:t>
            </a:r>
            <a:r>
              <a:rPr lang="en-US" altLang="zh-CN" sz="2400" dirty="0">
                <a:solidFill>
                  <a:schemeClr val="tx1"/>
                </a:solidFill>
                <a:latin typeface="Arial" charset="0"/>
                <a:ea typeface="黑体" pitchFamily="2" charset="-122"/>
              </a:rPr>
              <a:t>、e</a:t>
            </a:r>
            <a:r>
              <a:rPr lang="en-US" altLang="zh-CN" sz="2400" baseline="-30000" dirty="0">
                <a:solidFill>
                  <a:schemeClr val="tx1"/>
                </a:solidFill>
                <a:latin typeface="Arial" charset="0"/>
                <a:ea typeface="黑体" pitchFamily="2" charset="-122"/>
              </a:rPr>
              <a:t>g</a:t>
            </a:r>
            <a:r>
              <a:rPr lang="en-US" altLang="zh-CN" sz="2400" dirty="0">
                <a:solidFill>
                  <a:schemeClr val="tx1"/>
                </a:solidFill>
                <a:latin typeface="Arial" charset="0"/>
                <a:ea typeface="黑体" pitchFamily="2" charset="-122"/>
              </a:rPr>
              <a:t>    ——</a:t>
            </a:r>
            <a:r>
              <a:rPr lang="en-US" altLang="zh-CN" sz="2400" dirty="0">
                <a:solidFill>
                  <a:schemeClr val="tx1"/>
                </a:solidFill>
                <a:latin typeface="Arial" charset="0"/>
                <a:ea typeface="黑体" pitchFamily="2" charset="-122"/>
                <a:cs typeface="Times New Roman" pitchFamily="18" charset="0"/>
              </a:rPr>
              <a:t>&gt;</a:t>
            </a:r>
            <a:r>
              <a:rPr lang="en-US" altLang="zh-CN" sz="2400" dirty="0">
                <a:solidFill>
                  <a:schemeClr val="tx1"/>
                </a:solidFill>
                <a:latin typeface="Arial" charset="0"/>
                <a:ea typeface="黑体" pitchFamily="2" charset="-122"/>
              </a:rPr>
              <a:t> </a:t>
            </a:r>
            <a:r>
              <a:rPr lang="zh-CN" altLang="en-US" sz="2400" dirty="0">
                <a:solidFill>
                  <a:schemeClr val="tx1"/>
                </a:solidFill>
                <a:latin typeface="Arial" charset="0"/>
                <a:ea typeface="黑体" pitchFamily="2" charset="-122"/>
              </a:rPr>
              <a:t>配体轨道成分多</a:t>
            </a:r>
          </a:p>
          <a:p>
            <a:pPr algn="just" eaLnBrk="1" hangingPunct="1">
              <a:lnSpc>
                <a:spcPct val="120000"/>
              </a:lnSpc>
              <a:spcBef>
                <a:spcPct val="0"/>
              </a:spcBef>
              <a:buFontTx/>
              <a:buNone/>
            </a:pPr>
            <a:r>
              <a:rPr lang="en-US" altLang="zh-CN" sz="2400" dirty="0">
                <a:solidFill>
                  <a:schemeClr val="tx1"/>
                </a:solidFill>
                <a:latin typeface="Arial" charset="0"/>
                <a:ea typeface="黑体" pitchFamily="2" charset="-122"/>
              </a:rPr>
              <a:t>a</a:t>
            </a:r>
            <a:r>
              <a:rPr lang="en-US" altLang="zh-CN" sz="2400" baseline="-30000" dirty="0">
                <a:solidFill>
                  <a:schemeClr val="tx1"/>
                </a:solidFill>
                <a:latin typeface="Arial" charset="0"/>
                <a:ea typeface="黑体" pitchFamily="2" charset="-122"/>
              </a:rPr>
              <a:t>1g</a:t>
            </a:r>
            <a:r>
              <a:rPr lang="en-US" altLang="zh-CN" sz="2400" dirty="0">
                <a:solidFill>
                  <a:schemeClr val="tx1"/>
                </a:solidFill>
                <a:latin typeface="Arial" charset="0"/>
                <a:ea typeface="黑体" pitchFamily="2" charset="-122"/>
              </a:rPr>
              <a:t>*、t</a:t>
            </a:r>
            <a:r>
              <a:rPr lang="en-US" altLang="zh-CN" sz="2400" baseline="-30000" dirty="0">
                <a:solidFill>
                  <a:schemeClr val="tx1"/>
                </a:solidFill>
                <a:latin typeface="Arial" charset="0"/>
                <a:ea typeface="黑体" pitchFamily="2" charset="-122"/>
              </a:rPr>
              <a:t>1u</a:t>
            </a:r>
            <a:r>
              <a:rPr lang="en-US" altLang="zh-CN" sz="2400" dirty="0">
                <a:solidFill>
                  <a:schemeClr val="tx1"/>
                </a:solidFill>
                <a:latin typeface="Arial" charset="0"/>
                <a:ea typeface="黑体" pitchFamily="2" charset="-122"/>
              </a:rPr>
              <a:t>*、</a:t>
            </a:r>
            <a:r>
              <a:rPr lang="en-US" altLang="zh-CN" sz="2400" dirty="0" err="1">
                <a:solidFill>
                  <a:schemeClr val="tx1"/>
                </a:solidFill>
                <a:latin typeface="Arial" charset="0"/>
                <a:ea typeface="黑体" pitchFamily="2" charset="-122"/>
              </a:rPr>
              <a:t>e</a:t>
            </a:r>
            <a:r>
              <a:rPr lang="en-US" altLang="zh-CN" sz="2400" baseline="-30000" dirty="0" err="1">
                <a:solidFill>
                  <a:schemeClr val="tx1"/>
                </a:solidFill>
                <a:latin typeface="Arial" charset="0"/>
                <a:ea typeface="黑体" pitchFamily="2" charset="-122"/>
              </a:rPr>
              <a:t>g</a:t>
            </a:r>
            <a:r>
              <a:rPr lang="en-US" altLang="zh-CN" sz="2400" dirty="0">
                <a:solidFill>
                  <a:schemeClr val="tx1"/>
                </a:solidFill>
                <a:latin typeface="Arial" charset="0"/>
                <a:ea typeface="黑体" pitchFamily="2" charset="-122"/>
              </a:rPr>
              <a:t>* ——&gt; </a:t>
            </a:r>
            <a:r>
              <a:rPr lang="zh-CN" altLang="en-US" sz="2400" dirty="0">
                <a:solidFill>
                  <a:schemeClr val="tx1"/>
                </a:solidFill>
                <a:latin typeface="Arial" charset="0"/>
                <a:ea typeface="黑体" pitchFamily="2" charset="-122"/>
              </a:rPr>
              <a:t>金属轨道成分多</a:t>
            </a:r>
          </a:p>
          <a:p>
            <a:pPr algn="just" eaLnBrk="1" hangingPunct="1">
              <a:lnSpc>
                <a:spcPct val="120000"/>
              </a:lnSpc>
              <a:spcBef>
                <a:spcPct val="0"/>
              </a:spcBef>
              <a:buFontTx/>
              <a:buNone/>
            </a:pPr>
            <a:r>
              <a:rPr lang="en-US" altLang="zh-CN" sz="2400" dirty="0">
                <a:solidFill>
                  <a:schemeClr val="tx1"/>
                </a:solidFill>
                <a:latin typeface="Arial" charset="0"/>
                <a:ea typeface="黑体" pitchFamily="2" charset="-122"/>
              </a:rPr>
              <a:t>t</a:t>
            </a:r>
            <a:r>
              <a:rPr lang="en-US" altLang="zh-CN" sz="2400" baseline="-30000" dirty="0">
                <a:solidFill>
                  <a:schemeClr val="tx1"/>
                </a:solidFill>
                <a:latin typeface="Arial" charset="0"/>
                <a:ea typeface="黑体" pitchFamily="2" charset="-122"/>
              </a:rPr>
              <a:t>2g</a:t>
            </a:r>
            <a:r>
              <a:rPr lang="en-US" altLang="zh-CN" sz="2400" dirty="0">
                <a:solidFill>
                  <a:schemeClr val="tx1"/>
                </a:solidFill>
                <a:latin typeface="Arial" charset="0"/>
                <a:ea typeface="黑体" pitchFamily="2" charset="-122"/>
              </a:rPr>
              <a:t> ——&gt; </a:t>
            </a:r>
            <a:r>
              <a:rPr lang="zh-CN" altLang="en-US" sz="2400" dirty="0">
                <a:solidFill>
                  <a:schemeClr val="tx1"/>
                </a:solidFill>
                <a:latin typeface="Arial" charset="0"/>
                <a:ea typeface="黑体" pitchFamily="2" charset="-122"/>
              </a:rPr>
              <a:t>纯金属轨道</a:t>
            </a:r>
          </a:p>
          <a:p>
            <a:pPr algn="just" eaLnBrk="1" hangingPunct="1">
              <a:lnSpc>
                <a:spcPct val="120000"/>
              </a:lnSpc>
              <a:spcBef>
                <a:spcPct val="0"/>
              </a:spcBef>
              <a:buFontTx/>
              <a:buNone/>
            </a:pPr>
            <a:r>
              <a:rPr lang="en-US" altLang="zh-CN" sz="2400" dirty="0" err="1">
                <a:solidFill>
                  <a:schemeClr val="tx1"/>
                </a:solidFill>
                <a:latin typeface="Arial" charset="0"/>
                <a:ea typeface="黑体" pitchFamily="2" charset="-122"/>
              </a:rPr>
              <a:t>Δ</a:t>
            </a:r>
            <a:r>
              <a:rPr lang="en-US" altLang="zh-CN" sz="2400" baseline="-30000" dirty="0" err="1">
                <a:solidFill>
                  <a:schemeClr val="tx1"/>
                </a:solidFill>
                <a:latin typeface="Arial" charset="0"/>
                <a:ea typeface="黑体" pitchFamily="2" charset="-122"/>
              </a:rPr>
              <a:t>o</a:t>
            </a:r>
            <a:r>
              <a:rPr lang="en-US" altLang="zh-CN" sz="2400" baseline="-30000" dirty="0">
                <a:solidFill>
                  <a:schemeClr val="tx1"/>
                </a:solidFill>
                <a:latin typeface="Arial" charset="0"/>
                <a:ea typeface="黑体" pitchFamily="2" charset="-122"/>
              </a:rPr>
              <a:t> </a:t>
            </a:r>
            <a:r>
              <a:rPr lang="en-US" altLang="zh-CN" sz="2400" dirty="0">
                <a:solidFill>
                  <a:schemeClr val="tx1"/>
                </a:solidFill>
                <a:latin typeface="Arial" charset="0"/>
                <a:ea typeface="黑体" pitchFamily="2" charset="-122"/>
              </a:rPr>
              <a:t>= </a:t>
            </a:r>
            <a:r>
              <a:rPr lang="en-US" altLang="zh-CN" sz="2400" dirty="0" err="1">
                <a:solidFill>
                  <a:schemeClr val="tx1"/>
                </a:solidFill>
                <a:latin typeface="Arial" charset="0"/>
                <a:ea typeface="黑体" pitchFamily="2" charset="-122"/>
              </a:rPr>
              <a:t>E</a:t>
            </a:r>
            <a:r>
              <a:rPr lang="en-US" altLang="zh-CN" sz="2400" baseline="-30000" dirty="0" err="1">
                <a:solidFill>
                  <a:schemeClr val="tx1"/>
                </a:solidFill>
                <a:latin typeface="Arial" charset="0"/>
                <a:ea typeface="黑体" pitchFamily="2" charset="-122"/>
              </a:rPr>
              <a:t>eg</a:t>
            </a:r>
            <a:r>
              <a:rPr lang="en-US" altLang="zh-CN" sz="2400" baseline="-30000" dirty="0">
                <a:solidFill>
                  <a:schemeClr val="tx1"/>
                </a:solidFill>
                <a:latin typeface="Arial" charset="0"/>
                <a:ea typeface="黑体" pitchFamily="2" charset="-122"/>
              </a:rPr>
              <a:t>*</a:t>
            </a:r>
            <a:r>
              <a:rPr lang="en-US" altLang="zh-CN" sz="2400" dirty="0">
                <a:solidFill>
                  <a:schemeClr val="tx1"/>
                </a:solidFill>
                <a:latin typeface="Arial" charset="0"/>
                <a:ea typeface="黑体" pitchFamily="2" charset="-122"/>
              </a:rPr>
              <a:t> - E</a:t>
            </a:r>
            <a:r>
              <a:rPr lang="en-US" altLang="zh-CN" sz="2400" baseline="-30000" dirty="0">
                <a:solidFill>
                  <a:schemeClr val="tx1"/>
                </a:solidFill>
                <a:latin typeface="Arial" charset="0"/>
                <a:ea typeface="黑体" pitchFamily="2" charset="-122"/>
              </a:rPr>
              <a:t>t2g </a:t>
            </a:r>
            <a:r>
              <a:rPr lang="en-US" altLang="zh-CN" sz="2400" dirty="0">
                <a:solidFill>
                  <a:schemeClr val="tx1"/>
                </a:solidFill>
                <a:latin typeface="Arial" charset="0"/>
                <a:ea typeface="黑体" pitchFamily="2" charset="-122"/>
              </a:rPr>
              <a:t>= 10Dq（</a:t>
            </a:r>
            <a:r>
              <a:rPr lang="en-US" altLang="zh-CN" sz="2400" dirty="0">
                <a:solidFill>
                  <a:srgbClr val="0000FF"/>
                </a:solidFill>
                <a:latin typeface="Arial" charset="0"/>
                <a:ea typeface="黑体" pitchFamily="2" charset="-122"/>
              </a:rPr>
              <a:t>d</a:t>
            </a:r>
            <a:r>
              <a:rPr lang="zh-CN" altLang="en-US" sz="2400" dirty="0">
                <a:solidFill>
                  <a:srgbClr val="0000FF"/>
                </a:solidFill>
                <a:latin typeface="Arial" charset="0"/>
                <a:ea typeface="黑体" pitchFamily="2" charset="-122"/>
              </a:rPr>
              <a:t>轨道能级分裂</a:t>
            </a:r>
            <a:r>
              <a:rPr lang="zh-CN" altLang="en-US" sz="2400" dirty="0">
                <a:solidFill>
                  <a:schemeClr val="tx1"/>
                </a:solidFill>
                <a:latin typeface="Arial" charset="0"/>
                <a:ea typeface="黑体" pitchFamily="2" charset="-122"/>
              </a:rPr>
              <a:t>） </a:t>
            </a:r>
          </a:p>
        </p:txBody>
      </p:sp>
      <p:sp>
        <p:nvSpPr>
          <p:cNvPr id="63493" name="Rectangle 7"/>
          <p:cNvSpPr>
            <a:spLocks noChangeArrowheads="1"/>
          </p:cNvSpPr>
          <p:nvPr/>
        </p:nvSpPr>
        <p:spPr bwMode="auto">
          <a:xfrm>
            <a:off x="2915816" y="231304"/>
            <a:ext cx="36576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r>
              <a:rPr lang="en-US" altLang="zh-CN">
                <a:solidFill>
                  <a:srgbClr val="CC0000"/>
                </a:solidFill>
                <a:latin typeface="Arial" charset="0"/>
                <a:ea typeface="黑体" pitchFamily="2" charset="-122"/>
              </a:rPr>
              <a:t>d </a:t>
            </a:r>
            <a:r>
              <a:rPr lang="zh-CN" altLang="en-US">
                <a:solidFill>
                  <a:srgbClr val="CC0000"/>
                </a:solidFill>
                <a:latin typeface="Arial" charset="0"/>
                <a:ea typeface="黑体" pitchFamily="2" charset="-122"/>
              </a:rPr>
              <a:t>轨道能级分裂</a:t>
            </a:r>
          </a:p>
        </p:txBody>
      </p:sp>
      <p:graphicFrame>
        <p:nvGraphicFramePr>
          <p:cNvPr id="63494" name="Object 8"/>
          <p:cNvGraphicFramePr>
            <a:graphicFrameLocks noChangeAspect="1"/>
          </p:cNvGraphicFramePr>
          <p:nvPr/>
        </p:nvGraphicFramePr>
        <p:xfrm>
          <a:off x="5580112" y="1696890"/>
          <a:ext cx="3311361" cy="3178068"/>
        </p:xfrm>
        <a:graphic>
          <a:graphicData uri="http://schemas.openxmlformats.org/presentationml/2006/ole">
            <mc:AlternateContent xmlns:mc="http://schemas.openxmlformats.org/markup-compatibility/2006">
              <mc:Choice xmlns:v="urn:schemas-microsoft-com:vml" Requires="v">
                <p:oleObj r:id="rId4" imgW="3609975" imgH="3200400" progId="ChemWindow.Document">
                  <p:embed/>
                </p:oleObj>
              </mc:Choice>
              <mc:Fallback>
                <p:oleObj r:id="rId4" imgW="3609975" imgH="3200400" progId="ChemWindow.Document">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0112" y="1696890"/>
                        <a:ext cx="3311361" cy="3178068"/>
                      </a:xfrm>
                      <a:prstGeom prst="rect">
                        <a:avLst/>
                      </a:prstGeom>
                      <a:solidFill>
                        <a:srgbClr val="CCFFCC"/>
                      </a:solidFill>
                      <a:ln>
                        <a:noFill/>
                      </a:ln>
                    </p:spPr>
                  </p:pic>
                </p:oleObj>
              </mc:Fallback>
            </mc:AlternateContent>
          </a:graphicData>
        </a:graphic>
      </p:graphicFrame>
      <p:sp>
        <p:nvSpPr>
          <p:cNvPr id="7" name="矩形 6"/>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1689400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5538" name="Object 4"/>
          <p:cNvGraphicFramePr>
            <a:graphicFrameLocks noChangeAspect="1"/>
          </p:cNvGraphicFramePr>
          <p:nvPr/>
        </p:nvGraphicFramePr>
        <p:xfrm>
          <a:off x="3478977" y="1700808"/>
          <a:ext cx="4765431" cy="3314700"/>
        </p:xfrm>
        <a:graphic>
          <a:graphicData uri="http://schemas.openxmlformats.org/presentationml/2006/ole">
            <mc:AlternateContent xmlns:mc="http://schemas.openxmlformats.org/markup-compatibility/2006">
              <mc:Choice xmlns:v="urn:schemas-microsoft-com:vml" Requires="v">
                <p:oleObj r:id="rId2" imgW="3505200" imgH="2247900" progId="ChemWindow.Document">
                  <p:embed/>
                </p:oleObj>
              </mc:Choice>
              <mc:Fallback>
                <p:oleObj r:id="rId2" imgW="3505200" imgH="2247900" progId="ChemWindow.Document">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8977" y="1700808"/>
                        <a:ext cx="4765431" cy="3314700"/>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65539" name="Rectangle 5"/>
          <p:cNvSpPr>
            <a:spLocks noChangeArrowheads="1"/>
          </p:cNvSpPr>
          <p:nvPr/>
        </p:nvSpPr>
        <p:spPr bwMode="auto">
          <a:xfrm>
            <a:off x="2577612" y="188640"/>
            <a:ext cx="4220308"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r>
              <a:rPr lang="en-US" altLang="zh-CN" dirty="0">
                <a:solidFill>
                  <a:srgbClr val="CC0000"/>
                </a:solidFill>
                <a:ea typeface="黑体" pitchFamily="2" charset="-122"/>
              </a:rPr>
              <a:t>π </a:t>
            </a:r>
            <a:r>
              <a:rPr lang="zh-CN" altLang="en-US" dirty="0">
                <a:solidFill>
                  <a:srgbClr val="CC0000"/>
                </a:solidFill>
                <a:ea typeface="黑体" pitchFamily="2" charset="-122"/>
              </a:rPr>
              <a:t>分子轨道图形</a:t>
            </a:r>
          </a:p>
        </p:txBody>
      </p:sp>
      <p:sp>
        <p:nvSpPr>
          <p:cNvPr id="65540" name="Rectangle 6"/>
          <p:cNvSpPr>
            <a:spLocks noChangeArrowheads="1"/>
          </p:cNvSpPr>
          <p:nvPr/>
        </p:nvSpPr>
        <p:spPr bwMode="auto">
          <a:xfrm>
            <a:off x="6836983" y="5157346"/>
            <a:ext cx="212750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1600" dirty="0">
                <a:solidFill>
                  <a:srgbClr val="008000"/>
                </a:solidFill>
                <a:latin typeface="宋体" pitchFamily="2" charset="-122"/>
              </a:rPr>
              <a:t>1/2(p</a:t>
            </a:r>
            <a:r>
              <a:rPr lang="en-US" altLang="zh-CN" sz="1600" baseline="-30000" dirty="0">
                <a:solidFill>
                  <a:srgbClr val="008000"/>
                </a:solidFill>
                <a:latin typeface="宋体" pitchFamily="2" charset="-122"/>
              </a:rPr>
              <a:t>x</a:t>
            </a:r>
            <a:r>
              <a:rPr lang="en-US" altLang="zh-CN" sz="1600" dirty="0">
                <a:solidFill>
                  <a:srgbClr val="008000"/>
                </a:solidFill>
                <a:latin typeface="宋体" pitchFamily="2" charset="-122"/>
              </a:rPr>
              <a:t>2+p</a:t>
            </a:r>
            <a:r>
              <a:rPr lang="en-US" altLang="zh-CN" sz="1600" baseline="-30000" dirty="0">
                <a:solidFill>
                  <a:srgbClr val="008000"/>
                </a:solidFill>
                <a:latin typeface="宋体" pitchFamily="2" charset="-122"/>
              </a:rPr>
              <a:t>y</a:t>
            </a:r>
            <a:r>
              <a:rPr lang="en-US" altLang="zh-CN" sz="1600" dirty="0">
                <a:solidFill>
                  <a:srgbClr val="008000"/>
                </a:solidFill>
                <a:latin typeface="宋体" pitchFamily="2" charset="-122"/>
              </a:rPr>
              <a:t>5+p</a:t>
            </a:r>
            <a:r>
              <a:rPr lang="en-US" altLang="zh-CN" sz="1600" baseline="-30000" dirty="0">
                <a:solidFill>
                  <a:srgbClr val="008000"/>
                </a:solidFill>
                <a:latin typeface="宋体" pitchFamily="2" charset="-122"/>
              </a:rPr>
              <a:t>y</a:t>
            </a:r>
            <a:r>
              <a:rPr lang="en-US" altLang="zh-CN" sz="1600" dirty="0">
                <a:solidFill>
                  <a:srgbClr val="008000"/>
                </a:solidFill>
                <a:latin typeface="宋体" pitchFamily="2" charset="-122"/>
              </a:rPr>
              <a:t>4+p</a:t>
            </a:r>
            <a:r>
              <a:rPr lang="en-US" altLang="zh-CN" sz="1600" baseline="-30000" dirty="0">
                <a:solidFill>
                  <a:srgbClr val="008000"/>
                </a:solidFill>
                <a:latin typeface="宋体" pitchFamily="2" charset="-122"/>
              </a:rPr>
              <a:t>x</a:t>
            </a:r>
            <a:r>
              <a:rPr lang="en-US" altLang="zh-CN" sz="1600" dirty="0">
                <a:solidFill>
                  <a:srgbClr val="008000"/>
                </a:solidFill>
                <a:latin typeface="宋体" pitchFamily="2" charset="-122"/>
              </a:rPr>
              <a:t>6)</a:t>
            </a:r>
            <a:endParaRPr lang="zh-CN" altLang="en-US" sz="1600" dirty="0">
              <a:solidFill>
                <a:srgbClr val="008000"/>
              </a:solidFill>
              <a:latin typeface="宋体" pitchFamily="2" charset="-122"/>
            </a:endParaRPr>
          </a:p>
        </p:txBody>
      </p:sp>
      <p:sp>
        <p:nvSpPr>
          <p:cNvPr id="65541" name="Rectangle 7"/>
          <p:cNvSpPr>
            <a:spLocks noChangeArrowheads="1"/>
          </p:cNvSpPr>
          <p:nvPr/>
        </p:nvSpPr>
        <p:spPr bwMode="auto">
          <a:xfrm>
            <a:off x="2447551" y="5124986"/>
            <a:ext cx="212750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1600" dirty="0">
                <a:solidFill>
                  <a:srgbClr val="FF00FF"/>
                </a:solidFill>
                <a:latin typeface="宋体" pitchFamily="2" charset="-122"/>
              </a:rPr>
              <a:t>1/2(p</a:t>
            </a:r>
            <a:r>
              <a:rPr lang="en-US" altLang="zh-CN" sz="1600" baseline="-30000" dirty="0">
                <a:solidFill>
                  <a:srgbClr val="FF00FF"/>
                </a:solidFill>
                <a:latin typeface="宋体" pitchFamily="2" charset="-122"/>
              </a:rPr>
              <a:t>x</a:t>
            </a:r>
            <a:r>
              <a:rPr lang="en-US" altLang="zh-CN" sz="1600" dirty="0">
                <a:solidFill>
                  <a:srgbClr val="FF00FF"/>
                </a:solidFill>
                <a:latin typeface="宋体" pitchFamily="2" charset="-122"/>
              </a:rPr>
              <a:t>1+p</a:t>
            </a:r>
            <a:r>
              <a:rPr lang="en-US" altLang="zh-CN" sz="1600" baseline="-30000" dirty="0">
                <a:solidFill>
                  <a:srgbClr val="FF00FF"/>
                </a:solidFill>
                <a:latin typeface="宋体" pitchFamily="2" charset="-122"/>
              </a:rPr>
              <a:t>y</a:t>
            </a:r>
            <a:r>
              <a:rPr lang="en-US" altLang="zh-CN" sz="1600" dirty="0">
                <a:solidFill>
                  <a:srgbClr val="FF00FF"/>
                </a:solidFill>
                <a:latin typeface="宋体" pitchFamily="2" charset="-122"/>
              </a:rPr>
              <a:t>2+p</a:t>
            </a:r>
            <a:r>
              <a:rPr lang="en-US" altLang="zh-CN" sz="1600" baseline="-30000" dirty="0">
                <a:solidFill>
                  <a:srgbClr val="FF00FF"/>
                </a:solidFill>
                <a:latin typeface="宋体" pitchFamily="2" charset="-122"/>
              </a:rPr>
              <a:t>y</a:t>
            </a:r>
            <a:r>
              <a:rPr lang="en-US" altLang="zh-CN" sz="1600" dirty="0">
                <a:solidFill>
                  <a:srgbClr val="FF00FF"/>
                </a:solidFill>
                <a:latin typeface="宋体" pitchFamily="2" charset="-122"/>
              </a:rPr>
              <a:t>3+p</a:t>
            </a:r>
            <a:r>
              <a:rPr lang="en-US" altLang="zh-CN" sz="1600" baseline="-30000" dirty="0">
                <a:solidFill>
                  <a:srgbClr val="FF00FF"/>
                </a:solidFill>
                <a:latin typeface="宋体" pitchFamily="2" charset="-122"/>
              </a:rPr>
              <a:t>x</a:t>
            </a:r>
            <a:r>
              <a:rPr lang="en-US" altLang="zh-CN" sz="1600" dirty="0">
                <a:solidFill>
                  <a:srgbClr val="FF00FF"/>
                </a:solidFill>
                <a:latin typeface="宋体" pitchFamily="2" charset="-122"/>
              </a:rPr>
              <a:t>4)</a:t>
            </a:r>
            <a:endParaRPr lang="zh-CN" altLang="en-US" sz="1600" dirty="0">
              <a:solidFill>
                <a:srgbClr val="FF00FF"/>
              </a:solidFill>
              <a:latin typeface="宋体" pitchFamily="2" charset="-122"/>
            </a:endParaRPr>
          </a:p>
        </p:txBody>
      </p:sp>
      <p:sp>
        <p:nvSpPr>
          <p:cNvPr id="65542" name="Rectangle 8"/>
          <p:cNvSpPr>
            <a:spLocks noChangeArrowheads="1"/>
          </p:cNvSpPr>
          <p:nvPr/>
        </p:nvSpPr>
        <p:spPr bwMode="auto">
          <a:xfrm>
            <a:off x="4670415" y="5317123"/>
            <a:ext cx="212750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1600" dirty="0">
                <a:solidFill>
                  <a:srgbClr val="0000FF"/>
                </a:solidFill>
                <a:latin typeface="宋体" pitchFamily="2" charset="-122"/>
              </a:rPr>
              <a:t>1/2(</a:t>
            </a:r>
            <a:r>
              <a:rPr lang="en-US" altLang="zh-CN" sz="1600" dirty="0">
                <a:solidFill>
                  <a:srgbClr val="0000FF"/>
                </a:solidFill>
                <a:latin typeface="宋体" pitchFamily="2" charset="-122"/>
              </a:rPr>
              <a:t>p</a:t>
            </a:r>
            <a:r>
              <a:rPr lang="en-US" altLang="zh-CN" sz="1600" baseline="-30000" dirty="0">
                <a:solidFill>
                  <a:srgbClr val="0000FF"/>
                </a:solidFill>
                <a:latin typeface="宋体" pitchFamily="2" charset="-122"/>
              </a:rPr>
              <a:t>y</a:t>
            </a:r>
            <a:r>
              <a:rPr lang="en-US" altLang="zh-CN" sz="1600" dirty="0">
                <a:solidFill>
                  <a:srgbClr val="0000FF"/>
                </a:solidFill>
                <a:latin typeface="宋体" pitchFamily="2" charset="-122"/>
              </a:rPr>
              <a:t>1+p</a:t>
            </a:r>
            <a:r>
              <a:rPr lang="en-US" altLang="zh-CN" sz="1600" baseline="-30000" dirty="0">
                <a:solidFill>
                  <a:srgbClr val="0000FF"/>
                </a:solidFill>
                <a:latin typeface="宋体" pitchFamily="2" charset="-122"/>
              </a:rPr>
              <a:t>x</a:t>
            </a:r>
            <a:r>
              <a:rPr lang="en-US" altLang="zh-CN" sz="1600" dirty="0">
                <a:solidFill>
                  <a:srgbClr val="0000FF"/>
                </a:solidFill>
                <a:latin typeface="宋体" pitchFamily="2" charset="-122"/>
              </a:rPr>
              <a:t>5+p</a:t>
            </a:r>
            <a:r>
              <a:rPr lang="en-US" altLang="zh-CN" sz="1600" baseline="-30000" dirty="0">
                <a:solidFill>
                  <a:srgbClr val="0000FF"/>
                </a:solidFill>
                <a:latin typeface="宋体" pitchFamily="2" charset="-122"/>
              </a:rPr>
              <a:t>x</a:t>
            </a:r>
            <a:r>
              <a:rPr lang="en-US" altLang="zh-CN" sz="1600" dirty="0">
                <a:solidFill>
                  <a:srgbClr val="0000FF"/>
                </a:solidFill>
                <a:latin typeface="宋体" pitchFamily="2" charset="-122"/>
              </a:rPr>
              <a:t>3+p</a:t>
            </a:r>
            <a:r>
              <a:rPr lang="en-US" altLang="zh-CN" sz="1600" baseline="-30000" dirty="0">
                <a:solidFill>
                  <a:srgbClr val="0000FF"/>
                </a:solidFill>
                <a:latin typeface="宋体" pitchFamily="2" charset="-122"/>
              </a:rPr>
              <a:t>y</a:t>
            </a:r>
            <a:r>
              <a:rPr lang="en-US" altLang="zh-CN" sz="1600" dirty="0">
                <a:solidFill>
                  <a:srgbClr val="0000FF"/>
                </a:solidFill>
                <a:latin typeface="宋体" pitchFamily="2" charset="-122"/>
              </a:rPr>
              <a:t>6)</a:t>
            </a:r>
            <a:endParaRPr lang="zh-CN" altLang="en-US" sz="1600" dirty="0">
              <a:solidFill>
                <a:srgbClr val="0000FF"/>
              </a:solidFill>
              <a:latin typeface="宋体" pitchFamily="2" charset="-122"/>
            </a:endParaRPr>
          </a:p>
        </p:txBody>
      </p:sp>
      <p:graphicFrame>
        <p:nvGraphicFramePr>
          <p:cNvPr id="65543" name="Object 9"/>
          <p:cNvGraphicFramePr>
            <a:graphicFrameLocks noChangeAspect="1"/>
          </p:cNvGraphicFramePr>
          <p:nvPr/>
        </p:nvGraphicFramePr>
        <p:xfrm>
          <a:off x="303276" y="2204864"/>
          <a:ext cx="2180492" cy="2346325"/>
        </p:xfrm>
        <a:graphic>
          <a:graphicData uri="http://schemas.openxmlformats.org/presentationml/2006/ole">
            <mc:AlternateContent xmlns:mc="http://schemas.openxmlformats.org/markup-compatibility/2006">
              <mc:Choice xmlns:v="urn:schemas-microsoft-com:vml" Requires="v">
                <p:oleObj r:id="rId4" imgW="3028950" imgH="3009900" progId="ChemWindow.Document">
                  <p:embed/>
                </p:oleObj>
              </mc:Choice>
              <mc:Fallback>
                <p:oleObj r:id="rId4" imgW="3028950" imgH="3009900" progId="ChemWindow.Document">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276" y="2204864"/>
                        <a:ext cx="2180492" cy="2346325"/>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 name="矩形 8"/>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3793319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5"/>
          <p:cNvSpPr>
            <a:spLocks noChangeArrowheads="1"/>
          </p:cNvSpPr>
          <p:nvPr/>
        </p:nvSpPr>
        <p:spPr bwMode="auto">
          <a:xfrm>
            <a:off x="2776903" y="5596747"/>
            <a:ext cx="340349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0"/>
              </a:spcBef>
              <a:buFontTx/>
              <a:buNone/>
            </a:pPr>
            <a:r>
              <a:rPr lang="en-US" altLang="zh-CN" sz="2400" b="0" dirty="0">
                <a:solidFill>
                  <a:schemeClr val="tx1"/>
                </a:solidFill>
                <a:latin typeface="Arial" charset="0"/>
                <a:ea typeface="黑体" pitchFamily="2" charset="-122"/>
              </a:rPr>
              <a:t>△</a:t>
            </a:r>
            <a:r>
              <a:rPr lang="en-US" altLang="zh-CN" sz="2400" b="0" baseline="-30000" dirty="0">
                <a:solidFill>
                  <a:schemeClr val="tx1"/>
                </a:solidFill>
                <a:latin typeface="Arial" charset="0"/>
                <a:ea typeface="黑体" pitchFamily="2" charset="-122"/>
              </a:rPr>
              <a:t>o</a:t>
            </a:r>
            <a:r>
              <a:rPr lang="zh-CN" altLang="en-US" sz="2400" b="0" dirty="0">
                <a:solidFill>
                  <a:schemeClr val="tx1"/>
                </a:solidFill>
                <a:latin typeface="Arial" charset="0"/>
                <a:ea typeface="黑体" pitchFamily="2" charset="-122"/>
              </a:rPr>
              <a:t>减小，为弱场配合物</a:t>
            </a:r>
          </a:p>
        </p:txBody>
      </p:sp>
      <p:sp>
        <p:nvSpPr>
          <p:cNvPr id="66564" name="Rectangle 6"/>
          <p:cNvSpPr>
            <a:spLocks noChangeArrowheads="1"/>
          </p:cNvSpPr>
          <p:nvPr/>
        </p:nvSpPr>
        <p:spPr bwMode="auto">
          <a:xfrm>
            <a:off x="611560" y="1412776"/>
            <a:ext cx="684627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50000"/>
              </a:spcBef>
              <a:buFontTx/>
              <a:buNone/>
            </a:pPr>
            <a:r>
              <a:rPr lang="zh-CN" altLang="en-US" sz="2400" b="0" dirty="0">
                <a:solidFill>
                  <a:schemeClr val="tx1"/>
                </a:solidFill>
                <a:latin typeface="+mn-lt"/>
                <a:ea typeface="黑体" pitchFamily="2" charset="-122"/>
              </a:rPr>
              <a:t>具有低能充满</a:t>
            </a:r>
            <a:r>
              <a:rPr lang="en-US" altLang="zh-CN" sz="2400" b="0" dirty="0">
                <a:solidFill>
                  <a:schemeClr val="tx1"/>
                </a:solidFill>
                <a:latin typeface="+mn-lt"/>
                <a:ea typeface="黑体" pitchFamily="2" charset="-122"/>
              </a:rPr>
              <a:t>π</a:t>
            </a:r>
            <a:r>
              <a:rPr lang="zh-CN" altLang="en-US" sz="2400" b="0" dirty="0">
                <a:solidFill>
                  <a:schemeClr val="tx1"/>
                </a:solidFill>
                <a:latin typeface="+mn-lt"/>
                <a:ea typeface="黑体" pitchFamily="2" charset="-122"/>
              </a:rPr>
              <a:t>群轨道的配体 (如</a:t>
            </a:r>
            <a:r>
              <a:rPr lang="en-US" altLang="zh-CN" sz="2400" b="0" dirty="0">
                <a:solidFill>
                  <a:schemeClr val="tx1"/>
                </a:solidFill>
                <a:latin typeface="+mn-lt"/>
                <a:ea typeface="黑体" pitchFamily="2" charset="-122"/>
              </a:rPr>
              <a:t>H</a:t>
            </a:r>
            <a:r>
              <a:rPr lang="en-US" altLang="zh-CN" sz="2400" b="0" baseline="-30000" dirty="0">
                <a:solidFill>
                  <a:schemeClr val="tx1"/>
                </a:solidFill>
                <a:latin typeface="+mn-lt"/>
                <a:ea typeface="黑体" pitchFamily="2" charset="-122"/>
              </a:rPr>
              <a:t>2</a:t>
            </a:r>
            <a:r>
              <a:rPr lang="en-US" altLang="zh-CN" sz="2400" b="0" dirty="0">
                <a:solidFill>
                  <a:schemeClr val="tx1"/>
                </a:solidFill>
                <a:latin typeface="+mn-lt"/>
                <a:ea typeface="黑体" pitchFamily="2" charset="-122"/>
              </a:rPr>
              <a:t>O、X</a:t>
            </a:r>
            <a:r>
              <a:rPr lang="en-US" altLang="zh-CN" sz="2400" b="0" baseline="30000" dirty="0">
                <a:solidFill>
                  <a:schemeClr val="tx1"/>
                </a:solidFill>
                <a:latin typeface="+mn-lt"/>
                <a:ea typeface="黑体" pitchFamily="2" charset="-122"/>
              </a:rPr>
              <a:t>－</a:t>
            </a:r>
            <a:r>
              <a:rPr lang="en-US" altLang="zh-CN" sz="2400" b="0" dirty="0">
                <a:solidFill>
                  <a:schemeClr val="tx1"/>
                </a:solidFill>
                <a:latin typeface="+mn-lt"/>
                <a:ea typeface="黑体" pitchFamily="2" charset="-122"/>
              </a:rPr>
              <a:t>)</a:t>
            </a:r>
          </a:p>
        </p:txBody>
      </p:sp>
      <p:sp>
        <p:nvSpPr>
          <p:cNvPr id="66565" name="Rectangle 7"/>
          <p:cNvSpPr>
            <a:spLocks noChangeArrowheads="1"/>
          </p:cNvSpPr>
          <p:nvPr/>
        </p:nvSpPr>
        <p:spPr bwMode="auto">
          <a:xfrm>
            <a:off x="1403648" y="188640"/>
            <a:ext cx="618099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50000"/>
              </a:spcBef>
              <a:buFontTx/>
              <a:buNone/>
            </a:pPr>
            <a:r>
              <a:rPr lang="zh-CN" altLang="en-US" dirty="0">
                <a:solidFill>
                  <a:srgbClr val="CC0000"/>
                </a:solidFill>
                <a:ea typeface="黑体" pitchFamily="2" charset="-122"/>
              </a:rPr>
              <a:t>弱场配合物的</a:t>
            </a:r>
            <a:r>
              <a:rPr lang="en-US" altLang="zh-CN" dirty="0">
                <a:solidFill>
                  <a:srgbClr val="CC0000"/>
                </a:solidFill>
                <a:ea typeface="黑体" pitchFamily="2" charset="-122"/>
              </a:rPr>
              <a:t> π </a:t>
            </a:r>
            <a:r>
              <a:rPr lang="zh-CN" altLang="en-US" dirty="0">
                <a:solidFill>
                  <a:srgbClr val="CC0000"/>
                </a:solidFill>
                <a:ea typeface="黑体" pitchFamily="2" charset="-122"/>
              </a:rPr>
              <a:t>分子轨道能级图</a:t>
            </a:r>
          </a:p>
        </p:txBody>
      </p:sp>
      <p:sp>
        <p:nvSpPr>
          <p:cNvPr id="6" name="矩形 5"/>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pic>
        <p:nvPicPr>
          <p:cNvPr id="2" name="图片 1"/>
          <p:cNvPicPr>
            <a:picLocks noChangeAspect="1"/>
          </p:cNvPicPr>
          <p:nvPr/>
        </p:nvPicPr>
        <p:blipFill>
          <a:blip r:embed="rId2"/>
          <a:stretch>
            <a:fillRect/>
          </a:stretch>
        </p:blipFill>
        <p:spPr>
          <a:xfrm>
            <a:off x="1043608" y="2186643"/>
            <a:ext cx="7159433" cy="3410104"/>
          </a:xfrm>
          <a:prstGeom prst="rect">
            <a:avLst/>
          </a:prstGeom>
        </p:spPr>
      </p:pic>
    </p:spTree>
    <p:extLst>
      <p:ext uri="{BB962C8B-B14F-4D97-AF65-F5344CB8AC3E}">
        <p14:creationId xmlns:p14="http://schemas.microsoft.com/office/powerpoint/2010/main" val="16999806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7" name="Rectangle 5"/>
          <p:cNvSpPr>
            <a:spLocks noChangeArrowheads="1"/>
          </p:cNvSpPr>
          <p:nvPr/>
        </p:nvSpPr>
        <p:spPr bwMode="auto">
          <a:xfrm>
            <a:off x="2910254" y="5445125"/>
            <a:ext cx="338105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0"/>
              </a:spcBef>
              <a:buFontTx/>
              <a:buNone/>
            </a:pPr>
            <a:r>
              <a:rPr lang="en-US" altLang="zh-CN" sz="2400">
                <a:solidFill>
                  <a:schemeClr val="tx1"/>
                </a:solidFill>
                <a:latin typeface="宋体" pitchFamily="2" charset="-122"/>
              </a:rPr>
              <a:t>△</a:t>
            </a:r>
            <a:r>
              <a:rPr lang="en-US" altLang="zh-CN" sz="2400" baseline="-30000">
                <a:solidFill>
                  <a:schemeClr val="tx1"/>
                </a:solidFill>
              </a:rPr>
              <a:t>o</a:t>
            </a:r>
            <a:r>
              <a:rPr lang="zh-CN" altLang="en-US" sz="2400">
                <a:solidFill>
                  <a:schemeClr val="tx1"/>
                </a:solidFill>
                <a:latin typeface="宋体" pitchFamily="2" charset="-122"/>
              </a:rPr>
              <a:t>增大，为强场配合物</a:t>
            </a:r>
            <a:endParaRPr lang="zh-CN" altLang="en-US" sz="2400" b="0">
              <a:solidFill>
                <a:schemeClr val="tx1"/>
              </a:solidFill>
            </a:endParaRPr>
          </a:p>
        </p:txBody>
      </p:sp>
      <p:sp>
        <p:nvSpPr>
          <p:cNvPr id="67588" name="Rectangle 6"/>
          <p:cNvSpPr>
            <a:spLocks noChangeArrowheads="1"/>
          </p:cNvSpPr>
          <p:nvPr/>
        </p:nvSpPr>
        <p:spPr bwMode="auto">
          <a:xfrm>
            <a:off x="383931" y="1412875"/>
            <a:ext cx="640519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400">
                <a:solidFill>
                  <a:schemeClr val="tx1"/>
                </a:solidFill>
              </a:rPr>
              <a:t>具有高能空</a:t>
            </a:r>
            <a:r>
              <a:rPr lang="en-US" altLang="zh-CN" sz="2400">
                <a:solidFill>
                  <a:schemeClr val="tx1"/>
                </a:solidFill>
              </a:rPr>
              <a:t>π</a:t>
            </a:r>
            <a:r>
              <a:rPr lang="zh-CN" altLang="en-US" sz="2400">
                <a:solidFill>
                  <a:schemeClr val="tx1"/>
                </a:solidFill>
              </a:rPr>
              <a:t>群轨道的配体（</a:t>
            </a:r>
            <a:r>
              <a:rPr lang="en-US" altLang="zh-CN" sz="2400">
                <a:solidFill>
                  <a:schemeClr val="tx1"/>
                </a:solidFill>
              </a:rPr>
              <a:t>CO、CN</a:t>
            </a:r>
            <a:r>
              <a:rPr lang="en-US" altLang="zh-CN" sz="2400" baseline="30000">
                <a:solidFill>
                  <a:schemeClr val="tx1"/>
                </a:solidFill>
              </a:rPr>
              <a:t>-</a:t>
            </a:r>
            <a:r>
              <a:rPr lang="en-US" altLang="zh-CN" sz="2400">
                <a:solidFill>
                  <a:schemeClr val="tx1"/>
                </a:solidFill>
              </a:rPr>
              <a:t>、Ph</a:t>
            </a:r>
            <a:r>
              <a:rPr lang="en-US" altLang="zh-CN" sz="2400" baseline="-30000">
                <a:solidFill>
                  <a:schemeClr val="tx1"/>
                </a:solidFill>
              </a:rPr>
              <a:t>3</a:t>
            </a:r>
            <a:r>
              <a:rPr lang="en-US" altLang="zh-CN" sz="2400">
                <a:solidFill>
                  <a:schemeClr val="tx1"/>
                </a:solidFill>
              </a:rPr>
              <a:t>P）</a:t>
            </a:r>
            <a:endParaRPr lang="zh-CN" altLang="en-US" sz="2400">
              <a:solidFill>
                <a:schemeClr val="tx1"/>
              </a:solidFill>
            </a:endParaRPr>
          </a:p>
        </p:txBody>
      </p:sp>
      <p:sp>
        <p:nvSpPr>
          <p:cNvPr id="67589" name="Rectangle 8"/>
          <p:cNvSpPr>
            <a:spLocks noChangeArrowheads="1"/>
          </p:cNvSpPr>
          <p:nvPr/>
        </p:nvSpPr>
        <p:spPr bwMode="auto">
          <a:xfrm>
            <a:off x="1415344" y="185266"/>
            <a:ext cx="618099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50000"/>
              </a:spcBef>
              <a:buFontTx/>
              <a:buNone/>
            </a:pPr>
            <a:r>
              <a:rPr lang="zh-CN" altLang="en-US" dirty="0">
                <a:solidFill>
                  <a:srgbClr val="CC0000"/>
                </a:solidFill>
                <a:ea typeface="黑体" pitchFamily="2" charset="-122"/>
              </a:rPr>
              <a:t>强场配合物的</a:t>
            </a:r>
            <a:r>
              <a:rPr lang="en-US" altLang="zh-CN" dirty="0">
                <a:solidFill>
                  <a:srgbClr val="CC0000"/>
                </a:solidFill>
                <a:ea typeface="黑体" pitchFamily="2" charset="-122"/>
              </a:rPr>
              <a:t> π </a:t>
            </a:r>
            <a:r>
              <a:rPr lang="zh-CN" altLang="en-US" dirty="0">
                <a:solidFill>
                  <a:srgbClr val="CC0000"/>
                </a:solidFill>
                <a:ea typeface="黑体" pitchFamily="2" charset="-122"/>
              </a:rPr>
              <a:t>分子轨道能级图</a:t>
            </a:r>
          </a:p>
        </p:txBody>
      </p:sp>
      <p:sp>
        <p:nvSpPr>
          <p:cNvPr id="6" name="矩形 5"/>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pic>
        <p:nvPicPr>
          <p:cNvPr id="2" name="图片 1"/>
          <p:cNvPicPr>
            <a:picLocks noChangeAspect="1"/>
          </p:cNvPicPr>
          <p:nvPr/>
        </p:nvPicPr>
        <p:blipFill>
          <a:blip r:embed="rId2"/>
          <a:stretch>
            <a:fillRect/>
          </a:stretch>
        </p:blipFill>
        <p:spPr>
          <a:xfrm>
            <a:off x="1081773" y="1949887"/>
            <a:ext cx="7092280" cy="3415426"/>
          </a:xfrm>
          <a:prstGeom prst="rect">
            <a:avLst/>
          </a:prstGeom>
        </p:spPr>
      </p:pic>
    </p:spTree>
    <p:extLst>
      <p:ext uri="{BB962C8B-B14F-4D97-AF65-F5344CB8AC3E}">
        <p14:creationId xmlns:p14="http://schemas.microsoft.com/office/powerpoint/2010/main" val="1452983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2354" name="Text Box 2"/>
          <p:cNvSpPr txBox="1">
            <a:spLocks noChangeArrowheads="1"/>
          </p:cNvSpPr>
          <p:nvPr/>
        </p:nvSpPr>
        <p:spPr bwMode="auto">
          <a:xfrm>
            <a:off x="1259632" y="694437"/>
            <a:ext cx="6851403" cy="646331"/>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defRPr/>
            </a:pPr>
            <a:r>
              <a:rPr kumimoji="0" lang="zh-CN" altLang="en-US" sz="3600" dirty="0">
                <a:solidFill>
                  <a:srgbClr val="CC3300"/>
                </a:solidFill>
                <a:effectLst>
                  <a:outerShdw blurRad="38100" dist="38100" dir="2700000" algn="tl">
                    <a:srgbClr val="C0C0C0"/>
                  </a:outerShdw>
                </a:effectLst>
                <a:latin typeface="微软雅黑" pitchFamily="34" charset="-122"/>
                <a:ea typeface="微软雅黑" pitchFamily="34" charset="-122"/>
              </a:rPr>
              <a:t>第十章    配位化合物和配位平衡</a:t>
            </a:r>
          </a:p>
        </p:txBody>
      </p:sp>
      <p:sp>
        <p:nvSpPr>
          <p:cNvPr id="5" name="Text Box 3"/>
          <p:cNvSpPr txBox="1">
            <a:spLocks noChangeArrowheads="1"/>
          </p:cNvSpPr>
          <p:nvPr/>
        </p:nvSpPr>
        <p:spPr bwMode="auto">
          <a:xfrm>
            <a:off x="1259632" y="1772816"/>
            <a:ext cx="6984776" cy="4179349"/>
          </a:xfrm>
          <a:prstGeom prst="rect">
            <a:avLst/>
          </a:prstGeom>
          <a:noFill/>
          <a:ln w="9525">
            <a:noFill/>
            <a:miter lim="800000"/>
            <a:headEnd/>
            <a:tailEnd/>
          </a:ln>
          <a:effectLst/>
        </p:spPr>
        <p:txBody>
          <a:bodyPr wrap="square">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lnSpc>
                <a:spcPct val="120000"/>
              </a:lnSpc>
              <a:spcBef>
                <a:spcPct val="0"/>
              </a:spcBef>
              <a:spcAft>
                <a:spcPct val="20000"/>
              </a:spcAft>
              <a:buFontTx/>
              <a:buNone/>
              <a:defRPr/>
            </a:pPr>
            <a:r>
              <a:rPr kumimoji="0" lang="en-US" altLang="zh-CN" sz="2800" dirty="0">
                <a:solidFill>
                  <a:schemeClr val="bg1">
                    <a:lumMod val="65000"/>
                  </a:schemeClr>
                </a:solidFill>
                <a:latin typeface="+mn-lt"/>
                <a:ea typeface="黑体" pitchFamily="2" charset="-122"/>
                <a:cs typeface="Arial" charset="0"/>
              </a:rPr>
              <a:t>10.1    </a:t>
            </a:r>
            <a:r>
              <a:rPr kumimoji="0" lang="zh-CN" altLang="en-US" sz="2800" dirty="0">
                <a:solidFill>
                  <a:schemeClr val="bg1">
                    <a:lumMod val="65000"/>
                  </a:schemeClr>
                </a:solidFill>
                <a:latin typeface="+mn-lt"/>
                <a:ea typeface="黑体" pitchFamily="2" charset="-122"/>
                <a:cs typeface="Arial" charset="0"/>
              </a:rPr>
              <a:t> 配位化合物的基本概念和命名</a:t>
            </a:r>
          </a:p>
          <a:p>
            <a:pPr eaLnBrk="1" hangingPunct="1">
              <a:lnSpc>
                <a:spcPct val="120000"/>
              </a:lnSpc>
              <a:spcBef>
                <a:spcPct val="0"/>
              </a:spcBef>
              <a:spcAft>
                <a:spcPct val="20000"/>
              </a:spcAft>
              <a:buFontTx/>
              <a:buNone/>
              <a:defRPr/>
            </a:pPr>
            <a:r>
              <a:rPr kumimoji="0" lang="en-US" altLang="zh-CN" sz="2800" dirty="0">
                <a:solidFill>
                  <a:schemeClr val="bg1">
                    <a:lumMod val="65000"/>
                  </a:schemeClr>
                </a:solidFill>
                <a:latin typeface="+mn-lt"/>
                <a:ea typeface="黑体" pitchFamily="2" charset="-122"/>
                <a:cs typeface="Arial" charset="0"/>
              </a:rPr>
              <a:t>10.2    </a:t>
            </a:r>
            <a:r>
              <a:rPr kumimoji="0" lang="zh-CN" altLang="en-US" sz="2800" dirty="0">
                <a:solidFill>
                  <a:schemeClr val="bg1">
                    <a:lumMod val="65000"/>
                  </a:schemeClr>
                </a:solidFill>
                <a:latin typeface="+mn-lt"/>
                <a:ea typeface="黑体" pitchFamily="2" charset="-122"/>
                <a:cs typeface="Arial" charset="0"/>
              </a:rPr>
              <a:t> 配合物价键理论</a:t>
            </a:r>
          </a:p>
          <a:p>
            <a:pPr eaLnBrk="1" hangingPunct="1">
              <a:lnSpc>
                <a:spcPct val="120000"/>
              </a:lnSpc>
              <a:spcBef>
                <a:spcPct val="0"/>
              </a:spcBef>
              <a:spcAft>
                <a:spcPct val="20000"/>
              </a:spcAft>
              <a:buFontTx/>
              <a:buNone/>
              <a:defRPr/>
            </a:pPr>
            <a:r>
              <a:rPr kumimoji="0" lang="en-US" altLang="zh-CN" sz="2800" dirty="0">
                <a:solidFill>
                  <a:srgbClr val="0000FF"/>
                </a:solidFill>
                <a:latin typeface="+mn-lt"/>
                <a:ea typeface="黑体" pitchFamily="2" charset="-122"/>
                <a:cs typeface="Arial" charset="0"/>
              </a:rPr>
              <a:t>10.3	</a:t>
            </a:r>
            <a:r>
              <a:rPr kumimoji="0" lang="zh-CN" altLang="en-US" sz="2800" dirty="0">
                <a:solidFill>
                  <a:srgbClr val="0000FF"/>
                </a:solidFill>
                <a:latin typeface="+mn-lt"/>
                <a:ea typeface="黑体" pitchFamily="2" charset="-122"/>
                <a:cs typeface="Arial" charset="0"/>
              </a:rPr>
              <a:t>晶体场理论</a:t>
            </a:r>
          </a:p>
          <a:p>
            <a:pPr eaLnBrk="1" hangingPunct="1">
              <a:lnSpc>
                <a:spcPct val="120000"/>
              </a:lnSpc>
              <a:spcBef>
                <a:spcPct val="0"/>
              </a:spcBef>
              <a:spcAft>
                <a:spcPct val="20000"/>
              </a:spcAft>
              <a:buFontTx/>
              <a:buNone/>
              <a:defRPr/>
            </a:pPr>
            <a:r>
              <a:rPr kumimoji="0" lang="en-US" altLang="zh-CN" sz="2800" dirty="0">
                <a:solidFill>
                  <a:srgbClr val="00B050"/>
                </a:solidFill>
                <a:latin typeface="+mn-lt"/>
                <a:ea typeface="黑体" pitchFamily="2" charset="-122"/>
                <a:cs typeface="Arial" charset="0"/>
              </a:rPr>
              <a:t>10.4	</a:t>
            </a:r>
            <a:r>
              <a:rPr kumimoji="0" lang="zh-CN" altLang="en-US" sz="2800" dirty="0">
                <a:solidFill>
                  <a:srgbClr val="00B050"/>
                </a:solidFill>
                <a:latin typeface="+mn-lt"/>
                <a:ea typeface="黑体" pitchFamily="2" charset="-122"/>
                <a:cs typeface="Arial" charset="0"/>
              </a:rPr>
              <a:t>配位化合物的分子轨道理论（了解）</a:t>
            </a:r>
          </a:p>
          <a:p>
            <a:pPr eaLnBrk="1" hangingPunct="1">
              <a:lnSpc>
                <a:spcPct val="120000"/>
              </a:lnSpc>
              <a:spcBef>
                <a:spcPct val="0"/>
              </a:spcBef>
              <a:spcAft>
                <a:spcPct val="20000"/>
              </a:spcAft>
              <a:buFontTx/>
              <a:buNone/>
              <a:defRPr/>
            </a:pPr>
            <a:r>
              <a:rPr kumimoji="0" lang="en-US" altLang="zh-CN" sz="2800" dirty="0">
                <a:solidFill>
                  <a:srgbClr val="0000FF"/>
                </a:solidFill>
                <a:latin typeface="+mn-lt"/>
                <a:ea typeface="黑体" pitchFamily="2" charset="-122"/>
                <a:cs typeface="Arial" charset="0"/>
              </a:rPr>
              <a:t>10.5	</a:t>
            </a:r>
            <a:r>
              <a:rPr kumimoji="0" lang="zh-CN" altLang="en-US" sz="2800" dirty="0">
                <a:solidFill>
                  <a:srgbClr val="0000FF"/>
                </a:solidFill>
                <a:latin typeface="+mn-lt"/>
                <a:ea typeface="黑体" pitchFamily="2" charset="-122"/>
                <a:cs typeface="Arial" charset="0"/>
              </a:rPr>
              <a:t>配合物的类型和异构现象</a:t>
            </a:r>
          </a:p>
          <a:p>
            <a:pPr eaLnBrk="1" hangingPunct="1">
              <a:lnSpc>
                <a:spcPct val="120000"/>
              </a:lnSpc>
              <a:spcBef>
                <a:spcPct val="0"/>
              </a:spcBef>
              <a:spcAft>
                <a:spcPct val="20000"/>
              </a:spcAft>
              <a:buFontTx/>
              <a:buNone/>
              <a:defRPr/>
            </a:pPr>
            <a:r>
              <a:rPr kumimoji="0" lang="en-US" altLang="zh-CN" sz="2800" dirty="0">
                <a:solidFill>
                  <a:srgbClr val="0000FF"/>
                </a:solidFill>
                <a:latin typeface="+mn-lt"/>
                <a:ea typeface="黑体" pitchFamily="2" charset="-122"/>
                <a:cs typeface="Arial" charset="0"/>
              </a:rPr>
              <a:t>10.6	</a:t>
            </a:r>
            <a:r>
              <a:rPr kumimoji="0" lang="zh-CN" altLang="en-US" sz="2800" dirty="0">
                <a:solidFill>
                  <a:srgbClr val="0000FF"/>
                </a:solidFill>
                <a:latin typeface="+mn-lt"/>
                <a:ea typeface="黑体" pitchFamily="2" charset="-122"/>
                <a:cs typeface="Arial" charset="0"/>
              </a:rPr>
              <a:t>配位平衡</a:t>
            </a:r>
            <a:endParaRPr kumimoji="0" lang="en-US" altLang="zh-CN" sz="2800" dirty="0">
              <a:solidFill>
                <a:srgbClr val="0000FF"/>
              </a:solidFill>
              <a:latin typeface="+mn-lt"/>
              <a:ea typeface="黑体" pitchFamily="2" charset="-122"/>
              <a:cs typeface="Arial" charset="0"/>
            </a:endParaRPr>
          </a:p>
          <a:p>
            <a:pPr eaLnBrk="1" hangingPunct="1">
              <a:lnSpc>
                <a:spcPct val="120000"/>
              </a:lnSpc>
              <a:spcBef>
                <a:spcPct val="0"/>
              </a:spcBef>
              <a:spcAft>
                <a:spcPct val="20000"/>
              </a:spcAft>
              <a:buNone/>
              <a:defRPr/>
            </a:pPr>
            <a:r>
              <a:rPr kumimoji="0" lang="en-US" altLang="zh-CN" sz="2800" dirty="0">
                <a:solidFill>
                  <a:srgbClr val="00B050"/>
                </a:solidFill>
                <a:latin typeface="+mn-lt"/>
                <a:ea typeface="黑体" pitchFamily="2" charset="-122"/>
                <a:cs typeface="Arial" charset="0"/>
              </a:rPr>
              <a:t>10.7   </a:t>
            </a:r>
            <a:r>
              <a:rPr kumimoji="0" lang="zh-CN" altLang="en-US" sz="2800" dirty="0">
                <a:solidFill>
                  <a:srgbClr val="00B050"/>
                </a:solidFill>
                <a:latin typeface="+mn-lt"/>
                <a:ea typeface="黑体" pitchFamily="2" charset="-122"/>
                <a:cs typeface="Arial" charset="0"/>
              </a:rPr>
              <a:t>配合物的应用</a:t>
            </a:r>
            <a:r>
              <a:rPr kumimoji="0" lang="zh-CN" altLang="en-US" sz="2800" dirty="0">
                <a:solidFill>
                  <a:srgbClr val="00B050"/>
                </a:solidFill>
                <a:ea typeface="黑体" pitchFamily="2" charset="-122"/>
                <a:cs typeface="Arial" charset="0"/>
              </a:rPr>
              <a:t>（了解）</a:t>
            </a:r>
          </a:p>
        </p:txBody>
      </p:sp>
    </p:spTree>
    <p:extLst>
      <p:ext uri="{BB962C8B-B14F-4D97-AF65-F5344CB8AC3E}">
        <p14:creationId xmlns:p14="http://schemas.microsoft.com/office/powerpoint/2010/main" val="20843219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p:cNvPicPr>
            <a:picLocks noChangeAspect="1" noChangeArrowheads="1"/>
          </p:cNvPicPr>
          <p:nvPr/>
        </p:nvPicPr>
        <p:blipFill>
          <a:blip r:embed="rId2">
            <a:extLst>
              <a:ext uri="{28A0092B-C50C-407E-A947-70E740481C1C}">
                <a14:useLocalDpi xmlns:a14="http://schemas.microsoft.com/office/drawing/2010/main"/>
              </a:ext>
            </a:extLst>
          </a:blip>
          <a:srcRect t="3148" b="4445"/>
          <a:stretch>
            <a:fillRect/>
          </a:stretch>
        </p:blipFill>
        <p:spPr bwMode="auto">
          <a:xfrm>
            <a:off x="1846385" y="1052736"/>
            <a:ext cx="5383823" cy="547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1" name="Rectangle 5"/>
          <p:cNvSpPr>
            <a:spLocks noChangeArrowheads="1"/>
          </p:cNvSpPr>
          <p:nvPr/>
        </p:nvSpPr>
        <p:spPr bwMode="auto">
          <a:xfrm>
            <a:off x="2555776" y="188640"/>
            <a:ext cx="438736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r>
              <a:rPr lang="en-US" altLang="zh-CN" dirty="0">
                <a:solidFill>
                  <a:srgbClr val="CC0000"/>
                </a:solidFill>
                <a:ea typeface="黑体" pitchFamily="2" charset="-122"/>
              </a:rPr>
              <a:t>π </a:t>
            </a:r>
            <a:r>
              <a:rPr lang="zh-CN" altLang="en-US" dirty="0">
                <a:solidFill>
                  <a:srgbClr val="CC0000"/>
                </a:solidFill>
                <a:ea typeface="黑体" pitchFamily="2" charset="-122"/>
              </a:rPr>
              <a:t>分子轨道能级图</a:t>
            </a:r>
          </a:p>
        </p:txBody>
      </p:sp>
      <p:sp>
        <p:nvSpPr>
          <p:cNvPr id="4" name="矩形 3"/>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12576050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4"/>
          <p:cNvSpPr>
            <a:spLocks noChangeArrowheads="1"/>
          </p:cNvSpPr>
          <p:nvPr/>
        </p:nvSpPr>
        <p:spPr bwMode="auto">
          <a:xfrm>
            <a:off x="323528" y="1916832"/>
            <a:ext cx="8252515" cy="1532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lnSpc>
                <a:spcPct val="130000"/>
              </a:lnSpc>
              <a:spcBef>
                <a:spcPct val="0"/>
              </a:spcBef>
              <a:buFontTx/>
              <a:buNone/>
            </a:pPr>
            <a:r>
              <a:rPr lang="en-US" altLang="zh-CN" sz="2400" dirty="0">
                <a:solidFill>
                  <a:srgbClr val="0000FF"/>
                </a:solidFill>
              </a:rPr>
              <a:t>I</a:t>
            </a:r>
            <a:r>
              <a:rPr lang="en-US" altLang="zh-CN" sz="2400" baseline="30000" dirty="0">
                <a:solidFill>
                  <a:srgbClr val="0000FF"/>
                </a:solidFill>
              </a:rPr>
              <a:t>- </a:t>
            </a:r>
            <a:r>
              <a:rPr lang="en-US" altLang="zh-CN" sz="2400" dirty="0">
                <a:solidFill>
                  <a:srgbClr val="0000FF"/>
                </a:solidFill>
              </a:rPr>
              <a:t>&lt; Br</a:t>
            </a:r>
            <a:r>
              <a:rPr lang="en-US" altLang="zh-CN" sz="2400" baseline="30000" dirty="0">
                <a:solidFill>
                  <a:srgbClr val="0000FF"/>
                </a:solidFill>
              </a:rPr>
              <a:t>- </a:t>
            </a:r>
            <a:r>
              <a:rPr lang="en-US" altLang="zh-CN" sz="2400" dirty="0">
                <a:solidFill>
                  <a:srgbClr val="0000FF"/>
                </a:solidFill>
              </a:rPr>
              <a:t>&lt; Cl</a:t>
            </a:r>
            <a:r>
              <a:rPr lang="en-US" altLang="zh-CN" sz="2400" baseline="30000" dirty="0">
                <a:solidFill>
                  <a:srgbClr val="0000FF"/>
                </a:solidFill>
              </a:rPr>
              <a:t>- </a:t>
            </a:r>
            <a:r>
              <a:rPr lang="en-US" altLang="zh-CN" sz="2400" dirty="0">
                <a:solidFill>
                  <a:srgbClr val="0000FF"/>
                </a:solidFill>
              </a:rPr>
              <a:t>&lt; F</a:t>
            </a:r>
            <a:r>
              <a:rPr lang="en-US" altLang="zh-CN" sz="2400" baseline="30000" dirty="0">
                <a:solidFill>
                  <a:srgbClr val="0000FF"/>
                </a:solidFill>
              </a:rPr>
              <a:t>- </a:t>
            </a:r>
            <a:r>
              <a:rPr lang="en-US" altLang="zh-CN" sz="2400" dirty="0">
                <a:solidFill>
                  <a:srgbClr val="0000FF"/>
                </a:solidFill>
              </a:rPr>
              <a:t>&lt; OH</a:t>
            </a:r>
            <a:r>
              <a:rPr lang="en-US" altLang="zh-CN" sz="2400" baseline="30000" dirty="0">
                <a:solidFill>
                  <a:srgbClr val="0000FF"/>
                </a:solidFill>
              </a:rPr>
              <a:t>- </a:t>
            </a:r>
            <a:r>
              <a:rPr lang="en-US" altLang="zh-CN" sz="2400" dirty="0">
                <a:solidFill>
                  <a:srgbClr val="0000FF"/>
                </a:solidFill>
              </a:rPr>
              <a:t>&lt; H</a:t>
            </a:r>
            <a:r>
              <a:rPr lang="en-US" altLang="zh-CN" sz="2400" baseline="-30000" dirty="0">
                <a:solidFill>
                  <a:srgbClr val="0000FF"/>
                </a:solidFill>
              </a:rPr>
              <a:t>2</a:t>
            </a:r>
            <a:r>
              <a:rPr lang="en-US" altLang="zh-CN" sz="2400" dirty="0">
                <a:solidFill>
                  <a:srgbClr val="0000FF"/>
                </a:solidFill>
              </a:rPr>
              <a:t>O  |&lt; NH</a:t>
            </a:r>
            <a:r>
              <a:rPr lang="en-US" altLang="zh-CN" sz="2400" baseline="-30000" dirty="0">
                <a:solidFill>
                  <a:srgbClr val="0000FF"/>
                </a:solidFill>
              </a:rPr>
              <a:t>3 </a:t>
            </a:r>
            <a:r>
              <a:rPr lang="en-US" altLang="zh-CN" sz="2400" dirty="0">
                <a:solidFill>
                  <a:srgbClr val="0000FF"/>
                </a:solidFill>
              </a:rPr>
              <a:t>&lt; | NO</a:t>
            </a:r>
            <a:r>
              <a:rPr lang="en-US" altLang="zh-CN" sz="2400" baseline="-30000" dirty="0">
                <a:solidFill>
                  <a:srgbClr val="0000FF"/>
                </a:solidFill>
              </a:rPr>
              <a:t>2</a:t>
            </a:r>
            <a:r>
              <a:rPr lang="en-US" altLang="zh-CN" sz="2400" baseline="30000" dirty="0">
                <a:solidFill>
                  <a:srgbClr val="0000FF"/>
                </a:solidFill>
              </a:rPr>
              <a:t>-</a:t>
            </a:r>
            <a:r>
              <a:rPr lang="en-US" altLang="zh-CN" sz="2400" dirty="0">
                <a:solidFill>
                  <a:srgbClr val="0000FF"/>
                </a:solidFill>
              </a:rPr>
              <a:t> &lt; CN</a:t>
            </a:r>
            <a:r>
              <a:rPr lang="en-US" altLang="zh-CN" sz="2400" baseline="30000" dirty="0">
                <a:solidFill>
                  <a:srgbClr val="0000FF"/>
                </a:solidFill>
              </a:rPr>
              <a:t>-</a:t>
            </a:r>
            <a:r>
              <a:rPr lang="en-US" altLang="zh-CN" sz="2400" dirty="0">
                <a:solidFill>
                  <a:srgbClr val="0000FF"/>
                </a:solidFill>
              </a:rPr>
              <a:t>、CO</a:t>
            </a:r>
          </a:p>
          <a:p>
            <a:pPr algn="just">
              <a:lnSpc>
                <a:spcPct val="130000"/>
              </a:lnSpc>
              <a:spcBef>
                <a:spcPct val="0"/>
              </a:spcBef>
              <a:buFontTx/>
              <a:buNone/>
            </a:pPr>
            <a:r>
              <a:rPr lang="en-US" altLang="zh-CN" sz="2400" dirty="0">
                <a:solidFill>
                  <a:srgbClr val="0000FF"/>
                </a:solidFill>
              </a:rPr>
              <a:t>      π</a:t>
            </a:r>
            <a:r>
              <a:rPr lang="zh-CN" altLang="en-US" sz="2400" dirty="0">
                <a:solidFill>
                  <a:srgbClr val="0000FF"/>
                </a:solidFill>
              </a:rPr>
              <a:t>  电子提供者                        无</a:t>
            </a:r>
            <a:r>
              <a:rPr lang="en-US" altLang="zh-CN" sz="2400" dirty="0">
                <a:solidFill>
                  <a:srgbClr val="0000FF"/>
                </a:solidFill>
              </a:rPr>
              <a:t>π</a:t>
            </a:r>
            <a:r>
              <a:rPr lang="zh-CN" altLang="en-US" sz="2400" dirty="0">
                <a:solidFill>
                  <a:srgbClr val="0000FF"/>
                </a:solidFill>
              </a:rPr>
              <a:t>键          </a:t>
            </a:r>
            <a:r>
              <a:rPr lang="en-US" altLang="zh-CN" sz="2400" dirty="0">
                <a:solidFill>
                  <a:srgbClr val="0000FF"/>
                </a:solidFill>
              </a:rPr>
              <a:t>π</a:t>
            </a:r>
            <a:r>
              <a:rPr lang="zh-CN" altLang="en-US" sz="2400" dirty="0">
                <a:solidFill>
                  <a:srgbClr val="0000FF"/>
                </a:solidFill>
              </a:rPr>
              <a:t>电子接受者</a:t>
            </a:r>
          </a:p>
          <a:p>
            <a:pPr>
              <a:lnSpc>
                <a:spcPct val="130000"/>
              </a:lnSpc>
              <a:spcBef>
                <a:spcPct val="0"/>
              </a:spcBef>
              <a:buFontTx/>
              <a:buNone/>
            </a:pPr>
            <a:r>
              <a:rPr lang="zh-CN" altLang="en-US" sz="2400" dirty="0">
                <a:solidFill>
                  <a:srgbClr val="0000FF"/>
                </a:solidFill>
                <a:latin typeface="宋体" pitchFamily="2" charset="-122"/>
              </a:rPr>
              <a:t>  弱</a:t>
            </a:r>
            <a:r>
              <a:rPr lang="en-US" altLang="zh-CN" sz="2400" dirty="0">
                <a:solidFill>
                  <a:srgbClr val="0000FF"/>
                </a:solidFill>
                <a:latin typeface="宋体" pitchFamily="2" charset="-122"/>
              </a:rPr>
              <a:t>σ</a:t>
            </a:r>
            <a:r>
              <a:rPr lang="zh-CN" altLang="en-US" sz="2400" dirty="0">
                <a:solidFill>
                  <a:srgbClr val="0000FF"/>
                </a:solidFill>
                <a:latin typeface="宋体" pitchFamily="2" charset="-122"/>
              </a:rPr>
              <a:t>电子提供者</a:t>
            </a:r>
            <a:r>
              <a:rPr lang="zh-CN" altLang="en-US" sz="2400" dirty="0">
                <a:solidFill>
                  <a:srgbClr val="0000FF"/>
                </a:solidFill>
              </a:rPr>
              <a:t>                                       </a:t>
            </a:r>
            <a:r>
              <a:rPr lang="zh-CN" altLang="en-US" sz="2400" dirty="0">
                <a:solidFill>
                  <a:srgbClr val="0000FF"/>
                </a:solidFill>
                <a:latin typeface="宋体" pitchFamily="2" charset="-122"/>
              </a:rPr>
              <a:t>强</a:t>
            </a:r>
            <a:r>
              <a:rPr lang="en-US" altLang="zh-CN" sz="2400" dirty="0">
                <a:solidFill>
                  <a:srgbClr val="0000FF"/>
                </a:solidFill>
                <a:latin typeface="宋体" pitchFamily="2" charset="-122"/>
              </a:rPr>
              <a:t>σ</a:t>
            </a:r>
            <a:r>
              <a:rPr lang="zh-CN" altLang="en-US" sz="2400" dirty="0">
                <a:solidFill>
                  <a:srgbClr val="0000FF"/>
                </a:solidFill>
                <a:latin typeface="宋体" pitchFamily="2" charset="-122"/>
              </a:rPr>
              <a:t>电子提供者</a:t>
            </a:r>
            <a:r>
              <a:rPr lang="zh-CN" altLang="en-US" sz="2400" dirty="0">
                <a:solidFill>
                  <a:srgbClr val="0000FF"/>
                </a:solidFill>
              </a:rPr>
              <a:t> </a:t>
            </a:r>
          </a:p>
        </p:txBody>
      </p:sp>
      <p:sp>
        <p:nvSpPr>
          <p:cNvPr id="69635" name="Text Box 5"/>
          <p:cNvSpPr txBox="1">
            <a:spLocks noChangeArrowheads="1"/>
          </p:cNvSpPr>
          <p:nvPr/>
        </p:nvSpPr>
        <p:spPr bwMode="auto">
          <a:xfrm>
            <a:off x="427602" y="4082296"/>
            <a:ext cx="8176846" cy="1938992"/>
          </a:xfrm>
          <a:prstGeom prst="rect">
            <a:avLst/>
          </a:prstGeom>
          <a:noFill/>
          <a:ln w="38100">
            <a:solidFill>
              <a:srgbClr val="00B05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lnSpc>
                <a:spcPct val="120000"/>
              </a:lnSpc>
              <a:buFontTx/>
              <a:buNone/>
            </a:pPr>
            <a:r>
              <a:rPr lang="zh-CN" altLang="en-US" sz="2400" dirty="0">
                <a:solidFill>
                  <a:schemeClr val="tx1"/>
                </a:solidFill>
                <a:latin typeface="+mn-lt"/>
                <a:ea typeface="黑体" pitchFamily="2" charset="-122"/>
                <a:sym typeface="Symbol" pitchFamily="18" charset="2"/>
              </a:rPr>
              <a:t>配位场的强度，</a:t>
            </a:r>
            <a:r>
              <a:rPr lang="zh-CN" altLang="en-US" sz="2400" dirty="0">
                <a:solidFill>
                  <a:schemeClr val="tx1"/>
                </a:solidFill>
                <a:latin typeface="+mn-lt"/>
                <a:ea typeface="黑体" pitchFamily="2" charset="-122"/>
              </a:rPr>
              <a:t>多种配体分裂能△</a:t>
            </a:r>
            <a:r>
              <a:rPr lang="en-US" altLang="zh-CN" sz="2400" dirty="0">
                <a:solidFill>
                  <a:schemeClr val="tx1"/>
                </a:solidFill>
                <a:latin typeface="+mn-lt"/>
                <a:ea typeface="黑体" pitchFamily="2" charset="-122"/>
              </a:rPr>
              <a:t>o</a:t>
            </a:r>
            <a:r>
              <a:rPr lang="zh-CN" altLang="en-US" sz="2400" dirty="0">
                <a:solidFill>
                  <a:schemeClr val="tx1"/>
                </a:solidFill>
                <a:latin typeface="+mn-lt"/>
                <a:ea typeface="黑体" pitchFamily="2" charset="-122"/>
              </a:rPr>
              <a:t>常见次序</a:t>
            </a:r>
            <a:endParaRPr lang="zh-CN" altLang="en-US" sz="2400" dirty="0">
              <a:solidFill>
                <a:schemeClr val="tx1"/>
              </a:solidFill>
              <a:latin typeface="+mn-lt"/>
              <a:ea typeface="黑体" pitchFamily="2" charset="-122"/>
              <a:sym typeface="Symbol" pitchFamily="18" charset="2"/>
            </a:endParaRPr>
          </a:p>
          <a:p>
            <a:pPr algn="just" eaLnBrk="1" hangingPunct="1">
              <a:lnSpc>
                <a:spcPct val="120000"/>
              </a:lnSpc>
              <a:buFontTx/>
              <a:buNone/>
            </a:pPr>
            <a:r>
              <a:rPr lang="en-US" altLang="zh-CN" sz="2400" dirty="0">
                <a:solidFill>
                  <a:schemeClr val="tx1"/>
                </a:solidFill>
                <a:latin typeface="+mn-lt"/>
                <a:ea typeface="黑体" pitchFamily="2" charset="-122"/>
                <a:sym typeface="Symbol" pitchFamily="18" charset="2"/>
              </a:rPr>
              <a:t>I</a:t>
            </a:r>
            <a:r>
              <a:rPr lang="en-US" altLang="zh-CN" sz="2400" baseline="30000" dirty="0">
                <a:solidFill>
                  <a:schemeClr val="tx1"/>
                </a:solidFill>
                <a:latin typeface="+mn-lt"/>
                <a:ea typeface="黑体" pitchFamily="2" charset="-122"/>
                <a:sym typeface="Symbol" pitchFamily="18" charset="2"/>
              </a:rPr>
              <a:t></a:t>
            </a:r>
            <a:r>
              <a:rPr lang="en-US" altLang="zh-CN" sz="2400" dirty="0">
                <a:solidFill>
                  <a:schemeClr val="tx1"/>
                </a:solidFill>
                <a:latin typeface="+mn-lt"/>
                <a:ea typeface="黑体" pitchFamily="2" charset="-122"/>
                <a:sym typeface="Symbol" pitchFamily="18" charset="2"/>
              </a:rPr>
              <a:t> Br</a:t>
            </a:r>
            <a:r>
              <a:rPr lang="en-US" altLang="zh-CN" sz="2400" baseline="30000" dirty="0">
                <a:solidFill>
                  <a:schemeClr val="tx1"/>
                </a:solidFill>
                <a:latin typeface="+mn-lt"/>
                <a:ea typeface="黑体" pitchFamily="2" charset="-122"/>
                <a:sym typeface="Symbol" pitchFamily="18" charset="2"/>
              </a:rPr>
              <a:t> </a:t>
            </a:r>
            <a:r>
              <a:rPr lang="en-US" altLang="zh-CN" sz="2400" dirty="0">
                <a:solidFill>
                  <a:schemeClr val="tx1"/>
                </a:solidFill>
                <a:latin typeface="+mn-lt"/>
                <a:ea typeface="黑体" pitchFamily="2" charset="-122"/>
                <a:sym typeface="Symbol" pitchFamily="18" charset="2"/>
              </a:rPr>
              <a:t> S</a:t>
            </a:r>
            <a:r>
              <a:rPr lang="en-US" altLang="zh-CN" sz="2400" baseline="30000" dirty="0">
                <a:solidFill>
                  <a:schemeClr val="tx1"/>
                </a:solidFill>
                <a:latin typeface="+mn-lt"/>
                <a:ea typeface="黑体" pitchFamily="2" charset="-122"/>
                <a:sym typeface="Symbol" pitchFamily="18" charset="2"/>
              </a:rPr>
              <a:t>2</a:t>
            </a:r>
            <a:r>
              <a:rPr lang="en-US" altLang="zh-CN" sz="2400" dirty="0">
                <a:solidFill>
                  <a:schemeClr val="tx1"/>
                </a:solidFill>
                <a:latin typeface="+mn-lt"/>
                <a:ea typeface="黑体" pitchFamily="2" charset="-122"/>
                <a:sym typeface="Symbol" pitchFamily="18" charset="2"/>
              </a:rPr>
              <a:t> SCN</a:t>
            </a:r>
            <a:r>
              <a:rPr lang="en-US" altLang="zh-CN" sz="2400" baseline="30000" dirty="0">
                <a:solidFill>
                  <a:schemeClr val="tx1"/>
                </a:solidFill>
                <a:latin typeface="+mn-lt"/>
                <a:ea typeface="黑体" pitchFamily="2" charset="-122"/>
                <a:sym typeface="Symbol" pitchFamily="18" charset="2"/>
              </a:rPr>
              <a:t></a:t>
            </a:r>
            <a:r>
              <a:rPr lang="en-US" altLang="zh-CN" sz="2400" dirty="0">
                <a:solidFill>
                  <a:schemeClr val="tx1"/>
                </a:solidFill>
                <a:latin typeface="+mn-lt"/>
                <a:ea typeface="黑体" pitchFamily="2" charset="-122"/>
                <a:sym typeface="Symbol" pitchFamily="18" charset="2"/>
              </a:rPr>
              <a:t> Cl</a:t>
            </a:r>
            <a:r>
              <a:rPr lang="en-US" altLang="zh-CN" sz="2400" baseline="30000" dirty="0">
                <a:solidFill>
                  <a:schemeClr val="tx1"/>
                </a:solidFill>
                <a:latin typeface="+mn-lt"/>
                <a:ea typeface="黑体" pitchFamily="2" charset="-122"/>
                <a:sym typeface="Symbol" pitchFamily="18" charset="2"/>
              </a:rPr>
              <a:t></a:t>
            </a:r>
            <a:r>
              <a:rPr lang="en-US" altLang="zh-CN" sz="2400" dirty="0">
                <a:solidFill>
                  <a:schemeClr val="tx1"/>
                </a:solidFill>
                <a:latin typeface="+mn-lt"/>
                <a:ea typeface="黑体" pitchFamily="2" charset="-122"/>
                <a:sym typeface="Symbol" pitchFamily="18" charset="2"/>
              </a:rPr>
              <a:t> NO</a:t>
            </a:r>
            <a:r>
              <a:rPr lang="en-US" altLang="zh-CN" sz="2400" baseline="-30000" dirty="0">
                <a:solidFill>
                  <a:schemeClr val="tx1"/>
                </a:solidFill>
                <a:latin typeface="+mn-lt"/>
                <a:ea typeface="黑体" pitchFamily="2" charset="-122"/>
                <a:sym typeface="Symbol" pitchFamily="18" charset="2"/>
              </a:rPr>
              <a:t>3</a:t>
            </a:r>
            <a:r>
              <a:rPr lang="en-US" altLang="zh-CN" sz="2400" baseline="30000" dirty="0">
                <a:solidFill>
                  <a:schemeClr val="tx1"/>
                </a:solidFill>
                <a:latin typeface="+mn-lt"/>
                <a:ea typeface="黑体" pitchFamily="2" charset="-122"/>
                <a:sym typeface="Symbol" pitchFamily="18" charset="2"/>
              </a:rPr>
              <a:t></a:t>
            </a:r>
            <a:r>
              <a:rPr lang="en-US" altLang="zh-CN" sz="2400" dirty="0">
                <a:solidFill>
                  <a:schemeClr val="tx1"/>
                </a:solidFill>
                <a:latin typeface="+mn-lt"/>
                <a:ea typeface="黑体" pitchFamily="2" charset="-122"/>
                <a:sym typeface="Symbol" pitchFamily="18" charset="2"/>
              </a:rPr>
              <a:t> F</a:t>
            </a:r>
            <a:r>
              <a:rPr lang="en-US" altLang="zh-CN" sz="2400" baseline="30000" dirty="0">
                <a:solidFill>
                  <a:schemeClr val="tx1"/>
                </a:solidFill>
                <a:latin typeface="+mn-lt"/>
                <a:ea typeface="黑体" pitchFamily="2" charset="-122"/>
                <a:sym typeface="Symbol" pitchFamily="18" charset="2"/>
              </a:rPr>
              <a:t></a:t>
            </a:r>
            <a:r>
              <a:rPr lang="en-US" altLang="zh-CN" sz="2400" dirty="0">
                <a:solidFill>
                  <a:schemeClr val="tx1"/>
                </a:solidFill>
                <a:latin typeface="+mn-lt"/>
                <a:ea typeface="黑体" pitchFamily="2" charset="-122"/>
                <a:sym typeface="Symbol" pitchFamily="18" charset="2"/>
              </a:rPr>
              <a:t> OH</a:t>
            </a:r>
            <a:r>
              <a:rPr lang="en-US" altLang="zh-CN" sz="2400" baseline="30000" dirty="0">
                <a:solidFill>
                  <a:schemeClr val="tx1"/>
                </a:solidFill>
                <a:latin typeface="+mn-lt"/>
                <a:ea typeface="黑体" pitchFamily="2" charset="-122"/>
                <a:sym typeface="Symbol" pitchFamily="18" charset="2"/>
              </a:rPr>
              <a:t></a:t>
            </a:r>
            <a:r>
              <a:rPr lang="en-US" altLang="zh-CN" sz="2400" dirty="0">
                <a:solidFill>
                  <a:schemeClr val="tx1"/>
                </a:solidFill>
                <a:latin typeface="+mn-lt"/>
                <a:ea typeface="黑体" pitchFamily="2" charset="-122"/>
                <a:sym typeface="Symbol" pitchFamily="18" charset="2"/>
              </a:rPr>
              <a:t> ox</a:t>
            </a:r>
            <a:r>
              <a:rPr lang="en-US" altLang="zh-CN" sz="2400" baseline="30000" dirty="0">
                <a:solidFill>
                  <a:schemeClr val="tx1"/>
                </a:solidFill>
                <a:latin typeface="+mn-lt"/>
                <a:ea typeface="黑体" pitchFamily="2" charset="-122"/>
                <a:sym typeface="Symbol" pitchFamily="18" charset="2"/>
              </a:rPr>
              <a:t>2</a:t>
            </a:r>
            <a:r>
              <a:rPr lang="en-US" altLang="zh-CN" sz="2400" dirty="0">
                <a:solidFill>
                  <a:schemeClr val="tx1"/>
                </a:solidFill>
                <a:latin typeface="+mn-lt"/>
                <a:ea typeface="黑体" pitchFamily="2" charset="-122"/>
                <a:sym typeface="Symbol" pitchFamily="18" charset="2"/>
              </a:rPr>
              <a:t> H</a:t>
            </a:r>
            <a:r>
              <a:rPr lang="en-US" altLang="zh-CN" sz="2400" baseline="-30000" dirty="0">
                <a:solidFill>
                  <a:schemeClr val="tx1"/>
                </a:solidFill>
                <a:latin typeface="+mn-lt"/>
                <a:ea typeface="黑体" pitchFamily="2" charset="-122"/>
                <a:sym typeface="Symbol" pitchFamily="18" charset="2"/>
              </a:rPr>
              <a:t>2</a:t>
            </a:r>
            <a:r>
              <a:rPr lang="en-US" altLang="zh-CN" sz="2400" dirty="0">
                <a:solidFill>
                  <a:schemeClr val="tx1"/>
                </a:solidFill>
                <a:latin typeface="+mn-lt"/>
                <a:ea typeface="黑体" pitchFamily="2" charset="-122"/>
                <a:sym typeface="Symbol" pitchFamily="18" charset="2"/>
              </a:rPr>
              <a:t>O  NCS</a:t>
            </a:r>
            <a:r>
              <a:rPr lang="en-US" altLang="zh-CN" sz="2400" baseline="30000" dirty="0">
                <a:solidFill>
                  <a:schemeClr val="tx1"/>
                </a:solidFill>
                <a:latin typeface="+mn-lt"/>
                <a:ea typeface="黑体" pitchFamily="2" charset="-122"/>
                <a:sym typeface="Symbol" pitchFamily="18" charset="2"/>
              </a:rPr>
              <a:t></a:t>
            </a:r>
            <a:r>
              <a:rPr lang="en-US" altLang="zh-CN" sz="2400" dirty="0">
                <a:solidFill>
                  <a:schemeClr val="tx1"/>
                </a:solidFill>
                <a:latin typeface="+mn-lt"/>
                <a:ea typeface="黑体" pitchFamily="2" charset="-122"/>
                <a:sym typeface="Symbol" pitchFamily="18" charset="2"/>
              </a:rPr>
              <a:t> CH</a:t>
            </a:r>
            <a:r>
              <a:rPr lang="en-US" altLang="zh-CN" sz="2400" baseline="-30000" dirty="0">
                <a:solidFill>
                  <a:schemeClr val="tx1"/>
                </a:solidFill>
                <a:latin typeface="+mn-lt"/>
                <a:ea typeface="黑体" pitchFamily="2" charset="-122"/>
                <a:sym typeface="Symbol" pitchFamily="18" charset="2"/>
              </a:rPr>
              <a:t>3</a:t>
            </a:r>
            <a:r>
              <a:rPr lang="en-US" altLang="zh-CN" sz="2400" dirty="0">
                <a:solidFill>
                  <a:schemeClr val="tx1"/>
                </a:solidFill>
                <a:latin typeface="+mn-lt"/>
                <a:ea typeface="黑体" pitchFamily="2" charset="-122"/>
                <a:sym typeface="Symbol" pitchFamily="18" charset="2"/>
              </a:rPr>
              <a:t>CN  NH</a:t>
            </a:r>
            <a:r>
              <a:rPr lang="en-US" altLang="zh-CN" sz="2400" baseline="-30000" dirty="0">
                <a:solidFill>
                  <a:schemeClr val="tx1"/>
                </a:solidFill>
                <a:latin typeface="+mn-lt"/>
                <a:ea typeface="黑体" pitchFamily="2" charset="-122"/>
                <a:sym typeface="Symbol" pitchFamily="18" charset="2"/>
              </a:rPr>
              <a:t>3 </a:t>
            </a:r>
            <a:r>
              <a:rPr lang="en-US" altLang="zh-CN" sz="2400" dirty="0">
                <a:solidFill>
                  <a:schemeClr val="tx1"/>
                </a:solidFill>
                <a:latin typeface="+mn-lt"/>
                <a:ea typeface="黑体" pitchFamily="2" charset="-122"/>
                <a:sym typeface="Symbol" pitchFamily="18" charset="2"/>
              </a:rPr>
              <a:t> </a:t>
            </a:r>
            <a:r>
              <a:rPr lang="en-US" altLang="zh-CN" sz="2400" dirty="0" err="1">
                <a:solidFill>
                  <a:schemeClr val="tx1"/>
                </a:solidFill>
                <a:latin typeface="+mn-lt"/>
                <a:ea typeface="黑体" pitchFamily="2" charset="-122"/>
                <a:sym typeface="Symbol" pitchFamily="18" charset="2"/>
              </a:rPr>
              <a:t>en</a:t>
            </a:r>
            <a:r>
              <a:rPr lang="en-US" altLang="zh-CN" sz="2400" dirty="0">
                <a:solidFill>
                  <a:schemeClr val="tx1"/>
                </a:solidFill>
                <a:latin typeface="+mn-lt"/>
                <a:ea typeface="黑体" pitchFamily="2" charset="-122"/>
                <a:sym typeface="Symbol" pitchFamily="18" charset="2"/>
              </a:rPr>
              <a:t>  </a:t>
            </a:r>
            <a:r>
              <a:rPr lang="en-US" altLang="zh-CN" sz="2400" dirty="0" err="1">
                <a:solidFill>
                  <a:schemeClr val="tx1"/>
                </a:solidFill>
                <a:latin typeface="+mn-lt"/>
                <a:ea typeface="黑体" pitchFamily="2" charset="-122"/>
                <a:sym typeface="Symbol" pitchFamily="18" charset="2"/>
              </a:rPr>
              <a:t>dipy</a:t>
            </a:r>
            <a:r>
              <a:rPr lang="en-US" altLang="zh-CN" sz="2400" dirty="0">
                <a:solidFill>
                  <a:schemeClr val="tx1"/>
                </a:solidFill>
                <a:latin typeface="+mn-lt"/>
                <a:ea typeface="黑体" pitchFamily="2" charset="-122"/>
                <a:sym typeface="Symbol" pitchFamily="18" charset="2"/>
              </a:rPr>
              <a:t>  </a:t>
            </a:r>
            <a:r>
              <a:rPr lang="en-US" altLang="zh-CN" sz="2400" dirty="0" err="1">
                <a:solidFill>
                  <a:schemeClr val="tx1"/>
                </a:solidFill>
                <a:latin typeface="+mn-lt"/>
                <a:ea typeface="黑体" pitchFamily="2" charset="-122"/>
                <a:sym typeface="Symbol" pitchFamily="18" charset="2"/>
              </a:rPr>
              <a:t>phen</a:t>
            </a:r>
            <a:r>
              <a:rPr lang="en-US" altLang="zh-CN" sz="2400" dirty="0">
                <a:solidFill>
                  <a:schemeClr val="tx1"/>
                </a:solidFill>
                <a:latin typeface="+mn-lt"/>
                <a:ea typeface="黑体" pitchFamily="2" charset="-122"/>
                <a:sym typeface="Symbol" pitchFamily="18" charset="2"/>
              </a:rPr>
              <a:t>  NO</a:t>
            </a:r>
            <a:r>
              <a:rPr lang="en-US" altLang="zh-CN" sz="2400" baseline="-30000" dirty="0">
                <a:solidFill>
                  <a:schemeClr val="tx1"/>
                </a:solidFill>
                <a:latin typeface="+mn-lt"/>
                <a:ea typeface="黑体" pitchFamily="2" charset="-122"/>
                <a:sym typeface="Symbol" pitchFamily="18" charset="2"/>
              </a:rPr>
              <a:t>2</a:t>
            </a:r>
            <a:r>
              <a:rPr lang="en-US" altLang="zh-CN" sz="2400" baseline="30000" dirty="0">
                <a:solidFill>
                  <a:schemeClr val="tx1"/>
                </a:solidFill>
                <a:latin typeface="+mn-lt"/>
                <a:ea typeface="黑体" pitchFamily="2" charset="-122"/>
                <a:sym typeface="Symbol" pitchFamily="18" charset="2"/>
              </a:rPr>
              <a:t> </a:t>
            </a:r>
            <a:r>
              <a:rPr lang="en-US" altLang="zh-CN" sz="2400" dirty="0">
                <a:solidFill>
                  <a:schemeClr val="tx1"/>
                </a:solidFill>
                <a:latin typeface="+mn-lt"/>
                <a:ea typeface="黑体" pitchFamily="2" charset="-122"/>
                <a:sym typeface="Symbol" pitchFamily="18" charset="2"/>
              </a:rPr>
              <a:t> PR</a:t>
            </a:r>
            <a:r>
              <a:rPr lang="en-US" altLang="zh-CN" sz="2400" baseline="-30000" dirty="0">
                <a:solidFill>
                  <a:schemeClr val="tx1"/>
                </a:solidFill>
                <a:latin typeface="+mn-lt"/>
                <a:ea typeface="黑体" pitchFamily="2" charset="-122"/>
                <a:sym typeface="Symbol" pitchFamily="18" charset="2"/>
              </a:rPr>
              <a:t>3 </a:t>
            </a:r>
            <a:r>
              <a:rPr lang="en-US" altLang="zh-CN" sz="2400" dirty="0">
                <a:solidFill>
                  <a:schemeClr val="tx1"/>
                </a:solidFill>
                <a:latin typeface="+mn-lt"/>
                <a:ea typeface="黑体" pitchFamily="2" charset="-122"/>
                <a:sym typeface="Symbol" pitchFamily="18" charset="2"/>
              </a:rPr>
              <a:t> CN</a:t>
            </a:r>
            <a:r>
              <a:rPr lang="en-US" altLang="zh-CN" sz="2400" baseline="30000" dirty="0">
                <a:solidFill>
                  <a:schemeClr val="tx1"/>
                </a:solidFill>
                <a:latin typeface="+mn-lt"/>
                <a:ea typeface="黑体" pitchFamily="2" charset="-122"/>
                <a:sym typeface="Symbol" pitchFamily="18" charset="2"/>
              </a:rPr>
              <a:t></a:t>
            </a:r>
            <a:r>
              <a:rPr lang="en-US" altLang="zh-CN" sz="2400" dirty="0">
                <a:solidFill>
                  <a:schemeClr val="tx1"/>
                </a:solidFill>
                <a:latin typeface="+mn-lt"/>
                <a:ea typeface="黑体" pitchFamily="2" charset="-122"/>
                <a:sym typeface="Symbol" pitchFamily="18" charset="2"/>
              </a:rPr>
              <a:t> CO</a:t>
            </a:r>
          </a:p>
        </p:txBody>
      </p:sp>
      <p:sp>
        <p:nvSpPr>
          <p:cNvPr id="69636" name="Rectangle 6"/>
          <p:cNvSpPr>
            <a:spLocks noChangeArrowheads="1"/>
          </p:cNvSpPr>
          <p:nvPr/>
        </p:nvSpPr>
        <p:spPr bwMode="auto">
          <a:xfrm>
            <a:off x="915866" y="1196752"/>
            <a:ext cx="5597977" cy="461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400" dirty="0">
                <a:solidFill>
                  <a:schemeClr val="tx1"/>
                </a:solidFill>
                <a:ea typeface="黑体" pitchFamily="2" charset="-122"/>
              </a:rPr>
              <a:t>常见配体分裂能△</a:t>
            </a:r>
            <a:r>
              <a:rPr lang="en-US" altLang="zh-CN" sz="2400" dirty="0">
                <a:solidFill>
                  <a:schemeClr val="tx1"/>
                </a:solidFill>
                <a:ea typeface="黑体" pitchFamily="2" charset="-122"/>
              </a:rPr>
              <a:t>o</a:t>
            </a:r>
            <a:r>
              <a:rPr lang="zh-CN" altLang="en-US" sz="2400" dirty="0">
                <a:solidFill>
                  <a:schemeClr val="tx1"/>
                </a:solidFill>
                <a:ea typeface="黑体" pitchFamily="2" charset="-122"/>
              </a:rPr>
              <a:t>次序</a:t>
            </a:r>
            <a:r>
              <a:rPr lang="zh-CN" altLang="en-US" sz="2400" dirty="0">
                <a:solidFill>
                  <a:schemeClr val="tx1"/>
                </a:solidFill>
                <a:ea typeface="黑体" pitchFamily="2" charset="-122"/>
                <a:sym typeface="Symbol" pitchFamily="18" charset="2"/>
              </a:rPr>
              <a:t>，光谱化学系列</a:t>
            </a:r>
          </a:p>
        </p:txBody>
      </p:sp>
      <p:sp>
        <p:nvSpPr>
          <p:cNvPr id="5" name="矩形 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2" name="矩形 1"/>
          <p:cNvSpPr/>
          <p:nvPr/>
        </p:nvSpPr>
        <p:spPr>
          <a:xfrm>
            <a:off x="3419872" y="188640"/>
            <a:ext cx="2656496" cy="584775"/>
          </a:xfrm>
          <a:prstGeom prst="rect">
            <a:avLst/>
          </a:prstGeom>
        </p:spPr>
        <p:txBody>
          <a:bodyPr wrap="none">
            <a:spAutoFit/>
          </a:bodyPr>
          <a:lstStyle/>
          <a:p>
            <a:r>
              <a:rPr lang="zh-CN" altLang="en-US" sz="3200" dirty="0">
                <a:solidFill>
                  <a:srgbClr val="CC0000"/>
                </a:solidFill>
                <a:sym typeface="Symbol" pitchFamily="18" charset="2"/>
              </a:rPr>
              <a:t>光谱化学系列</a:t>
            </a:r>
          </a:p>
        </p:txBody>
      </p:sp>
    </p:spTree>
    <p:extLst>
      <p:ext uri="{BB962C8B-B14F-4D97-AF65-F5344CB8AC3E}">
        <p14:creationId xmlns:p14="http://schemas.microsoft.com/office/powerpoint/2010/main" val="10341728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760040" y="413792"/>
            <a:ext cx="7772400" cy="1143000"/>
          </a:xfrm>
        </p:spPr>
        <p:txBody>
          <a:bodyPr/>
          <a:lstStyle/>
          <a:p>
            <a:pPr eaLnBrk="1" hangingPunct="1"/>
            <a:r>
              <a:rPr lang="en-US" altLang="zh-CN" dirty="0">
                <a:solidFill>
                  <a:srgbClr val="CC0000"/>
                </a:solidFill>
              </a:rPr>
              <a:t>10.5    </a:t>
            </a:r>
            <a:r>
              <a:rPr lang="zh-CN" altLang="en-US" dirty="0">
                <a:solidFill>
                  <a:srgbClr val="CC0000"/>
                </a:solidFill>
              </a:rPr>
              <a:t>配合物的类型和异构现象</a:t>
            </a:r>
          </a:p>
        </p:txBody>
      </p:sp>
      <p:sp>
        <p:nvSpPr>
          <p:cNvPr id="77827" name="Rectangle 4"/>
          <p:cNvSpPr>
            <a:spLocks noChangeArrowheads="1"/>
          </p:cNvSpPr>
          <p:nvPr/>
        </p:nvSpPr>
        <p:spPr bwMode="auto">
          <a:xfrm>
            <a:off x="805794" y="4293096"/>
            <a:ext cx="7798654" cy="1865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nSpc>
                <a:spcPct val="120000"/>
              </a:lnSpc>
              <a:spcBef>
                <a:spcPct val="0"/>
              </a:spcBef>
              <a:buFontTx/>
              <a:buNone/>
            </a:pPr>
            <a:r>
              <a:rPr lang="en-US" altLang="zh-CN" sz="2400" i="1" dirty="0">
                <a:solidFill>
                  <a:schemeClr val="accent2"/>
                </a:solidFill>
                <a:latin typeface="Arial" charset="0"/>
                <a:ea typeface="黑体" pitchFamily="2" charset="-122"/>
              </a:rPr>
              <a:t>cis</a:t>
            </a:r>
            <a:r>
              <a:rPr lang="en-US" altLang="zh-CN" sz="2400" dirty="0">
                <a:solidFill>
                  <a:schemeClr val="accent2"/>
                </a:solidFill>
                <a:latin typeface="Arial" charset="0"/>
                <a:ea typeface="黑体" pitchFamily="2" charset="-122"/>
              </a:rPr>
              <a:t> — </a:t>
            </a:r>
            <a:r>
              <a:rPr lang="zh-CN" altLang="en-US" sz="2400" dirty="0">
                <a:solidFill>
                  <a:schemeClr val="accent2"/>
                </a:solidFill>
                <a:latin typeface="Arial" charset="0"/>
                <a:ea typeface="黑体" pitchFamily="2" charset="-122"/>
              </a:rPr>
              <a:t>二氯二氨合铂</a:t>
            </a:r>
            <a:r>
              <a:rPr lang="en-US" altLang="zh-CN" sz="2400" dirty="0">
                <a:solidFill>
                  <a:schemeClr val="accent2"/>
                </a:solidFill>
                <a:latin typeface="Arial" charset="0"/>
                <a:ea typeface="黑体" pitchFamily="2" charset="-122"/>
              </a:rPr>
              <a:t>                   </a:t>
            </a:r>
            <a:r>
              <a:rPr lang="en-US" altLang="zh-CN" sz="2400" i="1" dirty="0">
                <a:solidFill>
                  <a:schemeClr val="accent2"/>
                </a:solidFill>
                <a:latin typeface="Arial" charset="0"/>
                <a:ea typeface="黑体" pitchFamily="2" charset="-122"/>
              </a:rPr>
              <a:t>trans</a:t>
            </a:r>
            <a:r>
              <a:rPr lang="en-US" altLang="zh-CN" sz="2400" dirty="0">
                <a:solidFill>
                  <a:schemeClr val="accent2"/>
                </a:solidFill>
                <a:latin typeface="Arial" charset="0"/>
                <a:ea typeface="黑体" pitchFamily="2" charset="-122"/>
              </a:rPr>
              <a:t> — </a:t>
            </a:r>
            <a:r>
              <a:rPr lang="zh-CN" altLang="en-US" sz="2400" dirty="0">
                <a:solidFill>
                  <a:schemeClr val="accent2"/>
                </a:solidFill>
                <a:latin typeface="Arial" charset="0"/>
                <a:ea typeface="黑体" pitchFamily="2" charset="-122"/>
              </a:rPr>
              <a:t>二氯二氨合铂</a:t>
            </a:r>
            <a:r>
              <a:rPr lang="en-US" altLang="zh-CN" sz="2400" dirty="0">
                <a:solidFill>
                  <a:schemeClr val="accent2"/>
                </a:solidFill>
                <a:latin typeface="Arial" charset="0"/>
                <a:ea typeface="黑体" pitchFamily="2" charset="-122"/>
              </a:rPr>
              <a:t> </a:t>
            </a:r>
            <a:endParaRPr lang="zh-CN" altLang="en-US" sz="2400" dirty="0">
              <a:solidFill>
                <a:schemeClr val="accent2"/>
              </a:solidFill>
              <a:latin typeface="Arial" charset="0"/>
              <a:ea typeface="黑体" pitchFamily="2" charset="-122"/>
            </a:endParaRPr>
          </a:p>
          <a:p>
            <a:pPr>
              <a:lnSpc>
                <a:spcPct val="120000"/>
              </a:lnSpc>
              <a:spcBef>
                <a:spcPct val="0"/>
              </a:spcBef>
              <a:buFontTx/>
              <a:buNone/>
            </a:pPr>
            <a:r>
              <a:rPr lang="zh-CN" altLang="en-US" sz="2400" dirty="0">
                <a:solidFill>
                  <a:schemeClr val="accent2"/>
                </a:solidFill>
                <a:latin typeface="Arial" charset="0"/>
                <a:ea typeface="黑体" pitchFamily="2" charset="-122"/>
              </a:rPr>
              <a:t>棕黄色，</a:t>
            </a:r>
            <a:r>
              <a:rPr lang="el-GR" altLang="zh-CN" sz="2400" dirty="0">
                <a:solidFill>
                  <a:schemeClr val="accent2"/>
                </a:solidFill>
                <a:latin typeface="Arial" charset="0"/>
                <a:ea typeface="黑体" pitchFamily="2" charset="-122"/>
                <a:cs typeface="Arial" charset="0"/>
              </a:rPr>
              <a:t>μ</a:t>
            </a:r>
            <a:r>
              <a:rPr lang="en-US" altLang="zh-CN" sz="2400" dirty="0">
                <a:solidFill>
                  <a:schemeClr val="accent2"/>
                </a:solidFill>
                <a:latin typeface="Arial" charset="0"/>
                <a:ea typeface="黑体" pitchFamily="2" charset="-122"/>
              </a:rPr>
              <a:t> &gt; 0                            </a:t>
            </a:r>
            <a:r>
              <a:rPr lang="zh-CN" altLang="en-US" sz="2400" dirty="0">
                <a:solidFill>
                  <a:schemeClr val="accent2"/>
                </a:solidFill>
                <a:latin typeface="Arial" charset="0"/>
                <a:ea typeface="黑体" pitchFamily="2" charset="-122"/>
              </a:rPr>
              <a:t>淡黄色， </a:t>
            </a:r>
            <a:r>
              <a:rPr lang="el-GR" altLang="zh-CN" sz="2400" dirty="0">
                <a:solidFill>
                  <a:schemeClr val="accent2"/>
                </a:solidFill>
                <a:ea typeface="黑体" pitchFamily="2" charset="-122"/>
              </a:rPr>
              <a:t>μ</a:t>
            </a:r>
            <a:r>
              <a:rPr lang="en-US" altLang="zh-CN" sz="2400" dirty="0">
                <a:solidFill>
                  <a:schemeClr val="accent2"/>
                </a:solidFill>
                <a:latin typeface="Arial" charset="0"/>
                <a:ea typeface="黑体" pitchFamily="2" charset="-122"/>
              </a:rPr>
              <a:t> = 0</a:t>
            </a:r>
          </a:p>
          <a:p>
            <a:pPr>
              <a:lnSpc>
                <a:spcPct val="120000"/>
              </a:lnSpc>
              <a:spcBef>
                <a:spcPct val="0"/>
              </a:spcBef>
              <a:buFontTx/>
              <a:buNone/>
            </a:pPr>
            <a:r>
              <a:rPr lang="en-US" altLang="zh-CN" sz="2400" i="1" dirty="0">
                <a:solidFill>
                  <a:schemeClr val="accent2"/>
                </a:solidFill>
                <a:latin typeface="Arial" charset="0"/>
                <a:ea typeface="黑体" pitchFamily="2" charset="-122"/>
              </a:rPr>
              <a:t>S</a:t>
            </a:r>
            <a:r>
              <a:rPr lang="en-US" altLang="zh-CN" sz="2400" dirty="0">
                <a:solidFill>
                  <a:schemeClr val="accent2"/>
                </a:solidFill>
                <a:latin typeface="Arial" charset="0"/>
                <a:ea typeface="黑体" pitchFamily="2" charset="-122"/>
              </a:rPr>
              <a:t> = 0.2523 g/100g H</a:t>
            </a:r>
            <a:r>
              <a:rPr lang="en-US" altLang="zh-CN" sz="2400" baseline="-25000" dirty="0">
                <a:solidFill>
                  <a:schemeClr val="accent2"/>
                </a:solidFill>
                <a:latin typeface="Arial" charset="0"/>
                <a:ea typeface="黑体" pitchFamily="2" charset="-122"/>
              </a:rPr>
              <a:t>2</a:t>
            </a:r>
            <a:r>
              <a:rPr lang="en-US" altLang="zh-CN" sz="2400" dirty="0">
                <a:solidFill>
                  <a:schemeClr val="accent2"/>
                </a:solidFill>
                <a:latin typeface="Arial" charset="0"/>
                <a:ea typeface="黑体" pitchFamily="2" charset="-122"/>
              </a:rPr>
              <a:t>O             </a:t>
            </a:r>
            <a:r>
              <a:rPr lang="en-US" altLang="zh-CN" sz="2400" i="1" dirty="0">
                <a:solidFill>
                  <a:schemeClr val="accent2"/>
                </a:solidFill>
                <a:latin typeface="Arial" charset="0"/>
                <a:ea typeface="黑体" pitchFamily="2" charset="-122"/>
              </a:rPr>
              <a:t>S</a:t>
            </a:r>
            <a:r>
              <a:rPr lang="en-US" altLang="zh-CN" sz="2400" dirty="0">
                <a:solidFill>
                  <a:schemeClr val="accent2"/>
                </a:solidFill>
                <a:latin typeface="Arial" charset="0"/>
                <a:ea typeface="黑体" pitchFamily="2" charset="-122"/>
              </a:rPr>
              <a:t> = 0.0366 g/100g H</a:t>
            </a:r>
            <a:r>
              <a:rPr lang="en-US" altLang="zh-CN" sz="2400" baseline="-25000" dirty="0">
                <a:solidFill>
                  <a:schemeClr val="accent2"/>
                </a:solidFill>
                <a:latin typeface="Arial" charset="0"/>
                <a:ea typeface="黑体" pitchFamily="2" charset="-122"/>
              </a:rPr>
              <a:t>2</a:t>
            </a:r>
            <a:r>
              <a:rPr lang="en-US" altLang="zh-CN" sz="2400" dirty="0">
                <a:solidFill>
                  <a:schemeClr val="accent2"/>
                </a:solidFill>
                <a:latin typeface="Arial" charset="0"/>
                <a:ea typeface="黑体" pitchFamily="2" charset="-122"/>
              </a:rPr>
              <a:t>O </a:t>
            </a:r>
          </a:p>
          <a:p>
            <a:pPr>
              <a:lnSpc>
                <a:spcPct val="120000"/>
              </a:lnSpc>
              <a:spcBef>
                <a:spcPct val="0"/>
              </a:spcBef>
              <a:buFontTx/>
              <a:buNone/>
            </a:pPr>
            <a:r>
              <a:rPr lang="zh-CN" altLang="en-US" sz="2400" dirty="0">
                <a:solidFill>
                  <a:schemeClr val="accent2"/>
                </a:solidFill>
                <a:latin typeface="Arial" charset="0"/>
                <a:ea typeface="黑体" pitchFamily="2" charset="-122"/>
              </a:rPr>
              <a:t>具抗癌活性(干扰</a:t>
            </a:r>
            <a:r>
              <a:rPr lang="en-US" altLang="zh-CN" sz="2400" dirty="0">
                <a:solidFill>
                  <a:schemeClr val="accent2"/>
                </a:solidFill>
                <a:latin typeface="Arial" charset="0"/>
                <a:ea typeface="黑体" pitchFamily="2" charset="-122"/>
              </a:rPr>
              <a:t>DNA</a:t>
            </a:r>
            <a:r>
              <a:rPr lang="zh-CN" altLang="en-US" sz="2400" dirty="0">
                <a:solidFill>
                  <a:schemeClr val="accent2"/>
                </a:solidFill>
                <a:latin typeface="Arial" charset="0"/>
                <a:ea typeface="黑体" pitchFamily="2" charset="-122"/>
              </a:rPr>
              <a:t>复制)        不具抗癌活性</a:t>
            </a:r>
          </a:p>
        </p:txBody>
      </p:sp>
      <p:pic>
        <p:nvPicPr>
          <p:cNvPr id="77828" name="Picture 5" descr="铂异构"/>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567459" y="1772816"/>
            <a:ext cx="2091103"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9" name="Picture 6" descr="铂异构"/>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436096" y="1700808"/>
            <a:ext cx="2110154" cy="227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610168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5666" name="Text Box 2"/>
          <p:cNvSpPr txBox="1">
            <a:spLocks noChangeArrowheads="1"/>
          </p:cNvSpPr>
          <p:nvPr/>
        </p:nvSpPr>
        <p:spPr bwMode="auto">
          <a:xfrm>
            <a:off x="2378320" y="188640"/>
            <a:ext cx="4850423" cy="579437"/>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defRPr/>
            </a:pPr>
            <a:r>
              <a:rPr kumimoji="0" lang="zh-CN" altLang="en-US" sz="3200" dirty="0">
                <a:solidFill>
                  <a:srgbClr val="CC0000"/>
                </a:solidFill>
                <a:effectLst>
                  <a:outerShdw blurRad="38100" dist="38100" dir="2700000" algn="tl">
                    <a:srgbClr val="C0C0C0"/>
                  </a:outerShdw>
                </a:effectLst>
                <a:latin typeface="Arial" charset="0"/>
              </a:rPr>
              <a:t>配位化合物的类型</a:t>
            </a:r>
          </a:p>
        </p:txBody>
      </p:sp>
      <p:sp>
        <p:nvSpPr>
          <p:cNvPr id="1905668" name="Text Box 4"/>
          <p:cNvSpPr txBox="1">
            <a:spLocks noChangeArrowheads="1"/>
          </p:cNvSpPr>
          <p:nvPr/>
        </p:nvSpPr>
        <p:spPr bwMode="auto">
          <a:xfrm>
            <a:off x="727720" y="2708920"/>
            <a:ext cx="3124200" cy="3637919"/>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20000"/>
              </a:lnSpc>
              <a:defRPr/>
            </a:pPr>
            <a:r>
              <a:rPr kumimoji="0" lang="en-US" altLang="zh-CN">
                <a:solidFill>
                  <a:schemeClr val="tx2"/>
                </a:solidFill>
                <a:effectLst>
                  <a:outerShdw blurRad="38100" dist="38100" dir="2700000" algn="tl">
                    <a:srgbClr val="C0C0C0"/>
                  </a:outerShdw>
                </a:effectLst>
              </a:rPr>
              <a:t>[Ag(NH</a:t>
            </a:r>
            <a:r>
              <a:rPr kumimoji="0" lang="en-US" altLang="zh-CN" baseline="-25000">
                <a:solidFill>
                  <a:schemeClr val="tx2"/>
                </a:solidFill>
                <a:effectLst>
                  <a:outerShdw blurRad="38100" dist="38100" dir="2700000" algn="tl">
                    <a:srgbClr val="C0C0C0"/>
                  </a:outerShdw>
                </a:effectLst>
              </a:rPr>
              <a:t>3</a:t>
            </a:r>
            <a:r>
              <a:rPr kumimoji="0" lang="en-US" altLang="zh-CN">
                <a:solidFill>
                  <a:schemeClr val="tx2"/>
                </a:solidFill>
                <a:effectLst>
                  <a:outerShdw blurRad="38100" dist="38100" dir="2700000" algn="tl">
                    <a:srgbClr val="C0C0C0"/>
                  </a:outerShdw>
                </a:effectLst>
              </a:rPr>
              <a:t>)</a:t>
            </a:r>
            <a:r>
              <a:rPr kumimoji="0" lang="en-US" altLang="zh-CN" baseline="-25000">
                <a:solidFill>
                  <a:schemeClr val="tx2"/>
                </a:solidFill>
                <a:effectLst>
                  <a:outerShdw blurRad="38100" dist="38100" dir="2700000" algn="tl">
                    <a:srgbClr val="C0C0C0"/>
                  </a:outerShdw>
                </a:effectLst>
              </a:rPr>
              <a:t>2</a:t>
            </a:r>
            <a:r>
              <a:rPr kumimoji="0" lang="en-US" altLang="zh-CN">
                <a:solidFill>
                  <a:schemeClr val="tx2"/>
                </a:solidFill>
                <a:effectLst>
                  <a:outerShdw blurRad="38100" dist="38100" dir="2700000" algn="tl">
                    <a:srgbClr val="C0C0C0"/>
                  </a:outerShdw>
                </a:effectLst>
              </a:rPr>
              <a:t>]Cl		</a:t>
            </a:r>
          </a:p>
          <a:p>
            <a:pPr eaLnBrk="1" hangingPunct="1">
              <a:lnSpc>
                <a:spcPct val="120000"/>
              </a:lnSpc>
              <a:defRPr/>
            </a:pPr>
            <a:r>
              <a:rPr kumimoji="0" lang="en-US" altLang="zh-CN">
                <a:solidFill>
                  <a:schemeClr val="tx2"/>
                </a:solidFill>
                <a:effectLst>
                  <a:outerShdw blurRad="38100" dist="38100" dir="2700000" algn="tl">
                    <a:srgbClr val="C0C0C0"/>
                  </a:outerShdw>
                </a:effectLst>
              </a:rPr>
              <a:t>K</a:t>
            </a:r>
            <a:r>
              <a:rPr kumimoji="0" lang="en-US" altLang="zh-CN" baseline="-25000">
                <a:solidFill>
                  <a:schemeClr val="tx2"/>
                </a:solidFill>
                <a:effectLst>
                  <a:outerShdw blurRad="38100" dist="38100" dir="2700000" algn="tl">
                    <a:srgbClr val="C0C0C0"/>
                  </a:outerShdw>
                </a:effectLst>
              </a:rPr>
              <a:t>2</a:t>
            </a:r>
            <a:r>
              <a:rPr kumimoji="0" lang="en-US" altLang="zh-CN">
                <a:solidFill>
                  <a:schemeClr val="tx2"/>
                </a:solidFill>
                <a:effectLst>
                  <a:outerShdw blurRad="38100" dist="38100" dir="2700000" algn="tl">
                    <a:srgbClr val="C0C0C0"/>
                  </a:outerShdw>
                </a:effectLst>
              </a:rPr>
              <a:t>[PtCl</a:t>
            </a:r>
            <a:r>
              <a:rPr kumimoji="0" lang="en-US" altLang="zh-CN" baseline="-25000">
                <a:solidFill>
                  <a:schemeClr val="tx2"/>
                </a:solidFill>
                <a:effectLst>
                  <a:outerShdw blurRad="38100" dist="38100" dir="2700000" algn="tl">
                    <a:srgbClr val="C0C0C0"/>
                  </a:outerShdw>
                </a:effectLst>
              </a:rPr>
              <a:t>6</a:t>
            </a:r>
            <a:r>
              <a:rPr kumimoji="0" lang="en-US" altLang="zh-CN">
                <a:solidFill>
                  <a:schemeClr val="tx2"/>
                </a:solidFill>
                <a:effectLst>
                  <a:outerShdw blurRad="38100" dist="38100" dir="2700000" algn="tl">
                    <a:srgbClr val="C0C0C0"/>
                  </a:outerShdw>
                </a:effectLst>
              </a:rPr>
              <a:t>] </a:t>
            </a:r>
          </a:p>
          <a:p>
            <a:pPr eaLnBrk="1" hangingPunct="1">
              <a:lnSpc>
                <a:spcPct val="120000"/>
              </a:lnSpc>
              <a:defRPr/>
            </a:pPr>
            <a:r>
              <a:rPr kumimoji="0" lang="en-US" altLang="zh-CN">
                <a:solidFill>
                  <a:schemeClr val="tx2"/>
                </a:solidFill>
                <a:effectLst>
                  <a:outerShdw blurRad="38100" dist="38100" dir="2700000" algn="tl">
                    <a:srgbClr val="C0C0C0"/>
                  </a:outerShdw>
                </a:effectLst>
              </a:rPr>
              <a:t>Na</a:t>
            </a:r>
            <a:r>
              <a:rPr kumimoji="0" lang="en-US" altLang="zh-CN" baseline="-25000">
                <a:solidFill>
                  <a:schemeClr val="tx2"/>
                </a:solidFill>
                <a:effectLst>
                  <a:outerShdw blurRad="38100" dist="38100" dir="2700000" algn="tl">
                    <a:srgbClr val="C0C0C0"/>
                  </a:outerShdw>
                </a:effectLst>
              </a:rPr>
              <a:t>3</a:t>
            </a:r>
            <a:r>
              <a:rPr kumimoji="0" lang="en-US" altLang="zh-CN">
                <a:solidFill>
                  <a:schemeClr val="tx2"/>
                </a:solidFill>
                <a:effectLst>
                  <a:outerShdw blurRad="38100" dist="38100" dir="2700000" algn="tl">
                    <a:srgbClr val="C0C0C0"/>
                  </a:outerShdw>
                </a:effectLst>
              </a:rPr>
              <a:t>[AlF</a:t>
            </a:r>
            <a:r>
              <a:rPr kumimoji="0" lang="en-US" altLang="zh-CN" baseline="-25000">
                <a:solidFill>
                  <a:schemeClr val="tx2"/>
                </a:solidFill>
                <a:effectLst>
                  <a:outerShdw blurRad="38100" dist="38100" dir="2700000" algn="tl">
                    <a:srgbClr val="C0C0C0"/>
                  </a:outerShdw>
                </a:effectLst>
              </a:rPr>
              <a:t>6</a:t>
            </a:r>
            <a:r>
              <a:rPr kumimoji="0" lang="en-US" altLang="zh-CN">
                <a:solidFill>
                  <a:schemeClr val="tx2"/>
                </a:solidFill>
                <a:effectLst>
                  <a:outerShdw blurRad="38100" dist="38100" dir="2700000" algn="tl">
                    <a:srgbClr val="C0C0C0"/>
                  </a:outerShdw>
                </a:effectLst>
              </a:rPr>
              <a:t>] 	</a:t>
            </a:r>
          </a:p>
          <a:p>
            <a:pPr eaLnBrk="1" hangingPunct="1">
              <a:lnSpc>
                <a:spcPct val="120000"/>
              </a:lnSpc>
              <a:defRPr/>
            </a:pPr>
            <a:r>
              <a:rPr kumimoji="0" lang="en-US" altLang="zh-CN">
                <a:solidFill>
                  <a:schemeClr val="tx2"/>
                </a:solidFill>
                <a:effectLst>
                  <a:outerShdw blurRad="38100" dist="38100" dir="2700000" algn="tl">
                    <a:srgbClr val="C0C0C0"/>
                  </a:outerShdw>
                </a:effectLst>
              </a:rPr>
              <a:t>[Cu(NH</a:t>
            </a:r>
            <a:r>
              <a:rPr kumimoji="0" lang="en-US" altLang="zh-CN" baseline="-25000">
                <a:solidFill>
                  <a:schemeClr val="tx2"/>
                </a:solidFill>
                <a:effectLst>
                  <a:outerShdw blurRad="38100" dist="38100" dir="2700000" algn="tl">
                    <a:srgbClr val="C0C0C0"/>
                  </a:outerShdw>
                </a:effectLst>
              </a:rPr>
              <a:t>3</a:t>
            </a:r>
            <a:r>
              <a:rPr kumimoji="0" lang="en-US" altLang="zh-CN">
                <a:solidFill>
                  <a:schemeClr val="tx2"/>
                </a:solidFill>
                <a:effectLst>
                  <a:outerShdw blurRad="38100" dist="38100" dir="2700000" algn="tl">
                    <a:srgbClr val="C0C0C0"/>
                  </a:outerShdw>
                </a:effectLst>
              </a:rPr>
              <a:t>)</a:t>
            </a:r>
            <a:r>
              <a:rPr kumimoji="0" lang="en-US" altLang="zh-CN" baseline="-25000">
                <a:solidFill>
                  <a:schemeClr val="tx2"/>
                </a:solidFill>
                <a:effectLst>
                  <a:outerShdw blurRad="38100" dist="38100" dir="2700000" algn="tl">
                    <a:srgbClr val="C0C0C0"/>
                  </a:outerShdw>
                </a:effectLst>
              </a:rPr>
              <a:t>4</a:t>
            </a:r>
            <a:r>
              <a:rPr kumimoji="0" lang="en-US" altLang="zh-CN">
                <a:solidFill>
                  <a:schemeClr val="tx2"/>
                </a:solidFill>
                <a:effectLst>
                  <a:outerShdw blurRad="38100" dist="38100" dir="2700000" algn="tl">
                    <a:srgbClr val="C0C0C0"/>
                  </a:outerShdw>
                </a:effectLst>
              </a:rPr>
              <a:t>]SO</a:t>
            </a:r>
            <a:r>
              <a:rPr kumimoji="0" lang="en-US" altLang="zh-CN" baseline="-25000">
                <a:solidFill>
                  <a:schemeClr val="tx2"/>
                </a:solidFill>
                <a:effectLst>
                  <a:outerShdw blurRad="38100" dist="38100" dir="2700000" algn="tl">
                    <a:srgbClr val="C0C0C0"/>
                  </a:outerShdw>
                </a:effectLst>
              </a:rPr>
              <a:t>4 </a:t>
            </a:r>
          </a:p>
          <a:p>
            <a:pPr eaLnBrk="1" hangingPunct="1">
              <a:lnSpc>
                <a:spcPct val="120000"/>
              </a:lnSpc>
              <a:defRPr/>
            </a:pPr>
            <a:r>
              <a:rPr kumimoji="0" lang="en-US" altLang="zh-CN">
                <a:solidFill>
                  <a:schemeClr val="tx2"/>
                </a:solidFill>
                <a:effectLst>
                  <a:outerShdw blurRad="38100" dist="38100" dir="2700000" algn="tl">
                    <a:srgbClr val="C0C0C0"/>
                  </a:outerShdw>
                </a:effectLst>
              </a:rPr>
              <a:t>FeCl</a:t>
            </a:r>
            <a:r>
              <a:rPr kumimoji="0" lang="en-US" altLang="zh-CN" baseline="-25000">
                <a:solidFill>
                  <a:schemeClr val="tx2"/>
                </a:solidFill>
                <a:effectLst>
                  <a:outerShdw blurRad="38100" dist="38100" dir="2700000" algn="tl">
                    <a:srgbClr val="C0C0C0"/>
                  </a:outerShdw>
                </a:effectLst>
              </a:rPr>
              <a:t>3</a:t>
            </a:r>
            <a:r>
              <a:rPr kumimoji="0" lang="en-US" altLang="zh-CN">
                <a:solidFill>
                  <a:schemeClr val="tx2"/>
                </a:solidFill>
                <a:effectLst>
                  <a:outerShdw blurRad="38100" dist="38100" dir="2700000" algn="tl">
                    <a:srgbClr val="C0C0C0"/>
                  </a:outerShdw>
                </a:effectLst>
                <a:sym typeface="Symbol" pitchFamily="18" charset="2"/>
              </a:rPr>
              <a:t></a:t>
            </a:r>
            <a:r>
              <a:rPr kumimoji="0" lang="en-US" altLang="zh-CN">
                <a:solidFill>
                  <a:schemeClr val="tx2"/>
                </a:solidFill>
                <a:effectLst>
                  <a:outerShdw blurRad="38100" dist="38100" dir="2700000" algn="tl">
                    <a:srgbClr val="C0C0C0"/>
                  </a:outerShdw>
                </a:effectLst>
              </a:rPr>
              <a:t>6H</a:t>
            </a:r>
            <a:r>
              <a:rPr kumimoji="0" lang="en-US" altLang="zh-CN" baseline="-25000">
                <a:solidFill>
                  <a:schemeClr val="tx2"/>
                </a:solidFill>
                <a:effectLst>
                  <a:outerShdw blurRad="38100" dist="38100" dir="2700000" algn="tl">
                    <a:srgbClr val="C0C0C0"/>
                  </a:outerShdw>
                </a:effectLst>
              </a:rPr>
              <a:t>2</a:t>
            </a:r>
            <a:r>
              <a:rPr kumimoji="0" lang="en-US" altLang="zh-CN">
                <a:solidFill>
                  <a:schemeClr val="tx2"/>
                </a:solidFill>
                <a:effectLst>
                  <a:outerShdw blurRad="38100" dist="38100" dir="2700000" algn="tl">
                    <a:srgbClr val="C0C0C0"/>
                  </a:outerShdw>
                </a:effectLst>
              </a:rPr>
              <a:t>O</a:t>
            </a:r>
            <a:r>
              <a:rPr kumimoji="0" lang="zh-CN" altLang="en-US">
                <a:solidFill>
                  <a:schemeClr val="tx2"/>
                </a:solidFill>
                <a:effectLst>
                  <a:outerShdw blurRad="38100" dist="38100" dir="2700000" algn="tl">
                    <a:srgbClr val="C0C0C0"/>
                  </a:outerShdw>
                </a:effectLst>
              </a:rPr>
              <a:t>：</a:t>
            </a:r>
          </a:p>
          <a:p>
            <a:pPr eaLnBrk="1" hangingPunct="1">
              <a:lnSpc>
                <a:spcPct val="120000"/>
              </a:lnSpc>
              <a:defRPr/>
            </a:pPr>
            <a:r>
              <a:rPr kumimoji="0" lang="zh-CN" altLang="en-US">
                <a:solidFill>
                  <a:schemeClr val="tx2"/>
                </a:solidFill>
                <a:effectLst>
                  <a:outerShdw blurRad="38100" dist="38100" dir="2700000" algn="tl">
                    <a:srgbClr val="C0C0C0"/>
                  </a:outerShdw>
                </a:effectLst>
              </a:rPr>
              <a:t>即</a:t>
            </a:r>
            <a:r>
              <a:rPr kumimoji="0" lang="en-US" altLang="zh-CN">
                <a:solidFill>
                  <a:schemeClr val="tx2"/>
                </a:solidFill>
                <a:effectLst>
                  <a:outerShdw blurRad="38100" dist="38100" dir="2700000" algn="tl">
                    <a:srgbClr val="C0C0C0"/>
                  </a:outerShdw>
                </a:effectLst>
              </a:rPr>
              <a:t>[Fe(H</a:t>
            </a:r>
            <a:r>
              <a:rPr kumimoji="0" lang="en-US" altLang="zh-CN" baseline="-25000">
                <a:solidFill>
                  <a:schemeClr val="tx2"/>
                </a:solidFill>
                <a:effectLst>
                  <a:outerShdw blurRad="38100" dist="38100" dir="2700000" algn="tl">
                    <a:srgbClr val="C0C0C0"/>
                  </a:outerShdw>
                </a:effectLst>
              </a:rPr>
              <a:t>2</a:t>
            </a:r>
            <a:r>
              <a:rPr kumimoji="0" lang="en-US" altLang="zh-CN">
                <a:solidFill>
                  <a:schemeClr val="tx2"/>
                </a:solidFill>
                <a:effectLst>
                  <a:outerShdw blurRad="38100" dist="38100" dir="2700000" algn="tl">
                    <a:srgbClr val="C0C0C0"/>
                  </a:outerShdw>
                </a:effectLst>
              </a:rPr>
              <a:t>O)</a:t>
            </a:r>
            <a:r>
              <a:rPr kumimoji="0" lang="en-US" altLang="zh-CN" baseline="-25000">
                <a:solidFill>
                  <a:schemeClr val="tx2"/>
                </a:solidFill>
                <a:effectLst>
                  <a:outerShdw blurRad="38100" dist="38100" dir="2700000" algn="tl">
                    <a:srgbClr val="C0C0C0"/>
                  </a:outerShdw>
                </a:effectLst>
              </a:rPr>
              <a:t>6</a:t>
            </a:r>
            <a:r>
              <a:rPr kumimoji="0" lang="en-US" altLang="zh-CN">
                <a:solidFill>
                  <a:schemeClr val="tx2"/>
                </a:solidFill>
                <a:effectLst>
                  <a:outerShdw blurRad="38100" dist="38100" dir="2700000" algn="tl">
                    <a:srgbClr val="C0C0C0"/>
                  </a:outerShdw>
                </a:effectLst>
              </a:rPr>
              <a:t>]Cl</a:t>
            </a:r>
            <a:r>
              <a:rPr kumimoji="0" lang="en-US" altLang="zh-CN" baseline="-25000">
                <a:solidFill>
                  <a:schemeClr val="tx2"/>
                </a:solidFill>
                <a:effectLst>
                  <a:outerShdw blurRad="38100" dist="38100" dir="2700000" algn="tl">
                    <a:srgbClr val="C0C0C0"/>
                  </a:outerShdw>
                </a:effectLst>
              </a:rPr>
              <a:t>3 </a:t>
            </a:r>
          </a:p>
          <a:p>
            <a:pPr eaLnBrk="1" hangingPunct="1">
              <a:lnSpc>
                <a:spcPct val="120000"/>
              </a:lnSpc>
              <a:defRPr/>
            </a:pPr>
            <a:r>
              <a:rPr kumimoji="0" lang="en-US" altLang="zh-CN">
                <a:solidFill>
                  <a:schemeClr val="tx2"/>
                </a:solidFill>
                <a:effectLst>
                  <a:outerShdw blurRad="38100" dist="38100" dir="2700000" algn="tl">
                    <a:srgbClr val="C0C0C0"/>
                  </a:outerShdw>
                </a:effectLst>
              </a:rPr>
              <a:t>CuSO</a:t>
            </a:r>
            <a:r>
              <a:rPr kumimoji="0" lang="en-US" altLang="zh-CN" baseline="-25000">
                <a:solidFill>
                  <a:schemeClr val="tx2"/>
                </a:solidFill>
                <a:effectLst>
                  <a:outerShdw blurRad="38100" dist="38100" dir="2700000" algn="tl">
                    <a:srgbClr val="C0C0C0"/>
                  </a:outerShdw>
                </a:effectLst>
              </a:rPr>
              <a:t>4</a:t>
            </a:r>
            <a:r>
              <a:rPr kumimoji="0" lang="en-US" altLang="zh-CN">
                <a:solidFill>
                  <a:schemeClr val="tx2"/>
                </a:solidFill>
                <a:effectLst>
                  <a:outerShdw blurRad="38100" dist="38100" dir="2700000" algn="tl">
                    <a:srgbClr val="C0C0C0"/>
                  </a:outerShdw>
                </a:effectLst>
                <a:sym typeface="Symbol" pitchFamily="18" charset="2"/>
              </a:rPr>
              <a:t>5</a:t>
            </a:r>
            <a:r>
              <a:rPr kumimoji="0" lang="en-US" altLang="zh-CN">
                <a:solidFill>
                  <a:schemeClr val="tx2"/>
                </a:solidFill>
                <a:effectLst>
                  <a:outerShdw blurRad="38100" dist="38100" dir="2700000" algn="tl">
                    <a:srgbClr val="C0C0C0"/>
                  </a:outerShdw>
                </a:effectLst>
              </a:rPr>
              <a:t>H</a:t>
            </a:r>
            <a:r>
              <a:rPr kumimoji="0" lang="en-US" altLang="zh-CN" baseline="-25000">
                <a:solidFill>
                  <a:schemeClr val="tx2"/>
                </a:solidFill>
                <a:effectLst>
                  <a:outerShdw blurRad="38100" dist="38100" dir="2700000" algn="tl">
                    <a:srgbClr val="C0C0C0"/>
                  </a:outerShdw>
                </a:effectLst>
              </a:rPr>
              <a:t>2</a:t>
            </a:r>
            <a:r>
              <a:rPr kumimoji="0" lang="en-US" altLang="zh-CN">
                <a:solidFill>
                  <a:schemeClr val="tx2"/>
                </a:solidFill>
                <a:effectLst>
                  <a:outerShdw blurRad="38100" dist="38100" dir="2700000" algn="tl">
                    <a:srgbClr val="C0C0C0"/>
                  </a:outerShdw>
                </a:effectLst>
              </a:rPr>
              <a:t>O</a:t>
            </a:r>
            <a:r>
              <a:rPr kumimoji="0" lang="zh-CN" altLang="en-US">
                <a:solidFill>
                  <a:schemeClr val="tx2"/>
                </a:solidFill>
                <a:effectLst>
                  <a:outerShdw blurRad="38100" dist="38100" dir="2700000" algn="tl">
                    <a:srgbClr val="C0C0C0"/>
                  </a:outerShdw>
                </a:effectLst>
              </a:rPr>
              <a:t>：</a:t>
            </a:r>
          </a:p>
          <a:p>
            <a:pPr eaLnBrk="1" hangingPunct="1">
              <a:lnSpc>
                <a:spcPct val="120000"/>
              </a:lnSpc>
              <a:defRPr/>
            </a:pPr>
            <a:r>
              <a:rPr kumimoji="0" lang="zh-CN" altLang="en-US">
                <a:solidFill>
                  <a:schemeClr val="tx2"/>
                </a:solidFill>
                <a:effectLst>
                  <a:outerShdw blurRad="38100" dist="38100" dir="2700000" algn="tl">
                    <a:srgbClr val="C0C0C0"/>
                  </a:outerShdw>
                </a:effectLst>
              </a:rPr>
              <a:t>即</a:t>
            </a:r>
            <a:r>
              <a:rPr kumimoji="0" lang="en-US" altLang="zh-CN">
                <a:solidFill>
                  <a:schemeClr val="tx2"/>
                </a:solidFill>
                <a:effectLst>
                  <a:outerShdw blurRad="38100" dist="38100" dir="2700000" algn="tl">
                    <a:srgbClr val="C0C0C0"/>
                  </a:outerShdw>
                </a:effectLst>
              </a:rPr>
              <a:t>[Cu(H</a:t>
            </a:r>
            <a:r>
              <a:rPr kumimoji="0" lang="en-US" altLang="zh-CN" baseline="-25000">
                <a:solidFill>
                  <a:schemeClr val="tx2"/>
                </a:solidFill>
                <a:effectLst>
                  <a:outerShdw blurRad="38100" dist="38100" dir="2700000" algn="tl">
                    <a:srgbClr val="C0C0C0"/>
                  </a:outerShdw>
                </a:effectLst>
              </a:rPr>
              <a:t>2</a:t>
            </a:r>
            <a:r>
              <a:rPr kumimoji="0" lang="en-US" altLang="zh-CN">
                <a:solidFill>
                  <a:schemeClr val="tx2"/>
                </a:solidFill>
                <a:effectLst>
                  <a:outerShdw blurRad="38100" dist="38100" dir="2700000" algn="tl">
                    <a:srgbClr val="C0C0C0"/>
                  </a:outerShdw>
                </a:effectLst>
              </a:rPr>
              <a:t>O)</a:t>
            </a:r>
            <a:r>
              <a:rPr kumimoji="0" lang="en-US" altLang="zh-CN" baseline="-25000">
                <a:solidFill>
                  <a:schemeClr val="tx2"/>
                </a:solidFill>
                <a:effectLst>
                  <a:outerShdw blurRad="38100" dist="38100" dir="2700000" algn="tl">
                    <a:srgbClr val="C0C0C0"/>
                  </a:outerShdw>
                </a:effectLst>
              </a:rPr>
              <a:t>4</a:t>
            </a:r>
            <a:r>
              <a:rPr kumimoji="0" lang="en-US" altLang="zh-CN">
                <a:solidFill>
                  <a:schemeClr val="tx2"/>
                </a:solidFill>
                <a:effectLst>
                  <a:outerShdw blurRad="38100" dist="38100" dir="2700000" algn="tl">
                    <a:srgbClr val="C0C0C0"/>
                  </a:outerShdw>
                </a:effectLst>
              </a:rPr>
              <a:t>]SO</a:t>
            </a:r>
            <a:r>
              <a:rPr kumimoji="0" lang="en-US" altLang="zh-CN" baseline="-25000">
                <a:solidFill>
                  <a:schemeClr val="tx2"/>
                </a:solidFill>
                <a:effectLst>
                  <a:outerShdw blurRad="38100" dist="38100" dir="2700000" algn="tl">
                    <a:srgbClr val="C0C0C0"/>
                  </a:outerShdw>
                </a:effectLst>
              </a:rPr>
              <a:t>4</a:t>
            </a:r>
            <a:r>
              <a:rPr kumimoji="0" lang="en-US" altLang="zh-CN">
                <a:solidFill>
                  <a:schemeClr val="tx2"/>
                </a:solidFill>
                <a:effectLst>
                  <a:outerShdw blurRad="38100" dist="38100" dir="2700000" algn="tl">
                    <a:srgbClr val="C0C0C0"/>
                  </a:outerShdw>
                </a:effectLst>
                <a:sym typeface="Symbol" pitchFamily="18" charset="2"/>
              </a:rPr>
              <a:t></a:t>
            </a:r>
            <a:r>
              <a:rPr kumimoji="0" lang="en-US" altLang="zh-CN">
                <a:solidFill>
                  <a:schemeClr val="tx2"/>
                </a:solidFill>
                <a:effectLst>
                  <a:outerShdw blurRad="38100" dist="38100" dir="2700000" algn="tl">
                    <a:srgbClr val="C0C0C0"/>
                  </a:outerShdw>
                </a:effectLst>
              </a:rPr>
              <a:t>H</a:t>
            </a:r>
            <a:r>
              <a:rPr kumimoji="0" lang="en-US" altLang="zh-CN" baseline="-25000">
                <a:solidFill>
                  <a:schemeClr val="tx2"/>
                </a:solidFill>
                <a:effectLst>
                  <a:outerShdw blurRad="38100" dist="38100" dir="2700000" algn="tl">
                    <a:srgbClr val="C0C0C0"/>
                  </a:outerShdw>
                </a:effectLst>
              </a:rPr>
              <a:t>2</a:t>
            </a:r>
            <a:r>
              <a:rPr kumimoji="0" lang="en-US" altLang="zh-CN">
                <a:solidFill>
                  <a:schemeClr val="tx2"/>
                </a:solidFill>
                <a:effectLst>
                  <a:outerShdw blurRad="38100" dist="38100" dir="2700000" algn="tl">
                    <a:srgbClr val="C0C0C0"/>
                  </a:outerShdw>
                </a:effectLst>
              </a:rPr>
              <a:t>O</a:t>
            </a:r>
          </a:p>
        </p:txBody>
      </p:sp>
      <p:sp>
        <p:nvSpPr>
          <p:cNvPr id="1905671" name="Text Box 7"/>
          <p:cNvSpPr txBox="1">
            <a:spLocks noChangeArrowheads="1"/>
          </p:cNvSpPr>
          <p:nvPr/>
        </p:nvSpPr>
        <p:spPr bwMode="auto">
          <a:xfrm>
            <a:off x="317988" y="1196976"/>
            <a:ext cx="5262123" cy="1421928"/>
          </a:xfrm>
          <a:prstGeom prst="rect">
            <a:avLst/>
          </a:prstGeom>
          <a:noFill/>
          <a:ln w="9525" algn="ctr">
            <a:noFill/>
            <a:miter lim="800000"/>
            <a:headEnd/>
            <a:tailEnd/>
          </a:ln>
          <a:effectLst/>
        </p:spPr>
        <p:txBody>
          <a:bodyPr wrap="square">
            <a:spAutoFit/>
          </a:bodyPr>
          <a:lstStyle>
            <a:lvl1pPr marL="457200" indent="-457200"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20000"/>
              </a:lnSpc>
              <a:buFontTx/>
              <a:buAutoNum type="arabicParenBoth"/>
              <a:defRPr/>
            </a:pPr>
            <a:r>
              <a:rPr kumimoji="0" lang="zh-CN" altLang="en-US" dirty="0">
                <a:solidFill>
                  <a:schemeClr val="accent2"/>
                </a:solidFill>
              </a:rPr>
              <a:t>简单配合物</a:t>
            </a:r>
          </a:p>
          <a:p>
            <a:pPr eaLnBrk="1" hangingPunct="1">
              <a:lnSpc>
                <a:spcPct val="120000"/>
              </a:lnSpc>
              <a:defRPr/>
            </a:pPr>
            <a:r>
              <a:rPr kumimoji="0" lang="en-US" altLang="zh-CN" dirty="0"/>
              <a:t>      </a:t>
            </a:r>
            <a:r>
              <a:rPr kumimoji="0" lang="zh-CN" altLang="en-US" dirty="0"/>
              <a:t>由单基配位体</a:t>
            </a:r>
            <a:r>
              <a:rPr kumimoji="0" lang="en-US" altLang="zh-CN" dirty="0"/>
              <a:t>(NH</a:t>
            </a:r>
            <a:r>
              <a:rPr kumimoji="0" lang="en-US" altLang="zh-CN" baseline="-25000" dirty="0"/>
              <a:t>3</a:t>
            </a:r>
            <a:r>
              <a:rPr kumimoji="0" lang="en-US" altLang="zh-CN" dirty="0"/>
              <a:t>, H</a:t>
            </a:r>
            <a:r>
              <a:rPr kumimoji="0" lang="en-US" altLang="zh-CN" baseline="-25000" dirty="0"/>
              <a:t>2</a:t>
            </a:r>
            <a:r>
              <a:rPr kumimoji="0" lang="en-US" altLang="zh-CN" dirty="0"/>
              <a:t>O, X</a:t>
            </a:r>
            <a:r>
              <a:rPr kumimoji="0" lang="en-US" altLang="zh-CN" baseline="30000" dirty="0">
                <a:sym typeface="Symbol" pitchFamily="18" charset="2"/>
              </a:rPr>
              <a:t></a:t>
            </a:r>
            <a:r>
              <a:rPr kumimoji="0" lang="zh-CN" altLang="en-US" dirty="0"/>
              <a:t>等</a:t>
            </a:r>
            <a:r>
              <a:rPr kumimoji="0" lang="en-US" altLang="zh-CN" dirty="0"/>
              <a:t>)</a:t>
            </a:r>
            <a:r>
              <a:rPr kumimoji="0" lang="zh-CN" altLang="en-US" dirty="0"/>
              <a:t>与中心离子直接配位形成。</a:t>
            </a:r>
            <a:r>
              <a:rPr lang="zh-CN" altLang="en-US" dirty="0"/>
              <a:t>例如：</a:t>
            </a:r>
          </a:p>
        </p:txBody>
      </p:sp>
      <p:pic>
        <p:nvPicPr>
          <p:cNvPr id="78853" name="Picture 7"/>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233747" y="1268760"/>
            <a:ext cx="1691054" cy="25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8854" name="Rectangle 8"/>
          <p:cNvSpPr>
            <a:spLocks noChangeArrowheads="1"/>
          </p:cNvSpPr>
          <p:nvPr/>
        </p:nvSpPr>
        <p:spPr bwMode="auto">
          <a:xfrm>
            <a:off x="4283968" y="4437112"/>
            <a:ext cx="4787411" cy="21236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nchor="ct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nSpc>
                <a:spcPct val="110000"/>
              </a:lnSpc>
              <a:spcBef>
                <a:spcPct val="0"/>
              </a:spcBef>
              <a:buFontTx/>
              <a:buNone/>
            </a:pPr>
            <a:r>
              <a:rPr lang="zh-CN" altLang="en-US" sz="2000" dirty="0">
                <a:solidFill>
                  <a:schemeClr val="accent2"/>
                </a:solidFill>
                <a:ea typeface="黑体" pitchFamily="2" charset="-122"/>
              </a:rPr>
              <a:t>“</a:t>
            </a:r>
            <a:r>
              <a:rPr lang="zh-CN" altLang="en-US" sz="2000" dirty="0">
                <a:solidFill>
                  <a:schemeClr val="accent2"/>
                </a:solidFill>
                <a:latin typeface="黑体" pitchFamily="2" charset="-122"/>
                <a:ea typeface="黑体" pitchFamily="2" charset="-122"/>
              </a:rPr>
              <a:t>真正的雄心壮志几乎全是智慧、辛勤、学习、经验的积累，差一分一毫也不可能达到目的。至于那些一鸣惊人的专家学者，只是人们觉得他们一鸣惊人。其实他们下的功夫和潜在的智能，别人事前是领会不到的</a:t>
            </a:r>
            <a:r>
              <a:rPr lang="zh-CN" altLang="en-US" sz="2000" dirty="0">
                <a:solidFill>
                  <a:schemeClr val="accent2"/>
                </a:solidFill>
                <a:ea typeface="黑体" pitchFamily="2" charset="-122"/>
              </a:rPr>
              <a:t>”</a:t>
            </a:r>
            <a:endParaRPr lang="zh-CN" altLang="en-US" sz="2000" dirty="0">
              <a:solidFill>
                <a:schemeClr val="accent2"/>
              </a:solidFill>
              <a:latin typeface="黑体" pitchFamily="2" charset="-122"/>
              <a:ea typeface="黑体" pitchFamily="2" charset="-122"/>
            </a:endParaRPr>
          </a:p>
        </p:txBody>
      </p:sp>
      <p:sp>
        <p:nvSpPr>
          <p:cNvPr id="78855" name="Text Box 9"/>
          <p:cNvSpPr txBox="1">
            <a:spLocks noChangeArrowheads="1"/>
          </p:cNvSpPr>
          <p:nvPr/>
        </p:nvSpPr>
        <p:spPr bwMode="auto">
          <a:xfrm>
            <a:off x="5695951" y="4005064"/>
            <a:ext cx="2797419"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r>
              <a:rPr lang="en-US" altLang="zh-CN" sz="2000" dirty="0">
                <a:solidFill>
                  <a:schemeClr val="tx1"/>
                </a:solidFill>
                <a:latin typeface="黑体" pitchFamily="2" charset="-122"/>
                <a:ea typeface="黑体" pitchFamily="2" charset="-122"/>
              </a:rPr>
              <a:t>1913</a:t>
            </a:r>
            <a:r>
              <a:rPr lang="zh-CN" altLang="en-US" sz="2000" dirty="0">
                <a:solidFill>
                  <a:schemeClr val="tx1"/>
                </a:solidFill>
                <a:latin typeface="黑体" pitchFamily="2" charset="-122"/>
                <a:ea typeface="黑体" pitchFamily="2" charset="-122"/>
              </a:rPr>
              <a:t>年，诺贝尔化学奖</a:t>
            </a:r>
          </a:p>
        </p:txBody>
      </p:sp>
      <p:sp>
        <p:nvSpPr>
          <p:cNvPr id="8" name="矩形 7"/>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11736972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7714" name="Text Box 2"/>
          <p:cNvSpPr txBox="1">
            <a:spLocks noChangeArrowheads="1"/>
          </p:cNvSpPr>
          <p:nvPr/>
        </p:nvSpPr>
        <p:spPr bwMode="auto">
          <a:xfrm>
            <a:off x="251520" y="1124033"/>
            <a:ext cx="8229600" cy="3859518"/>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20000"/>
              </a:lnSpc>
              <a:spcBef>
                <a:spcPct val="20000"/>
              </a:spcBef>
              <a:defRPr/>
            </a:pPr>
            <a:r>
              <a:rPr kumimoji="0" lang="en-US" altLang="zh-CN" dirty="0">
                <a:solidFill>
                  <a:schemeClr val="accent2"/>
                </a:solidFill>
              </a:rPr>
              <a:t>(2) </a:t>
            </a:r>
            <a:r>
              <a:rPr kumimoji="0" lang="zh-CN" altLang="en-US" dirty="0">
                <a:solidFill>
                  <a:schemeClr val="accent2"/>
                </a:solidFill>
              </a:rPr>
              <a:t>鳌合物 </a:t>
            </a:r>
            <a:r>
              <a:rPr kumimoji="0" lang="en-US" altLang="zh-CN" dirty="0">
                <a:solidFill>
                  <a:schemeClr val="accent2"/>
                </a:solidFill>
              </a:rPr>
              <a:t>(</a:t>
            </a:r>
            <a:r>
              <a:rPr kumimoji="0" lang="zh-CN" altLang="en-US" dirty="0">
                <a:solidFill>
                  <a:schemeClr val="accent2"/>
                </a:solidFill>
              </a:rPr>
              <a:t>俗称内络盐</a:t>
            </a:r>
            <a:r>
              <a:rPr kumimoji="0" lang="en-US" altLang="zh-CN" dirty="0">
                <a:solidFill>
                  <a:schemeClr val="accent2"/>
                </a:solidFill>
              </a:rPr>
              <a:t>)</a:t>
            </a:r>
          </a:p>
          <a:p>
            <a:pPr eaLnBrk="1" hangingPunct="1">
              <a:lnSpc>
                <a:spcPct val="120000"/>
              </a:lnSpc>
              <a:spcBef>
                <a:spcPct val="20000"/>
              </a:spcBef>
              <a:defRPr/>
            </a:pPr>
            <a:r>
              <a:rPr kumimoji="0" lang="en-US" altLang="zh-CN" dirty="0">
                <a:solidFill>
                  <a:srgbClr val="FFFF00"/>
                </a:solidFill>
              </a:rPr>
              <a:t>        </a:t>
            </a:r>
            <a:r>
              <a:rPr kumimoji="0" lang="zh-CN" altLang="en-US" dirty="0"/>
              <a:t>由中心离子和多基配位体结合而成的配合物，其特点是含有</a:t>
            </a:r>
            <a:r>
              <a:rPr kumimoji="0" lang="en-US" altLang="zh-CN" dirty="0"/>
              <a:t>2</a:t>
            </a:r>
            <a:r>
              <a:rPr kumimoji="0" lang="zh-CN" altLang="en-US" dirty="0"/>
              <a:t>个或</a:t>
            </a:r>
            <a:r>
              <a:rPr kumimoji="0" lang="en-US" altLang="zh-CN" dirty="0"/>
              <a:t>2</a:t>
            </a:r>
            <a:r>
              <a:rPr kumimoji="0" lang="zh-CN" altLang="en-US" dirty="0"/>
              <a:t>个以上配位原子的配位体</a:t>
            </a:r>
            <a:r>
              <a:rPr kumimoji="0" lang="en-US" altLang="zh-CN" dirty="0">
                <a:solidFill>
                  <a:schemeClr val="accent2"/>
                </a:solidFill>
              </a:rPr>
              <a:t>(</a:t>
            </a:r>
            <a:r>
              <a:rPr kumimoji="0" lang="zh-CN" altLang="en-US" dirty="0">
                <a:solidFill>
                  <a:schemeClr val="accent2"/>
                </a:solidFill>
              </a:rPr>
              <a:t>称为鳌合剂</a:t>
            </a:r>
            <a:r>
              <a:rPr kumimoji="0" lang="en-US" altLang="zh-CN" dirty="0">
                <a:solidFill>
                  <a:schemeClr val="accent2"/>
                </a:solidFill>
              </a:rPr>
              <a:t>, chelating agents)</a:t>
            </a:r>
            <a:r>
              <a:rPr kumimoji="0" lang="zh-CN" altLang="en-US" dirty="0"/>
              <a:t>，形成环状结构。</a:t>
            </a:r>
          </a:p>
          <a:p>
            <a:pPr eaLnBrk="1" hangingPunct="1">
              <a:lnSpc>
                <a:spcPct val="120000"/>
              </a:lnSpc>
              <a:spcBef>
                <a:spcPct val="20000"/>
              </a:spcBef>
              <a:defRPr/>
            </a:pPr>
            <a:r>
              <a:rPr kumimoji="0" lang="zh-CN" altLang="en-US" dirty="0"/>
              <a:t>        这种具有环状结构，特别是五原子或六原子环的鳌合物相当稳定，有的在水中溶解度很小，有的还具有特殊的颜色，表现出各个金属离子的个性，常用于金属元素的</a:t>
            </a:r>
          </a:p>
          <a:p>
            <a:pPr eaLnBrk="1" hangingPunct="1">
              <a:lnSpc>
                <a:spcPct val="120000"/>
              </a:lnSpc>
              <a:spcBef>
                <a:spcPct val="20000"/>
              </a:spcBef>
              <a:defRPr/>
            </a:pPr>
            <a:r>
              <a:rPr kumimoji="0" lang="zh-CN" altLang="en-US" dirty="0"/>
              <a:t>分离和鉴定。</a:t>
            </a:r>
          </a:p>
        </p:txBody>
      </p:sp>
      <p:sp>
        <p:nvSpPr>
          <p:cNvPr id="1907719" name="Text Box 7"/>
          <p:cNvSpPr txBox="1">
            <a:spLocks noChangeArrowheads="1"/>
          </p:cNvSpPr>
          <p:nvPr/>
        </p:nvSpPr>
        <p:spPr bwMode="auto">
          <a:xfrm>
            <a:off x="317988" y="5301208"/>
            <a:ext cx="5190116" cy="936330"/>
          </a:xfrm>
          <a:prstGeom prst="rect">
            <a:avLst/>
          </a:prstGeom>
          <a:noFill/>
          <a:ln w="9525">
            <a:noFill/>
            <a:miter lim="800000"/>
            <a:headEnd/>
            <a:tailEnd/>
          </a:ln>
          <a:effectLst/>
        </p:spPr>
        <p:txBody>
          <a:bodyPr wrap="square"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20000"/>
              </a:lnSpc>
              <a:spcBef>
                <a:spcPct val="50000"/>
              </a:spcBef>
              <a:defRPr/>
            </a:pPr>
            <a:r>
              <a:rPr kumimoji="0" lang="en-US" altLang="zh-CN" dirty="0"/>
              <a:t>EDTA</a:t>
            </a:r>
            <a:r>
              <a:rPr kumimoji="0" lang="zh-CN" altLang="en-US" dirty="0"/>
              <a:t>等配位离子生成的鳌合物比非鳌合的稳定得多，常称为</a:t>
            </a:r>
            <a:r>
              <a:rPr kumimoji="0" lang="zh-CN" altLang="en-US" dirty="0">
                <a:solidFill>
                  <a:schemeClr val="accent2"/>
                </a:solidFill>
              </a:rPr>
              <a:t>鳌合效应。</a:t>
            </a:r>
          </a:p>
        </p:txBody>
      </p:sp>
      <p:sp>
        <p:nvSpPr>
          <p:cNvPr id="8" name="Text Box 2"/>
          <p:cNvSpPr txBox="1">
            <a:spLocks noChangeArrowheads="1"/>
          </p:cNvSpPr>
          <p:nvPr/>
        </p:nvSpPr>
        <p:spPr bwMode="auto">
          <a:xfrm>
            <a:off x="2378320" y="188640"/>
            <a:ext cx="4850423" cy="579437"/>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defRPr/>
            </a:pPr>
            <a:r>
              <a:rPr kumimoji="0" lang="zh-CN" altLang="en-US" sz="3200" dirty="0">
                <a:solidFill>
                  <a:srgbClr val="CC0000"/>
                </a:solidFill>
                <a:effectLst>
                  <a:outerShdw blurRad="38100" dist="38100" dir="2700000" algn="tl">
                    <a:srgbClr val="C0C0C0"/>
                  </a:outerShdw>
                </a:effectLst>
                <a:latin typeface="Arial" charset="0"/>
              </a:rPr>
              <a:t>配位化合物的类型</a:t>
            </a:r>
          </a:p>
        </p:txBody>
      </p:sp>
      <p:sp>
        <p:nvSpPr>
          <p:cNvPr id="9" name="矩形 8"/>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pic>
        <p:nvPicPr>
          <p:cNvPr id="2" name="图片 1">
            <a:extLst>
              <a:ext uri="{FF2B5EF4-FFF2-40B4-BE49-F238E27FC236}">
                <a16:creationId xmlns:a16="http://schemas.microsoft.com/office/drawing/2014/main" id="{B66BAE8F-127C-8F44-9CF6-7CEB14E1EA30}"/>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012160" y="4509120"/>
            <a:ext cx="2664296" cy="2204864"/>
          </a:xfrm>
          <a:prstGeom prst="rect">
            <a:avLst/>
          </a:prstGeom>
        </p:spPr>
      </p:pic>
    </p:spTree>
    <p:extLst>
      <p:ext uri="{BB962C8B-B14F-4D97-AF65-F5344CB8AC3E}">
        <p14:creationId xmlns:p14="http://schemas.microsoft.com/office/powerpoint/2010/main" val="16927696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8742" name="Text Box 6"/>
          <p:cNvSpPr txBox="1">
            <a:spLocks noChangeArrowheads="1"/>
          </p:cNvSpPr>
          <p:nvPr/>
        </p:nvSpPr>
        <p:spPr bwMode="auto">
          <a:xfrm>
            <a:off x="251520" y="2924944"/>
            <a:ext cx="4104456" cy="461665"/>
          </a:xfrm>
          <a:prstGeom prst="rect">
            <a:avLst/>
          </a:prstGeom>
          <a:noFill/>
          <a:ln w="9525" algn="ctr">
            <a:noFill/>
            <a:miter lim="800000"/>
            <a:headEnd/>
            <a:tailEnd/>
          </a:ln>
          <a:effectLst/>
        </p:spPr>
        <p:txBody>
          <a:bodyPr wrap="square">
            <a:spAutoFit/>
          </a:bodyPr>
          <a:lstStyle/>
          <a:p>
            <a:pPr algn="ctr">
              <a:defRPr/>
            </a:pPr>
            <a:r>
              <a:rPr kumimoji="0" lang="en-US" altLang="zh-CN" dirty="0">
                <a:solidFill>
                  <a:srgbClr val="0000FF"/>
                </a:solidFill>
              </a:rPr>
              <a:t>CaY</a:t>
            </a:r>
            <a:r>
              <a:rPr kumimoji="0" lang="en-US" altLang="zh-CN" baseline="30000" dirty="0">
                <a:solidFill>
                  <a:srgbClr val="0000FF"/>
                </a:solidFill>
              </a:rPr>
              <a:t>2-</a:t>
            </a:r>
            <a:r>
              <a:rPr kumimoji="0" lang="zh-CN" altLang="en-US" dirty="0">
                <a:solidFill>
                  <a:srgbClr val="0000FF"/>
                </a:solidFill>
              </a:rPr>
              <a:t>鳌合物的立体构型</a:t>
            </a:r>
          </a:p>
        </p:txBody>
      </p:sp>
      <p:sp>
        <p:nvSpPr>
          <p:cNvPr id="1908743" name="Text Box 7"/>
          <p:cNvSpPr txBox="1">
            <a:spLocks noChangeArrowheads="1"/>
          </p:cNvSpPr>
          <p:nvPr/>
        </p:nvSpPr>
        <p:spPr bwMode="auto">
          <a:xfrm>
            <a:off x="251520" y="1053277"/>
            <a:ext cx="3575628" cy="461665"/>
          </a:xfrm>
          <a:prstGeom prst="rect">
            <a:avLst/>
          </a:prstGeom>
          <a:noFill/>
          <a:ln w="9525" algn="ctr">
            <a:noFill/>
            <a:miter lim="800000"/>
            <a:headEnd/>
            <a:tailEnd/>
          </a:ln>
          <a:effectLst/>
        </p:spPr>
        <p:txBody>
          <a:bodyPr wrap="square">
            <a:spAutoFit/>
          </a:bodyPr>
          <a:lstStyle/>
          <a:p>
            <a:pPr>
              <a:defRPr/>
            </a:pPr>
            <a:r>
              <a:rPr kumimoji="0" lang="en-US" altLang="zh-CN" dirty="0">
                <a:solidFill>
                  <a:srgbClr val="0000FF"/>
                </a:solidFill>
              </a:rPr>
              <a:t>EDTA(H</a:t>
            </a:r>
            <a:r>
              <a:rPr kumimoji="0" lang="en-US" altLang="zh-CN" baseline="-25000" dirty="0">
                <a:solidFill>
                  <a:srgbClr val="0000FF"/>
                </a:solidFill>
              </a:rPr>
              <a:t>4</a:t>
            </a:r>
            <a:r>
              <a:rPr kumimoji="0" lang="en-US" altLang="zh-CN" dirty="0">
                <a:solidFill>
                  <a:srgbClr val="0000FF"/>
                </a:solidFill>
              </a:rPr>
              <a:t>Y)</a:t>
            </a:r>
            <a:r>
              <a:rPr kumimoji="0" lang="zh-CN" altLang="en-US" dirty="0">
                <a:solidFill>
                  <a:srgbClr val="0000FF"/>
                </a:solidFill>
              </a:rPr>
              <a:t>酸根离子式</a:t>
            </a:r>
          </a:p>
        </p:txBody>
      </p:sp>
      <p:pic>
        <p:nvPicPr>
          <p:cNvPr id="80900" name="Picture 10" descr="CHA56014"/>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228184" y="3356992"/>
            <a:ext cx="2101439" cy="3110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 Box 2"/>
          <p:cNvSpPr txBox="1">
            <a:spLocks noChangeArrowheads="1"/>
          </p:cNvSpPr>
          <p:nvPr/>
        </p:nvSpPr>
        <p:spPr bwMode="auto">
          <a:xfrm>
            <a:off x="2378320" y="188640"/>
            <a:ext cx="4850423" cy="579437"/>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defRPr/>
            </a:pPr>
            <a:r>
              <a:rPr kumimoji="0" lang="zh-CN" altLang="en-US" sz="3200" dirty="0">
                <a:solidFill>
                  <a:srgbClr val="CC0000"/>
                </a:solidFill>
                <a:effectLst>
                  <a:outerShdw blurRad="38100" dist="38100" dir="2700000" algn="tl">
                    <a:srgbClr val="C0C0C0"/>
                  </a:outerShdw>
                </a:effectLst>
                <a:latin typeface="Arial" charset="0"/>
              </a:rPr>
              <a:t>配位化合物的类型</a:t>
            </a:r>
          </a:p>
        </p:txBody>
      </p:sp>
      <p:sp>
        <p:nvSpPr>
          <p:cNvPr id="11" name="矩形 10"/>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pic>
        <p:nvPicPr>
          <p:cNvPr id="62466" name="Picture 2" descr="See the source image">
            <a:extLst>
              <a:ext uri="{FF2B5EF4-FFF2-40B4-BE49-F238E27FC236}">
                <a16:creationId xmlns:a16="http://schemas.microsoft.com/office/drawing/2014/main" id="{17B240A4-D6CB-FA48-A85D-30574D2494C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85884" y="3520322"/>
            <a:ext cx="1929871" cy="2683644"/>
          </a:xfrm>
          <a:prstGeom prst="rect">
            <a:avLst/>
          </a:prstGeom>
          <a:noFill/>
          <a:extLst>
            <a:ext uri="{909E8E84-426E-40DD-AFC4-6F175D3DCCD1}">
              <a14:hiddenFill xmlns:a14="http://schemas.microsoft.com/office/drawing/2010/main">
                <a:solidFill>
                  <a:srgbClr val="FFFFFF"/>
                </a:solidFill>
              </a14:hiddenFill>
            </a:ext>
          </a:extLst>
        </p:spPr>
      </p:pic>
      <p:pic>
        <p:nvPicPr>
          <p:cNvPr id="62468" name="Picture 4" descr="See the source image">
            <a:extLst>
              <a:ext uri="{FF2B5EF4-FFF2-40B4-BE49-F238E27FC236}">
                <a16:creationId xmlns:a16="http://schemas.microsoft.com/office/drawing/2014/main" id="{69E00852-C578-1E48-AC6D-0453D8762BF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272163" y="3809881"/>
            <a:ext cx="2199613" cy="221140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D2654A62-C10B-E64F-8D8B-422D81AD738F}"/>
              </a:ext>
            </a:extLst>
          </p:cNvPr>
          <p:cNvSpPr/>
          <p:nvPr/>
        </p:nvSpPr>
        <p:spPr>
          <a:xfrm>
            <a:off x="288152" y="1545268"/>
            <a:ext cx="5507984" cy="1163652"/>
          </a:xfrm>
          <a:prstGeom prst="rect">
            <a:avLst/>
          </a:prstGeom>
        </p:spPr>
        <p:txBody>
          <a:bodyPr wrap="square">
            <a:spAutoFit/>
          </a:bodyPr>
          <a:lstStyle/>
          <a:p>
            <a:pPr>
              <a:lnSpc>
                <a:spcPct val="120000"/>
              </a:lnSpc>
            </a:pPr>
            <a:r>
              <a:rPr lang="zh-CN" altLang="en-US" sz="2000" b="0" dirty="0">
                <a:latin typeface="Arial" panose="020B0604020202020204" pitchFamily="34" charset="0"/>
                <a:cs typeface="Arial" panose="020B0604020202020204" pitchFamily="34" charset="0"/>
              </a:rPr>
              <a:t>H</a:t>
            </a:r>
            <a:r>
              <a:rPr lang="zh-CN" altLang="en-US" sz="2000" b="0" baseline="-25000" dirty="0">
                <a:latin typeface="Arial" panose="020B0604020202020204" pitchFamily="34" charset="0"/>
                <a:cs typeface="Arial" panose="020B0604020202020204" pitchFamily="34" charset="0"/>
              </a:rPr>
              <a:t>6</a:t>
            </a:r>
            <a:r>
              <a:rPr lang="zh-CN" altLang="en-US" sz="2000" b="0" dirty="0">
                <a:latin typeface="Arial" panose="020B0604020202020204" pitchFamily="34" charset="0"/>
                <a:cs typeface="Arial" panose="020B0604020202020204" pitchFamily="34" charset="0"/>
              </a:rPr>
              <a:t>Y</a:t>
            </a:r>
            <a:r>
              <a:rPr lang="zh-CN" altLang="en-US" sz="2000" b="0" baseline="-25000" dirty="0">
                <a:latin typeface="Arial" panose="020B0604020202020204" pitchFamily="34" charset="0"/>
                <a:cs typeface="Arial" panose="020B0604020202020204" pitchFamily="34" charset="0"/>
              </a:rPr>
              <a:t>2</a:t>
            </a:r>
            <a:r>
              <a:rPr lang="zh-CN" altLang="en-US" sz="2000" b="0" baseline="30000" dirty="0">
                <a:latin typeface="Arial" panose="020B0604020202020204" pitchFamily="34" charset="0"/>
                <a:cs typeface="Arial" panose="020B0604020202020204" pitchFamily="34" charset="0"/>
              </a:rPr>
              <a:t>+</a:t>
            </a:r>
            <a:r>
              <a:rPr lang="zh-CN" altLang="en-US" sz="2000" b="0" dirty="0">
                <a:latin typeface="Arial" panose="020B0604020202020204" pitchFamily="34" charset="0"/>
                <a:cs typeface="Arial" panose="020B0604020202020204" pitchFamily="34" charset="0"/>
              </a:rPr>
              <a:t>、H</a:t>
            </a:r>
            <a:r>
              <a:rPr lang="zh-CN" altLang="en-US" sz="2000" b="0" baseline="-25000" dirty="0">
                <a:latin typeface="Arial" panose="020B0604020202020204" pitchFamily="34" charset="0"/>
                <a:cs typeface="Arial" panose="020B0604020202020204" pitchFamily="34" charset="0"/>
              </a:rPr>
              <a:t>5</a:t>
            </a:r>
            <a:r>
              <a:rPr lang="zh-CN" altLang="en-US" sz="2000" b="0" dirty="0">
                <a:latin typeface="Arial" panose="020B0604020202020204" pitchFamily="34" charset="0"/>
                <a:cs typeface="Arial" panose="020B0604020202020204" pitchFamily="34" charset="0"/>
              </a:rPr>
              <a:t>Y</a:t>
            </a:r>
            <a:r>
              <a:rPr lang="zh-CN" altLang="en-US" sz="2000" b="0" baseline="30000" dirty="0">
                <a:latin typeface="Arial" panose="020B0604020202020204" pitchFamily="34" charset="0"/>
                <a:cs typeface="Arial" panose="020B0604020202020204" pitchFamily="34" charset="0"/>
              </a:rPr>
              <a:t>+</a:t>
            </a:r>
            <a:r>
              <a:rPr lang="zh-CN" altLang="en-US" sz="2000" b="0" dirty="0">
                <a:latin typeface="Arial" panose="020B0604020202020204" pitchFamily="34" charset="0"/>
                <a:cs typeface="Arial" panose="020B0604020202020204" pitchFamily="34" charset="0"/>
              </a:rPr>
              <a:t>、H</a:t>
            </a:r>
            <a:r>
              <a:rPr lang="zh-CN" altLang="en-US" sz="2000" b="0" baseline="-25000" dirty="0">
                <a:latin typeface="Arial" panose="020B0604020202020204" pitchFamily="34" charset="0"/>
                <a:cs typeface="Arial" panose="020B0604020202020204" pitchFamily="34" charset="0"/>
              </a:rPr>
              <a:t>4</a:t>
            </a:r>
            <a:r>
              <a:rPr lang="zh-CN" altLang="en-US" sz="2000" b="0" dirty="0">
                <a:latin typeface="Arial" panose="020B0604020202020204" pitchFamily="34" charset="0"/>
                <a:cs typeface="Arial" panose="020B0604020202020204" pitchFamily="34" charset="0"/>
              </a:rPr>
              <a:t>Y、H</a:t>
            </a:r>
            <a:r>
              <a:rPr lang="zh-CN" altLang="en-US" sz="2000" b="0" baseline="-25000" dirty="0">
                <a:latin typeface="Arial" panose="020B0604020202020204" pitchFamily="34" charset="0"/>
                <a:cs typeface="Arial" panose="020B0604020202020204" pitchFamily="34" charset="0"/>
              </a:rPr>
              <a:t>3</a:t>
            </a:r>
            <a:r>
              <a:rPr lang="zh-CN" altLang="en-US" sz="2000" b="0" dirty="0">
                <a:latin typeface="Arial" panose="020B0604020202020204" pitchFamily="34" charset="0"/>
                <a:cs typeface="Arial" panose="020B0604020202020204" pitchFamily="34" charset="0"/>
              </a:rPr>
              <a:t>Y</a:t>
            </a:r>
            <a:r>
              <a:rPr lang="zh-CN" altLang="en-US" sz="2000" b="0" baseline="30000" dirty="0">
                <a:latin typeface="Arial" panose="020B0604020202020204" pitchFamily="34" charset="0"/>
                <a:cs typeface="Arial" panose="020B0604020202020204" pitchFamily="34" charset="0"/>
              </a:rPr>
              <a:t>-</a:t>
            </a:r>
            <a:r>
              <a:rPr lang="zh-CN" altLang="en-US" sz="2000" b="0" dirty="0">
                <a:latin typeface="Arial" panose="020B0604020202020204" pitchFamily="34" charset="0"/>
                <a:cs typeface="Arial" panose="020B0604020202020204" pitchFamily="34" charset="0"/>
              </a:rPr>
              <a:t>、H</a:t>
            </a:r>
            <a:r>
              <a:rPr lang="zh-CN" altLang="en-US" sz="2000" b="0" baseline="-25000" dirty="0">
                <a:latin typeface="Arial" panose="020B0604020202020204" pitchFamily="34" charset="0"/>
                <a:cs typeface="Arial" panose="020B0604020202020204" pitchFamily="34" charset="0"/>
              </a:rPr>
              <a:t>2</a:t>
            </a:r>
            <a:r>
              <a:rPr lang="zh-CN" altLang="en-US" sz="2000" b="0" dirty="0">
                <a:latin typeface="Arial" panose="020B0604020202020204" pitchFamily="34" charset="0"/>
                <a:cs typeface="Arial" panose="020B0604020202020204" pitchFamily="34" charset="0"/>
              </a:rPr>
              <a:t>Y</a:t>
            </a:r>
            <a:r>
              <a:rPr lang="zh-CN" altLang="en-US" sz="2000" b="0" baseline="-25000" dirty="0">
                <a:latin typeface="Arial" panose="020B0604020202020204" pitchFamily="34" charset="0"/>
                <a:cs typeface="Arial" panose="020B0604020202020204" pitchFamily="34" charset="0"/>
              </a:rPr>
              <a:t>2</a:t>
            </a:r>
            <a:r>
              <a:rPr lang="zh-CN" altLang="en-US" sz="2000" b="0" baseline="30000" dirty="0">
                <a:latin typeface="Arial" panose="020B0604020202020204" pitchFamily="34" charset="0"/>
                <a:cs typeface="Arial" panose="020B0604020202020204" pitchFamily="34" charset="0"/>
              </a:rPr>
              <a:t>-</a:t>
            </a:r>
            <a:r>
              <a:rPr lang="zh-CN" altLang="en-US" sz="2000" b="0" dirty="0">
                <a:latin typeface="Arial" panose="020B0604020202020204" pitchFamily="34" charset="0"/>
                <a:cs typeface="Arial" panose="020B0604020202020204" pitchFamily="34" charset="0"/>
              </a:rPr>
              <a:t>、HY</a:t>
            </a:r>
            <a:r>
              <a:rPr lang="zh-CN" altLang="en-US" sz="2000" b="0" baseline="30000" dirty="0">
                <a:latin typeface="Arial" panose="020B0604020202020204" pitchFamily="34" charset="0"/>
                <a:cs typeface="Arial" panose="020B0604020202020204" pitchFamily="34" charset="0"/>
              </a:rPr>
              <a:t>3-</a:t>
            </a:r>
            <a:r>
              <a:rPr lang="zh-CN" altLang="en-US" sz="2000" b="0" dirty="0">
                <a:latin typeface="Arial" panose="020B0604020202020204" pitchFamily="34" charset="0"/>
                <a:cs typeface="Arial" panose="020B0604020202020204" pitchFamily="34" charset="0"/>
              </a:rPr>
              <a:t>、Y</a:t>
            </a:r>
            <a:r>
              <a:rPr lang="zh-CN" altLang="en-US" sz="2000" b="0" baseline="30000" dirty="0">
                <a:latin typeface="Arial" panose="020B0604020202020204" pitchFamily="34" charset="0"/>
                <a:cs typeface="Arial" panose="020B0604020202020204" pitchFamily="34" charset="0"/>
              </a:rPr>
              <a:t>4-</a:t>
            </a:r>
          </a:p>
          <a:p>
            <a:pPr>
              <a:lnSpc>
                <a:spcPct val="120000"/>
              </a:lnSpc>
            </a:pPr>
            <a:r>
              <a:rPr lang="zh-CN" altLang="en-US" sz="2000" b="0" dirty="0">
                <a:latin typeface="Arial" panose="020B0604020202020204" pitchFamily="34" charset="0"/>
                <a:cs typeface="Arial" panose="020B0604020202020204" pitchFamily="34" charset="0"/>
              </a:rPr>
              <a:t>当pH&lt;1时，主要以H</a:t>
            </a:r>
            <a:r>
              <a:rPr lang="zh-CN" altLang="en-US" sz="2000" b="0" baseline="-25000" dirty="0">
                <a:latin typeface="Arial" panose="020B0604020202020204" pitchFamily="34" charset="0"/>
                <a:cs typeface="Arial" panose="020B0604020202020204" pitchFamily="34" charset="0"/>
              </a:rPr>
              <a:t>6</a:t>
            </a:r>
            <a:r>
              <a:rPr lang="zh-CN" altLang="en-US" sz="2000" b="0" dirty="0">
                <a:latin typeface="Arial" panose="020B0604020202020204" pitchFamily="34" charset="0"/>
                <a:cs typeface="Arial" panose="020B0604020202020204" pitchFamily="34" charset="0"/>
              </a:rPr>
              <a:t>Y</a:t>
            </a:r>
            <a:r>
              <a:rPr lang="zh-CN" altLang="en-US" sz="2000" b="0" baseline="-25000" dirty="0">
                <a:latin typeface="Arial" panose="020B0604020202020204" pitchFamily="34" charset="0"/>
                <a:cs typeface="Arial" panose="020B0604020202020204" pitchFamily="34" charset="0"/>
              </a:rPr>
              <a:t>2</a:t>
            </a:r>
            <a:r>
              <a:rPr lang="zh-CN" altLang="en-US" sz="2000" b="0" baseline="30000" dirty="0">
                <a:latin typeface="Arial" panose="020B0604020202020204" pitchFamily="34" charset="0"/>
                <a:cs typeface="Arial" panose="020B0604020202020204" pitchFamily="34" charset="0"/>
              </a:rPr>
              <a:t>+</a:t>
            </a:r>
            <a:r>
              <a:rPr lang="zh-CN" altLang="en-US" sz="2000" b="0" dirty="0">
                <a:latin typeface="Arial" panose="020B0604020202020204" pitchFamily="34" charset="0"/>
                <a:cs typeface="Arial" panose="020B0604020202020204" pitchFamily="34" charset="0"/>
              </a:rPr>
              <a:t>形式存在；</a:t>
            </a:r>
          </a:p>
          <a:p>
            <a:pPr>
              <a:lnSpc>
                <a:spcPct val="120000"/>
              </a:lnSpc>
            </a:pPr>
            <a:r>
              <a:rPr lang="zh-CN" altLang="en-US" sz="2000" b="0" dirty="0">
                <a:latin typeface="Arial" panose="020B0604020202020204" pitchFamily="34" charset="0"/>
                <a:cs typeface="Arial" panose="020B0604020202020204" pitchFamily="34" charset="0"/>
              </a:rPr>
              <a:t>当pH&gt;11时，主要以Y</a:t>
            </a:r>
            <a:r>
              <a:rPr lang="zh-CN" altLang="en-US" sz="2000" b="0" baseline="30000" dirty="0">
                <a:latin typeface="Arial" panose="020B0604020202020204" pitchFamily="34" charset="0"/>
                <a:cs typeface="Arial" panose="020B0604020202020204" pitchFamily="34" charset="0"/>
              </a:rPr>
              <a:t>4-</a:t>
            </a:r>
            <a:r>
              <a:rPr lang="zh-CN" altLang="en-US" sz="2000" b="0" dirty="0">
                <a:latin typeface="Arial" panose="020B0604020202020204" pitchFamily="34" charset="0"/>
                <a:cs typeface="Arial" panose="020B0604020202020204" pitchFamily="34" charset="0"/>
              </a:rPr>
              <a:t>形式存在——配位离子</a:t>
            </a:r>
          </a:p>
        </p:txBody>
      </p:sp>
      <p:grpSp>
        <p:nvGrpSpPr>
          <p:cNvPr id="4" name="组合 3">
            <a:extLst>
              <a:ext uri="{FF2B5EF4-FFF2-40B4-BE49-F238E27FC236}">
                <a16:creationId xmlns:a16="http://schemas.microsoft.com/office/drawing/2014/main" id="{8DC9A3B5-F431-4340-95DF-637B62EEF009}"/>
              </a:ext>
            </a:extLst>
          </p:cNvPr>
          <p:cNvGrpSpPr/>
          <p:nvPr/>
        </p:nvGrpSpPr>
        <p:grpSpPr>
          <a:xfrm>
            <a:off x="5868144" y="1324189"/>
            <a:ext cx="3024336" cy="1384731"/>
            <a:chOff x="5868144" y="1324189"/>
            <a:chExt cx="3024336" cy="1384731"/>
          </a:xfrm>
        </p:grpSpPr>
        <p:pic>
          <p:nvPicPr>
            <p:cNvPr id="80901" name="Picture 3" descr="FG25_02_05UNT03"/>
            <p:cNvPicPr>
              <a:picLocks noChangeAspect="1" noChangeArrowheads="1"/>
            </p:cNvPicPr>
            <p:nvPr/>
          </p:nvPicPr>
          <p:blipFill rotWithShape="1">
            <a:blip r:embed="rId5">
              <a:extLst>
                <a:ext uri="{28A0092B-C50C-407E-A947-70E740481C1C}">
                  <a14:useLocalDpi xmlns:a14="http://schemas.microsoft.com/office/drawing/2010/main"/>
                </a:ext>
              </a:extLst>
            </a:blip>
            <a:srcRect/>
            <a:stretch/>
          </p:blipFill>
          <p:spPr bwMode="auto">
            <a:xfrm>
              <a:off x="5868144" y="1329597"/>
              <a:ext cx="3024336" cy="137932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86C33D5F-D861-4349-8EF5-8F1E7222292B}"/>
                </a:ext>
              </a:extLst>
            </p:cNvPr>
            <p:cNvSpPr txBox="1"/>
            <p:nvPr/>
          </p:nvSpPr>
          <p:spPr>
            <a:xfrm>
              <a:off x="6948264" y="1324189"/>
              <a:ext cx="814377" cy="461665"/>
            </a:xfrm>
            <a:prstGeom prst="rect">
              <a:avLst/>
            </a:prstGeom>
            <a:solidFill>
              <a:schemeClr val="bg1"/>
            </a:solidFill>
          </p:spPr>
          <p:txBody>
            <a:bodyPr wrap="square" rtlCol="0">
              <a:spAutoFit/>
            </a:bodyPr>
            <a:lstStyle/>
            <a:p>
              <a:endParaRPr kumimoji="1" lang="zh-CN" altLang="en-US" dirty="0"/>
            </a:p>
          </p:txBody>
        </p:sp>
      </p:grpSp>
    </p:spTree>
    <p:extLst>
      <p:ext uri="{BB962C8B-B14F-4D97-AF65-F5344CB8AC3E}">
        <p14:creationId xmlns:p14="http://schemas.microsoft.com/office/powerpoint/2010/main" val="5155806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ChangeArrowheads="1"/>
          </p:cNvSpPr>
          <p:nvPr/>
        </p:nvSpPr>
        <p:spPr bwMode="auto">
          <a:xfrm>
            <a:off x="24912" y="5661026"/>
            <a:ext cx="9119088" cy="720725"/>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endParaRPr lang="zh-CN" altLang="en-US" sz="2400" b="0">
              <a:solidFill>
                <a:schemeClr val="tx1"/>
              </a:solidFill>
              <a:ea typeface="黑体" pitchFamily="2" charset="-122"/>
            </a:endParaRPr>
          </a:p>
        </p:txBody>
      </p:sp>
      <p:grpSp>
        <p:nvGrpSpPr>
          <p:cNvPr id="81923" name="Group 12"/>
          <p:cNvGrpSpPr>
            <a:grpSpLocks/>
          </p:cNvGrpSpPr>
          <p:nvPr/>
        </p:nvGrpSpPr>
        <p:grpSpPr bwMode="auto">
          <a:xfrm>
            <a:off x="-74765" y="836614"/>
            <a:ext cx="9130842" cy="5830888"/>
            <a:chOff x="10" y="458"/>
            <a:chExt cx="6230" cy="3673"/>
          </a:xfrm>
        </p:grpSpPr>
        <p:pic>
          <p:nvPicPr>
            <p:cNvPr id="81924" name="Picture 3"/>
            <p:cNvPicPr>
              <a:picLocks noChangeAspect="1" noChangeArrowheads="1"/>
            </p:cNvPicPr>
            <p:nvPr/>
          </p:nvPicPr>
          <p:blipFill>
            <a:blip r:embed="rId2" cstate="print">
              <a:lum bright="-30000"/>
              <a:extLst>
                <a:ext uri="{28A0092B-C50C-407E-A947-70E740481C1C}">
                  <a14:useLocalDpi xmlns:a14="http://schemas.microsoft.com/office/drawing/2010/main"/>
                </a:ext>
              </a:extLst>
            </a:blip>
            <a:srcRect l="2272"/>
            <a:stretch>
              <a:fillRect/>
            </a:stretch>
          </p:blipFill>
          <p:spPr bwMode="auto">
            <a:xfrm>
              <a:off x="162" y="458"/>
              <a:ext cx="6078" cy="3154"/>
            </a:xfrm>
            <a:prstGeom prst="rect">
              <a:avLst/>
            </a:prstGeom>
            <a:solidFill>
              <a:srgbClr val="9D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910788" name="Text Box 4"/>
            <p:cNvSpPr txBox="1">
              <a:spLocks noChangeArrowheads="1"/>
            </p:cNvSpPr>
            <p:nvPr/>
          </p:nvSpPr>
          <p:spPr bwMode="auto">
            <a:xfrm>
              <a:off x="2207" y="3203"/>
              <a:ext cx="1871" cy="407"/>
            </a:xfrm>
            <a:prstGeom prst="rect">
              <a:avLst/>
            </a:prstGeom>
            <a:noFill/>
            <a:ln w="9525" algn="ctr">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defRPr/>
              </a:pPr>
              <a:r>
                <a:rPr kumimoji="0" lang="en-US" altLang="zh-CN" sz="1800">
                  <a:solidFill>
                    <a:srgbClr val="FF0000"/>
                  </a:solidFill>
                </a:rPr>
                <a:t>   </a:t>
              </a:r>
              <a:r>
                <a:rPr kumimoji="0" lang="zh-CN" altLang="en-US" sz="1800">
                  <a:solidFill>
                    <a:srgbClr val="FF0000"/>
                  </a:solidFill>
                </a:rPr>
                <a:t>可生成稳定的鳌合物</a:t>
              </a:r>
            </a:p>
            <a:p>
              <a:pPr algn="ctr" eaLnBrk="1" hangingPunct="1">
                <a:defRPr/>
              </a:pPr>
              <a:r>
                <a:rPr kumimoji="0" lang="zh-CN" altLang="en-US" sz="1800">
                  <a:solidFill>
                    <a:srgbClr val="FF0000"/>
                  </a:solidFill>
                </a:rPr>
                <a:t>和较稳定的非鳌形配合物</a:t>
              </a:r>
            </a:p>
          </p:txBody>
        </p:sp>
        <p:sp>
          <p:nvSpPr>
            <p:cNvPr id="1910789" name="Text Box 5"/>
            <p:cNvSpPr txBox="1">
              <a:spLocks noChangeArrowheads="1"/>
            </p:cNvSpPr>
            <p:nvPr/>
          </p:nvSpPr>
          <p:spPr bwMode="auto">
            <a:xfrm>
              <a:off x="2003" y="985"/>
              <a:ext cx="1871" cy="407"/>
            </a:xfrm>
            <a:prstGeom prst="rect">
              <a:avLst/>
            </a:prstGeom>
            <a:noFill/>
            <a:ln w="9525" algn="ctr">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defRPr/>
              </a:pPr>
              <a:r>
                <a:rPr kumimoji="0" lang="en-US" altLang="zh-CN" sz="1800">
                  <a:solidFill>
                    <a:srgbClr val="FF0000"/>
                  </a:solidFill>
                </a:rPr>
                <a:t>   </a:t>
              </a:r>
              <a:r>
                <a:rPr kumimoji="0" lang="zh-CN" altLang="en-US" sz="1800">
                  <a:solidFill>
                    <a:srgbClr val="FF00FF"/>
                  </a:solidFill>
                </a:rPr>
                <a:t>可生成稳定的鳌合物</a:t>
              </a:r>
            </a:p>
            <a:p>
              <a:pPr algn="ctr" eaLnBrk="1" hangingPunct="1">
                <a:defRPr/>
              </a:pPr>
              <a:r>
                <a:rPr kumimoji="0" lang="zh-CN" altLang="en-US" sz="1800">
                  <a:solidFill>
                    <a:srgbClr val="FF00FF"/>
                  </a:solidFill>
                </a:rPr>
                <a:t>非鳌形配合物稳定性较差</a:t>
              </a:r>
            </a:p>
          </p:txBody>
        </p:sp>
        <p:sp>
          <p:nvSpPr>
            <p:cNvPr id="1910790" name="Oval 6"/>
            <p:cNvSpPr>
              <a:spLocks noChangeArrowheads="1"/>
            </p:cNvSpPr>
            <p:nvPr/>
          </p:nvSpPr>
          <p:spPr bwMode="auto">
            <a:xfrm>
              <a:off x="1695" y="1797"/>
              <a:ext cx="2658" cy="1406"/>
            </a:xfrm>
            <a:prstGeom prst="ellipse">
              <a:avLst/>
            </a:prstGeom>
            <a:noFill/>
            <a:ln w="28575" algn="ctr">
              <a:solidFill>
                <a:srgbClr val="FF0000"/>
              </a:solidFill>
              <a:round/>
              <a:headEnd/>
              <a:tailEnd/>
            </a:ln>
            <a:effectLst/>
          </p:spPr>
          <p:txBody>
            <a:bodyPr wrap="none" anchor="ctr"/>
            <a:lstStyle/>
            <a:p>
              <a:pPr algn="ctr">
                <a:defRPr/>
              </a:pPr>
              <a:endParaRPr kumimoji="0" lang="zh-CN" altLang="zh-CN" sz="1800">
                <a:effectLst>
                  <a:outerShdw blurRad="38100" dist="38100" dir="2700000" algn="tl">
                    <a:srgbClr val="000000"/>
                  </a:outerShdw>
                </a:effectLst>
              </a:endParaRPr>
            </a:p>
          </p:txBody>
        </p:sp>
        <p:sp>
          <p:nvSpPr>
            <p:cNvPr id="81928" name="Line 7"/>
            <p:cNvSpPr>
              <a:spLocks noChangeShapeType="1"/>
            </p:cNvSpPr>
            <p:nvPr/>
          </p:nvSpPr>
          <p:spPr bwMode="auto">
            <a:xfrm flipH="1">
              <a:off x="1351" y="1434"/>
              <a:ext cx="688" cy="590"/>
            </a:xfrm>
            <a:prstGeom prst="line">
              <a:avLst/>
            </a:prstGeom>
            <a:noFill/>
            <a:ln w="2857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1929" name="Line 8"/>
            <p:cNvSpPr>
              <a:spLocks noChangeShapeType="1"/>
            </p:cNvSpPr>
            <p:nvPr/>
          </p:nvSpPr>
          <p:spPr bwMode="auto">
            <a:xfrm>
              <a:off x="3808" y="1389"/>
              <a:ext cx="589" cy="499"/>
            </a:xfrm>
            <a:prstGeom prst="line">
              <a:avLst/>
            </a:prstGeom>
            <a:noFill/>
            <a:ln w="2857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10793" name="Text Box 9"/>
            <p:cNvSpPr txBox="1">
              <a:spLocks noChangeArrowheads="1"/>
            </p:cNvSpPr>
            <p:nvPr/>
          </p:nvSpPr>
          <p:spPr bwMode="auto">
            <a:xfrm>
              <a:off x="10" y="3724"/>
              <a:ext cx="3099" cy="407"/>
            </a:xfrm>
            <a:prstGeom prst="rect">
              <a:avLst/>
            </a:prstGeom>
            <a:noFill/>
            <a:ln w="9525" algn="ctr">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defRPr/>
              </a:pPr>
              <a:r>
                <a:rPr kumimoji="0" lang="en-US" altLang="zh-CN" sz="1800" dirty="0">
                  <a:solidFill>
                    <a:schemeClr val="accent2"/>
                  </a:solidFill>
                </a:rPr>
                <a:t>   </a:t>
              </a:r>
              <a:r>
                <a:rPr kumimoji="0" lang="zh-CN" altLang="en-US" sz="1800" dirty="0">
                  <a:solidFill>
                    <a:schemeClr val="accent2"/>
                  </a:solidFill>
                </a:rPr>
                <a:t>可与氨羧鳌合剂形成一定稳定性的鳌合物</a:t>
              </a:r>
            </a:p>
            <a:p>
              <a:pPr algn="ctr" eaLnBrk="1" hangingPunct="1">
                <a:defRPr/>
              </a:pPr>
              <a:r>
                <a:rPr kumimoji="0" lang="zh-CN" altLang="en-US" sz="1800" dirty="0">
                  <a:solidFill>
                    <a:schemeClr val="accent2"/>
                  </a:solidFill>
                </a:rPr>
                <a:t>   不能形成非鳌形配合物</a:t>
              </a:r>
            </a:p>
          </p:txBody>
        </p:sp>
        <p:sp>
          <p:nvSpPr>
            <p:cNvPr id="81931" name="Line 10"/>
            <p:cNvSpPr>
              <a:spLocks noChangeShapeType="1"/>
            </p:cNvSpPr>
            <p:nvPr/>
          </p:nvSpPr>
          <p:spPr bwMode="auto">
            <a:xfrm flipH="1" flipV="1">
              <a:off x="663" y="3067"/>
              <a:ext cx="249" cy="629"/>
            </a:xfrm>
            <a:prstGeom prst="line">
              <a:avLst/>
            </a:prstGeom>
            <a:noFill/>
            <a:ln w="28575">
              <a:solidFill>
                <a:schemeClr val="accent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910795" name="Text Box 11"/>
            <p:cNvSpPr txBox="1">
              <a:spLocks noChangeArrowheads="1"/>
            </p:cNvSpPr>
            <p:nvPr/>
          </p:nvSpPr>
          <p:spPr bwMode="auto">
            <a:xfrm>
              <a:off x="912" y="550"/>
              <a:ext cx="4922" cy="271"/>
            </a:xfrm>
            <a:prstGeom prst="rect">
              <a:avLst/>
            </a:prstGeom>
            <a:solidFill>
              <a:srgbClr val="9DFFFF"/>
            </a:solidFill>
            <a:ln w="9525">
              <a:noFill/>
              <a:miter lim="800000"/>
              <a:headEnd/>
              <a:tailEnd/>
            </a:ln>
            <a:effectLst/>
          </p:spPr>
          <p:txBody>
            <a:bodyPr wrap="square"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spcBef>
                  <a:spcPct val="50000"/>
                </a:spcBef>
                <a:defRPr/>
              </a:pPr>
              <a:r>
                <a:rPr lang="zh-CN" altLang="en-US" sz="2200" dirty="0"/>
                <a:t>周期表中生成稳定程度不同鳌合物的金属离子的分布情况</a:t>
              </a:r>
            </a:p>
          </p:txBody>
        </p:sp>
      </p:grpSp>
    </p:spTree>
    <p:extLst>
      <p:ext uri="{BB962C8B-B14F-4D97-AF65-F5344CB8AC3E}">
        <p14:creationId xmlns:p14="http://schemas.microsoft.com/office/powerpoint/2010/main" val="2675697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1810" name="Text Box 2"/>
          <p:cNvSpPr txBox="1">
            <a:spLocks noChangeArrowheads="1"/>
          </p:cNvSpPr>
          <p:nvPr/>
        </p:nvSpPr>
        <p:spPr bwMode="auto">
          <a:xfrm>
            <a:off x="1907704" y="188640"/>
            <a:ext cx="5933488" cy="584775"/>
          </a:xfrm>
          <a:prstGeom prst="rect">
            <a:avLst/>
          </a:prstGeom>
          <a:noFill/>
          <a:ln w="9525" algn="ctr">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buClr>
                <a:srgbClr val="FF0000"/>
              </a:buClr>
              <a:buFont typeface="Wingdings" pitchFamily="2" charset="2"/>
              <a:buNone/>
              <a:defRPr/>
            </a:pPr>
            <a:r>
              <a:rPr kumimoji="0" lang="en-US" altLang="zh-CN" sz="3200" dirty="0">
                <a:solidFill>
                  <a:srgbClr val="CC0000"/>
                </a:solidFill>
                <a:latin typeface="黑体" pitchFamily="2" charset="-122"/>
                <a:sym typeface="Symbol" pitchFamily="18" charset="2"/>
              </a:rPr>
              <a:t> </a:t>
            </a:r>
            <a:r>
              <a:rPr kumimoji="0" lang="zh-CN" altLang="en-US" sz="3200" dirty="0">
                <a:solidFill>
                  <a:srgbClr val="CC0000"/>
                </a:solidFill>
                <a:latin typeface="黑体" pitchFamily="2" charset="-122"/>
              </a:rPr>
              <a:t>鳌合物稳定的热力学根源</a:t>
            </a:r>
          </a:p>
        </p:txBody>
      </p:sp>
      <p:sp>
        <p:nvSpPr>
          <p:cNvPr id="1911811" name="Text Box 3"/>
          <p:cNvSpPr txBox="1">
            <a:spLocks noChangeArrowheads="1"/>
          </p:cNvSpPr>
          <p:nvPr/>
        </p:nvSpPr>
        <p:spPr bwMode="auto">
          <a:xfrm>
            <a:off x="107504" y="4221088"/>
            <a:ext cx="9001000" cy="2308324"/>
          </a:xfrm>
          <a:prstGeom prst="rect">
            <a:avLst/>
          </a:prstGeom>
          <a:noFill/>
          <a:ln w="9525" algn="ctr">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20000"/>
              </a:lnSpc>
              <a:spcBef>
                <a:spcPts val="0"/>
              </a:spcBef>
              <a:defRPr/>
            </a:pPr>
            <a:r>
              <a:rPr kumimoji="0" lang="en-US" altLang="zh-CN" b="0" dirty="0">
                <a:solidFill>
                  <a:schemeClr val="accent2"/>
                </a:solidFill>
                <a:sym typeface="Symbol" pitchFamily="18" charset="2"/>
              </a:rPr>
              <a:t>                </a:t>
            </a:r>
            <a:r>
              <a:rPr kumimoji="0" lang="en-US" altLang="zh-CN" b="0" i="1" dirty="0">
                <a:solidFill>
                  <a:schemeClr val="accent2"/>
                </a:solidFill>
                <a:sym typeface="Symbol" pitchFamily="18" charset="2"/>
              </a:rPr>
              <a:t>G</a:t>
            </a:r>
            <a:r>
              <a:rPr kumimoji="0" lang="en-US" altLang="zh-CN" b="0" baseline="30000" dirty="0">
                <a:solidFill>
                  <a:schemeClr val="accent2"/>
                </a:solidFill>
                <a:sym typeface="Symbol" pitchFamily="18" charset="2"/>
              </a:rPr>
              <a:t>⊝ </a:t>
            </a:r>
            <a:r>
              <a:rPr kumimoji="0" lang="en-US" altLang="zh-CN" b="0" dirty="0">
                <a:solidFill>
                  <a:schemeClr val="accent2"/>
                </a:solidFill>
                <a:sym typeface="Symbol" pitchFamily="18" charset="2"/>
              </a:rPr>
              <a:t>= 2.30</a:t>
            </a:r>
            <a:r>
              <a:rPr kumimoji="0" lang="zh-CN" altLang="en-US" b="0" dirty="0">
                <a:solidFill>
                  <a:schemeClr val="accent2"/>
                </a:solidFill>
                <a:sym typeface="Symbol" pitchFamily="18" charset="2"/>
              </a:rPr>
              <a:t> </a:t>
            </a:r>
            <a:r>
              <a:rPr kumimoji="0" lang="en-US" altLang="zh-CN" b="0" i="1" dirty="0">
                <a:solidFill>
                  <a:schemeClr val="accent2"/>
                </a:solidFill>
                <a:sym typeface="Symbol" pitchFamily="18" charset="2"/>
              </a:rPr>
              <a:t>RT</a:t>
            </a:r>
            <a:r>
              <a:rPr kumimoji="0" lang="zh-CN" altLang="en-US" b="0" i="1" dirty="0">
                <a:solidFill>
                  <a:schemeClr val="accent2"/>
                </a:solidFill>
                <a:sym typeface="Symbol" pitchFamily="18" charset="2"/>
              </a:rPr>
              <a:t> </a:t>
            </a:r>
            <a:r>
              <a:rPr kumimoji="0" lang="en-US" altLang="zh-CN" b="0" dirty="0" err="1">
                <a:solidFill>
                  <a:schemeClr val="accent2"/>
                </a:solidFill>
                <a:sym typeface="Symbol" pitchFamily="18" charset="2"/>
              </a:rPr>
              <a:t>lg</a:t>
            </a:r>
            <a:r>
              <a:rPr kumimoji="0" lang="en-US" altLang="zh-CN" b="0" i="1" dirty="0" err="1">
                <a:solidFill>
                  <a:schemeClr val="accent2"/>
                </a:solidFill>
                <a:sym typeface="Symbol" pitchFamily="18" charset="2"/>
              </a:rPr>
              <a:t>K</a:t>
            </a:r>
            <a:r>
              <a:rPr kumimoji="0" lang="en-US" altLang="zh-CN" b="0" baseline="30000" dirty="0">
                <a:solidFill>
                  <a:schemeClr val="accent2"/>
                </a:solidFill>
                <a:sym typeface="Symbol" pitchFamily="18" charset="2"/>
              </a:rPr>
              <a:t>⊝ </a:t>
            </a:r>
            <a:r>
              <a:rPr kumimoji="0" lang="en-US" altLang="zh-CN" b="0" dirty="0">
                <a:solidFill>
                  <a:schemeClr val="accent2"/>
                </a:solidFill>
                <a:sym typeface="Symbol" pitchFamily="18" charset="2"/>
              </a:rPr>
              <a:t>= 67</a:t>
            </a:r>
            <a:r>
              <a:rPr kumimoji="0" lang="zh-CN" altLang="en-US" b="0" dirty="0">
                <a:solidFill>
                  <a:schemeClr val="accent2"/>
                </a:solidFill>
                <a:sym typeface="Symbol" pitchFamily="18" charset="2"/>
              </a:rPr>
              <a:t> </a:t>
            </a:r>
            <a:r>
              <a:rPr kumimoji="0" lang="en-US" altLang="zh-CN" b="0" dirty="0">
                <a:solidFill>
                  <a:schemeClr val="accent2"/>
                </a:solidFill>
                <a:sym typeface="Symbol" pitchFamily="18" charset="2"/>
              </a:rPr>
              <a:t>kJmol</a:t>
            </a:r>
            <a:r>
              <a:rPr kumimoji="0" lang="en-US" altLang="zh-CN" b="0" baseline="30000" dirty="0">
                <a:solidFill>
                  <a:schemeClr val="accent2"/>
                </a:solidFill>
                <a:sym typeface="Symbol" pitchFamily="18" charset="2"/>
              </a:rPr>
              <a:t>1</a:t>
            </a:r>
          </a:p>
          <a:p>
            <a:pPr eaLnBrk="1" hangingPunct="1">
              <a:lnSpc>
                <a:spcPct val="120000"/>
              </a:lnSpc>
              <a:spcBef>
                <a:spcPts val="0"/>
              </a:spcBef>
              <a:defRPr/>
            </a:pPr>
            <a:r>
              <a:rPr kumimoji="0" lang="en-US" altLang="zh-CN" b="0" dirty="0">
                <a:sym typeface="Symbol" pitchFamily="18" charset="2"/>
              </a:rPr>
              <a:t>        </a:t>
            </a:r>
            <a:r>
              <a:rPr kumimoji="0" lang="zh-CN" altLang="en-US" b="0" dirty="0">
                <a:sym typeface="Symbol" pitchFamily="18" charset="2"/>
              </a:rPr>
              <a:t>鳌合效应使鳌合物稳定的原因主要是熵效应，即只要鳌合键能变化不大，而鳌合引起熵增加，就可使</a:t>
            </a:r>
            <a:r>
              <a:rPr kumimoji="0" lang="en-US" altLang="zh-CN" b="0" dirty="0">
                <a:sym typeface="Symbol" pitchFamily="18" charset="2"/>
              </a:rPr>
              <a:t>Gibbs</a:t>
            </a:r>
            <a:r>
              <a:rPr kumimoji="0" lang="zh-CN" altLang="en-US" b="0" dirty="0">
                <a:sym typeface="Symbol" pitchFamily="18" charset="2"/>
              </a:rPr>
              <a:t>自由能大大降低，生成稳定的鳌合物。此外，在鳌合物中鳌合环一般是五元环和六元环，这两种环的夹角分别是</a:t>
            </a:r>
            <a:r>
              <a:rPr kumimoji="0" lang="en-US" altLang="zh-CN" b="0" dirty="0">
                <a:sym typeface="Symbol" pitchFamily="18" charset="2"/>
              </a:rPr>
              <a:t>108</a:t>
            </a:r>
            <a:r>
              <a:rPr kumimoji="0" lang="zh-CN" altLang="en-US" b="0" dirty="0">
                <a:sym typeface="Symbol" pitchFamily="18" charset="2"/>
              </a:rPr>
              <a:t>和</a:t>
            </a:r>
            <a:r>
              <a:rPr kumimoji="0" lang="en-US" altLang="zh-CN" b="0" dirty="0">
                <a:sym typeface="Symbol" pitchFamily="18" charset="2"/>
              </a:rPr>
              <a:t>120</a:t>
            </a:r>
            <a:r>
              <a:rPr kumimoji="0" lang="en-US" altLang="zh-CN" sz="1800" b="0" dirty="0">
                <a:sym typeface="Symbol" pitchFamily="18" charset="2"/>
              </a:rPr>
              <a:t> </a:t>
            </a:r>
            <a:r>
              <a:rPr kumimoji="0" lang="zh-CN" altLang="en-US" b="0" dirty="0">
                <a:sym typeface="Symbol" pitchFamily="18" charset="2"/>
              </a:rPr>
              <a:t>，较有利于成键。</a:t>
            </a:r>
          </a:p>
        </p:txBody>
      </p:sp>
      <p:sp>
        <p:nvSpPr>
          <p:cNvPr id="1911812" name="Text Box 4"/>
          <p:cNvSpPr txBox="1">
            <a:spLocks noChangeArrowheads="1"/>
          </p:cNvSpPr>
          <p:nvPr/>
        </p:nvSpPr>
        <p:spPr bwMode="auto">
          <a:xfrm>
            <a:off x="936380" y="1268413"/>
            <a:ext cx="8207619" cy="904863"/>
          </a:xfrm>
          <a:prstGeom prst="rect">
            <a:avLst/>
          </a:prstGeom>
          <a:noFill/>
          <a:ln w="9525" algn="ctr">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defRPr/>
            </a:pPr>
            <a:r>
              <a:rPr kumimoji="0" lang="en-US" altLang="zh-CN" dirty="0">
                <a:effectLst>
                  <a:outerShdw blurRad="38100" dist="38100" dir="2700000" algn="tl">
                    <a:srgbClr val="C0C0C0"/>
                  </a:outerShdw>
                </a:effectLst>
              </a:rPr>
              <a:t>Ni(H</a:t>
            </a:r>
            <a:r>
              <a:rPr kumimoji="0" lang="en-US" altLang="zh-CN" baseline="-25000" dirty="0">
                <a:effectLst>
                  <a:outerShdw blurRad="38100" dist="38100" dir="2700000" algn="tl">
                    <a:srgbClr val="C0C0C0"/>
                  </a:outerShdw>
                </a:effectLst>
              </a:rPr>
              <a:t>2</a:t>
            </a:r>
            <a:r>
              <a:rPr kumimoji="0" lang="en-US" altLang="zh-CN" dirty="0">
                <a:effectLst>
                  <a:outerShdw blurRad="38100" dist="38100" dir="2700000" algn="tl">
                    <a:srgbClr val="C0C0C0"/>
                  </a:outerShdw>
                </a:effectLst>
              </a:rPr>
              <a:t>O)</a:t>
            </a:r>
            <a:r>
              <a:rPr kumimoji="0" lang="en-US" altLang="zh-CN" baseline="-25000" dirty="0">
                <a:effectLst>
                  <a:outerShdw blurRad="38100" dist="38100" dir="2700000" algn="tl">
                    <a:srgbClr val="C0C0C0"/>
                  </a:outerShdw>
                </a:effectLst>
              </a:rPr>
              <a:t>6</a:t>
            </a:r>
            <a:r>
              <a:rPr kumimoji="0" lang="en-US" altLang="zh-CN" baseline="30000" dirty="0">
                <a:effectLst>
                  <a:outerShdw blurRad="38100" dist="38100" dir="2700000" algn="tl">
                    <a:srgbClr val="C0C0C0"/>
                  </a:outerShdw>
                </a:effectLst>
              </a:rPr>
              <a:t>2+</a:t>
            </a:r>
            <a:r>
              <a:rPr kumimoji="0" lang="en-US" altLang="zh-CN" dirty="0">
                <a:effectLst>
                  <a:outerShdw blurRad="38100" dist="38100" dir="2700000" algn="tl">
                    <a:srgbClr val="C0C0C0"/>
                  </a:outerShdw>
                </a:effectLst>
              </a:rPr>
              <a:t>(</a:t>
            </a:r>
            <a:r>
              <a:rPr kumimoji="0" lang="en-US" altLang="zh-CN" dirty="0" err="1">
                <a:effectLst>
                  <a:outerShdw blurRad="38100" dist="38100" dir="2700000" algn="tl">
                    <a:srgbClr val="C0C0C0"/>
                  </a:outerShdw>
                </a:effectLst>
              </a:rPr>
              <a:t>aq</a:t>
            </a:r>
            <a:r>
              <a:rPr kumimoji="0" lang="en-US" altLang="zh-CN" dirty="0">
                <a:effectLst>
                  <a:outerShdw blurRad="38100" dist="38100" dir="2700000" algn="tl">
                    <a:srgbClr val="C0C0C0"/>
                  </a:outerShdw>
                </a:effectLst>
              </a:rPr>
              <a:t>) + 6NH</a:t>
            </a:r>
            <a:r>
              <a:rPr kumimoji="0" lang="en-US" altLang="zh-CN" baseline="-25000" dirty="0">
                <a:effectLst>
                  <a:outerShdw blurRad="38100" dist="38100" dir="2700000" algn="tl">
                    <a:srgbClr val="C0C0C0"/>
                  </a:outerShdw>
                </a:effectLst>
              </a:rPr>
              <a:t>3</a:t>
            </a:r>
            <a:r>
              <a:rPr kumimoji="0" lang="en-US" altLang="zh-CN" dirty="0">
                <a:effectLst>
                  <a:outerShdw blurRad="38100" dist="38100" dir="2700000" algn="tl">
                    <a:srgbClr val="C0C0C0"/>
                  </a:outerShdw>
                </a:effectLst>
              </a:rPr>
              <a:t>(</a:t>
            </a:r>
            <a:r>
              <a:rPr kumimoji="0" lang="en-US" altLang="zh-CN" dirty="0" err="1">
                <a:effectLst>
                  <a:outerShdw blurRad="38100" dist="38100" dir="2700000" algn="tl">
                    <a:srgbClr val="C0C0C0"/>
                  </a:outerShdw>
                </a:effectLst>
              </a:rPr>
              <a:t>aq</a:t>
            </a:r>
            <a:r>
              <a:rPr kumimoji="0" lang="en-US" altLang="zh-CN" dirty="0">
                <a:effectLst>
                  <a:outerShdw blurRad="38100" dist="38100" dir="2700000" algn="tl">
                    <a:srgbClr val="C0C0C0"/>
                  </a:outerShdw>
                </a:effectLst>
              </a:rPr>
              <a:t>)        Ni(NH</a:t>
            </a:r>
            <a:r>
              <a:rPr kumimoji="0" lang="en-US" altLang="zh-CN" baseline="-25000" dirty="0">
                <a:effectLst>
                  <a:outerShdw blurRad="38100" dist="38100" dir="2700000" algn="tl">
                    <a:srgbClr val="C0C0C0"/>
                  </a:outerShdw>
                </a:effectLst>
              </a:rPr>
              <a:t>3</a:t>
            </a:r>
            <a:r>
              <a:rPr kumimoji="0" lang="en-US" altLang="zh-CN" dirty="0">
                <a:effectLst>
                  <a:outerShdw blurRad="38100" dist="38100" dir="2700000" algn="tl">
                    <a:srgbClr val="C0C0C0"/>
                  </a:outerShdw>
                </a:effectLst>
              </a:rPr>
              <a:t>)</a:t>
            </a:r>
            <a:r>
              <a:rPr kumimoji="0" lang="en-US" altLang="zh-CN" baseline="-25000" dirty="0">
                <a:effectLst>
                  <a:outerShdw blurRad="38100" dist="38100" dir="2700000" algn="tl">
                    <a:srgbClr val="C0C0C0"/>
                  </a:outerShdw>
                </a:effectLst>
              </a:rPr>
              <a:t>6</a:t>
            </a:r>
            <a:r>
              <a:rPr kumimoji="0" lang="en-US" altLang="zh-CN" baseline="30000" dirty="0">
                <a:effectLst>
                  <a:outerShdw blurRad="38100" dist="38100" dir="2700000" algn="tl">
                    <a:srgbClr val="C0C0C0"/>
                  </a:outerShdw>
                </a:effectLst>
              </a:rPr>
              <a:t>2+</a:t>
            </a:r>
            <a:r>
              <a:rPr kumimoji="0" lang="en-US" altLang="zh-CN" dirty="0">
                <a:effectLst>
                  <a:outerShdw blurRad="38100" dist="38100" dir="2700000" algn="tl">
                    <a:srgbClr val="C0C0C0"/>
                  </a:outerShdw>
                </a:effectLst>
              </a:rPr>
              <a:t>(</a:t>
            </a:r>
            <a:r>
              <a:rPr kumimoji="0" lang="en-US" altLang="zh-CN" dirty="0" err="1">
                <a:effectLst>
                  <a:outerShdw blurRad="38100" dist="38100" dir="2700000" algn="tl">
                    <a:srgbClr val="C0C0C0"/>
                  </a:outerShdw>
                </a:effectLst>
              </a:rPr>
              <a:t>aq</a:t>
            </a:r>
            <a:r>
              <a:rPr kumimoji="0" lang="en-US" altLang="zh-CN" dirty="0">
                <a:effectLst>
                  <a:outerShdw blurRad="38100" dist="38100" dir="2700000" algn="tl">
                    <a:srgbClr val="C0C0C0"/>
                  </a:outerShdw>
                </a:effectLst>
              </a:rPr>
              <a:t>) + 6H</a:t>
            </a:r>
            <a:r>
              <a:rPr kumimoji="0" lang="en-US" altLang="zh-CN" baseline="-25000" dirty="0">
                <a:effectLst>
                  <a:outerShdw blurRad="38100" dist="38100" dir="2700000" algn="tl">
                    <a:srgbClr val="C0C0C0"/>
                  </a:outerShdw>
                </a:effectLst>
              </a:rPr>
              <a:t>2</a:t>
            </a:r>
            <a:r>
              <a:rPr kumimoji="0" lang="en-US" altLang="zh-CN" dirty="0">
                <a:effectLst>
                  <a:outerShdw blurRad="38100" dist="38100" dir="2700000" algn="tl">
                    <a:srgbClr val="C0C0C0"/>
                  </a:outerShdw>
                </a:effectLst>
              </a:rPr>
              <a:t>O(</a:t>
            </a:r>
            <a:r>
              <a:rPr kumimoji="0" lang="en-US" altLang="zh-CN" dirty="0" err="1">
                <a:effectLst>
                  <a:outerShdw blurRad="38100" dist="38100" dir="2700000" algn="tl">
                    <a:srgbClr val="C0C0C0"/>
                  </a:outerShdw>
                </a:effectLst>
              </a:rPr>
              <a:t>aq</a:t>
            </a:r>
            <a:r>
              <a:rPr kumimoji="0" lang="en-US" altLang="zh-CN" dirty="0">
                <a:effectLst>
                  <a:outerShdw blurRad="38100" dist="38100" dir="2700000" algn="tl">
                    <a:srgbClr val="C0C0C0"/>
                  </a:outerShdw>
                </a:effectLst>
              </a:rPr>
              <a:t>)</a:t>
            </a:r>
          </a:p>
          <a:p>
            <a:pPr eaLnBrk="1" hangingPunct="1">
              <a:lnSpc>
                <a:spcPct val="120000"/>
              </a:lnSpc>
              <a:defRPr/>
            </a:pPr>
            <a:r>
              <a:rPr kumimoji="0" lang="en-US" altLang="zh-CN" dirty="0">
                <a:solidFill>
                  <a:schemeClr val="accent2"/>
                </a:solidFill>
                <a:effectLst>
                  <a:outerShdw blurRad="38100" dist="38100" dir="2700000" algn="tl">
                    <a:srgbClr val="C0C0C0"/>
                  </a:outerShdw>
                </a:effectLst>
              </a:rPr>
              <a:t>                      (K = 10</a:t>
            </a:r>
            <a:r>
              <a:rPr kumimoji="0" lang="en-US" altLang="zh-CN" baseline="30000" dirty="0">
                <a:solidFill>
                  <a:schemeClr val="accent2"/>
                </a:solidFill>
                <a:effectLst>
                  <a:outerShdw blurRad="38100" dist="38100" dir="2700000" algn="tl">
                    <a:srgbClr val="C0C0C0"/>
                  </a:outerShdw>
                </a:effectLst>
              </a:rPr>
              <a:t>8.6</a:t>
            </a:r>
            <a:r>
              <a:rPr kumimoji="0" lang="en-US" altLang="zh-CN" dirty="0">
                <a:solidFill>
                  <a:schemeClr val="accent2"/>
                </a:solidFill>
                <a:effectLst>
                  <a:outerShdw blurRad="38100" dist="38100" dir="2700000" algn="tl">
                    <a:srgbClr val="C0C0C0"/>
                  </a:outerShdw>
                </a:effectLst>
              </a:rPr>
              <a:t>)</a:t>
            </a:r>
          </a:p>
        </p:txBody>
      </p:sp>
      <p:sp>
        <p:nvSpPr>
          <p:cNvPr id="1911813" name="Text Box 5"/>
          <p:cNvSpPr txBox="1">
            <a:spLocks noChangeArrowheads="1"/>
          </p:cNvSpPr>
          <p:nvPr/>
        </p:nvSpPr>
        <p:spPr bwMode="auto">
          <a:xfrm>
            <a:off x="1081454" y="2208213"/>
            <a:ext cx="7883034" cy="904863"/>
          </a:xfrm>
          <a:prstGeom prst="rect">
            <a:avLst/>
          </a:prstGeom>
          <a:noFill/>
          <a:ln w="9525" algn="ctr">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defRPr/>
            </a:pPr>
            <a:r>
              <a:rPr kumimoji="0" lang="en-US" altLang="zh-CN" dirty="0">
                <a:effectLst>
                  <a:outerShdw blurRad="38100" dist="38100" dir="2700000" algn="tl">
                    <a:srgbClr val="C0C0C0"/>
                  </a:outerShdw>
                </a:effectLst>
              </a:rPr>
              <a:t>Ni(H</a:t>
            </a:r>
            <a:r>
              <a:rPr kumimoji="0" lang="en-US" altLang="zh-CN" baseline="-25000" dirty="0">
                <a:effectLst>
                  <a:outerShdw blurRad="38100" dist="38100" dir="2700000" algn="tl">
                    <a:srgbClr val="C0C0C0"/>
                  </a:outerShdw>
                </a:effectLst>
              </a:rPr>
              <a:t>2</a:t>
            </a:r>
            <a:r>
              <a:rPr kumimoji="0" lang="en-US" altLang="zh-CN" dirty="0">
                <a:effectLst>
                  <a:outerShdw blurRad="38100" dist="38100" dir="2700000" algn="tl">
                    <a:srgbClr val="C0C0C0"/>
                  </a:outerShdw>
                </a:effectLst>
              </a:rPr>
              <a:t>O)</a:t>
            </a:r>
            <a:r>
              <a:rPr kumimoji="0" lang="en-US" altLang="zh-CN" baseline="-25000" dirty="0">
                <a:effectLst>
                  <a:outerShdw blurRad="38100" dist="38100" dir="2700000" algn="tl">
                    <a:srgbClr val="C0C0C0"/>
                  </a:outerShdw>
                </a:effectLst>
              </a:rPr>
              <a:t>6</a:t>
            </a:r>
            <a:r>
              <a:rPr kumimoji="0" lang="en-US" altLang="zh-CN" baseline="30000" dirty="0">
                <a:effectLst>
                  <a:outerShdw blurRad="38100" dist="38100" dir="2700000" algn="tl">
                    <a:srgbClr val="C0C0C0"/>
                  </a:outerShdw>
                </a:effectLst>
              </a:rPr>
              <a:t>2+</a:t>
            </a:r>
            <a:r>
              <a:rPr kumimoji="0" lang="en-US" altLang="zh-CN" dirty="0">
                <a:effectLst>
                  <a:outerShdw blurRad="38100" dist="38100" dir="2700000" algn="tl">
                    <a:srgbClr val="C0C0C0"/>
                  </a:outerShdw>
                </a:effectLst>
              </a:rPr>
              <a:t>(</a:t>
            </a:r>
            <a:r>
              <a:rPr kumimoji="0" lang="en-US" altLang="zh-CN" dirty="0" err="1">
                <a:effectLst>
                  <a:outerShdw blurRad="38100" dist="38100" dir="2700000" algn="tl">
                    <a:srgbClr val="C0C0C0"/>
                  </a:outerShdw>
                </a:effectLst>
              </a:rPr>
              <a:t>aq</a:t>
            </a:r>
            <a:r>
              <a:rPr kumimoji="0" lang="en-US" altLang="zh-CN" dirty="0">
                <a:effectLst>
                  <a:outerShdw blurRad="38100" dist="38100" dir="2700000" algn="tl">
                    <a:srgbClr val="C0C0C0"/>
                  </a:outerShdw>
                </a:effectLst>
              </a:rPr>
              <a:t>) + 3en(</a:t>
            </a:r>
            <a:r>
              <a:rPr kumimoji="0" lang="en-US" altLang="zh-CN" dirty="0" err="1">
                <a:effectLst>
                  <a:outerShdw blurRad="38100" dist="38100" dir="2700000" algn="tl">
                    <a:srgbClr val="C0C0C0"/>
                  </a:outerShdw>
                </a:effectLst>
              </a:rPr>
              <a:t>aq</a:t>
            </a:r>
            <a:r>
              <a:rPr kumimoji="0" lang="en-US" altLang="zh-CN" dirty="0">
                <a:effectLst>
                  <a:outerShdw blurRad="38100" dist="38100" dir="2700000" algn="tl">
                    <a:srgbClr val="C0C0C0"/>
                  </a:outerShdw>
                </a:effectLst>
              </a:rPr>
              <a:t>)         Ni(</a:t>
            </a:r>
            <a:r>
              <a:rPr kumimoji="0" lang="en-US" altLang="zh-CN" dirty="0" err="1">
                <a:effectLst>
                  <a:outerShdw blurRad="38100" dist="38100" dir="2700000" algn="tl">
                    <a:srgbClr val="C0C0C0"/>
                  </a:outerShdw>
                </a:effectLst>
              </a:rPr>
              <a:t>en</a:t>
            </a:r>
            <a:r>
              <a:rPr kumimoji="0" lang="en-US" altLang="zh-CN" dirty="0">
                <a:effectLst>
                  <a:outerShdw blurRad="38100" dist="38100" dir="2700000" algn="tl">
                    <a:srgbClr val="C0C0C0"/>
                  </a:outerShdw>
                </a:effectLst>
              </a:rPr>
              <a:t>)</a:t>
            </a:r>
            <a:r>
              <a:rPr kumimoji="0" lang="en-US" altLang="zh-CN" baseline="-25000" dirty="0">
                <a:effectLst>
                  <a:outerShdw blurRad="38100" dist="38100" dir="2700000" algn="tl">
                    <a:srgbClr val="C0C0C0"/>
                  </a:outerShdw>
                </a:effectLst>
              </a:rPr>
              <a:t>3</a:t>
            </a:r>
            <a:r>
              <a:rPr kumimoji="0" lang="en-US" altLang="zh-CN" baseline="30000" dirty="0">
                <a:effectLst>
                  <a:outerShdw blurRad="38100" dist="38100" dir="2700000" algn="tl">
                    <a:srgbClr val="C0C0C0"/>
                  </a:outerShdw>
                </a:effectLst>
              </a:rPr>
              <a:t>2+</a:t>
            </a:r>
            <a:r>
              <a:rPr kumimoji="0" lang="en-US" altLang="zh-CN" dirty="0">
                <a:effectLst>
                  <a:outerShdw blurRad="38100" dist="38100" dir="2700000" algn="tl">
                    <a:srgbClr val="C0C0C0"/>
                  </a:outerShdw>
                </a:effectLst>
              </a:rPr>
              <a:t>(</a:t>
            </a:r>
            <a:r>
              <a:rPr kumimoji="0" lang="en-US" altLang="zh-CN" dirty="0" err="1">
                <a:effectLst>
                  <a:outerShdw blurRad="38100" dist="38100" dir="2700000" algn="tl">
                    <a:srgbClr val="C0C0C0"/>
                  </a:outerShdw>
                </a:effectLst>
              </a:rPr>
              <a:t>aq</a:t>
            </a:r>
            <a:r>
              <a:rPr kumimoji="0" lang="en-US" altLang="zh-CN" dirty="0">
                <a:effectLst>
                  <a:outerShdw blurRad="38100" dist="38100" dir="2700000" algn="tl">
                    <a:srgbClr val="C0C0C0"/>
                  </a:outerShdw>
                </a:effectLst>
              </a:rPr>
              <a:t>) + 6H</a:t>
            </a:r>
            <a:r>
              <a:rPr kumimoji="0" lang="en-US" altLang="zh-CN" baseline="-25000" dirty="0">
                <a:effectLst>
                  <a:outerShdw blurRad="38100" dist="38100" dir="2700000" algn="tl">
                    <a:srgbClr val="C0C0C0"/>
                  </a:outerShdw>
                </a:effectLst>
              </a:rPr>
              <a:t>2</a:t>
            </a:r>
            <a:r>
              <a:rPr kumimoji="0" lang="en-US" altLang="zh-CN" dirty="0">
                <a:effectLst>
                  <a:outerShdw blurRad="38100" dist="38100" dir="2700000" algn="tl">
                    <a:srgbClr val="C0C0C0"/>
                  </a:outerShdw>
                </a:effectLst>
              </a:rPr>
              <a:t>O(</a:t>
            </a:r>
            <a:r>
              <a:rPr kumimoji="0" lang="en-US" altLang="zh-CN" dirty="0" err="1">
                <a:effectLst>
                  <a:outerShdw blurRad="38100" dist="38100" dir="2700000" algn="tl">
                    <a:srgbClr val="C0C0C0"/>
                  </a:outerShdw>
                </a:effectLst>
              </a:rPr>
              <a:t>aq</a:t>
            </a:r>
            <a:r>
              <a:rPr kumimoji="0" lang="en-US" altLang="zh-CN" dirty="0">
                <a:effectLst>
                  <a:outerShdw blurRad="38100" dist="38100" dir="2700000" algn="tl">
                    <a:srgbClr val="C0C0C0"/>
                  </a:outerShdw>
                </a:effectLst>
              </a:rPr>
              <a:t>)</a:t>
            </a:r>
          </a:p>
          <a:p>
            <a:pPr eaLnBrk="1" hangingPunct="1">
              <a:lnSpc>
                <a:spcPct val="120000"/>
              </a:lnSpc>
              <a:defRPr/>
            </a:pPr>
            <a:r>
              <a:rPr kumimoji="0" lang="en-US" altLang="zh-CN" dirty="0">
                <a:solidFill>
                  <a:schemeClr val="accent2"/>
                </a:solidFill>
                <a:effectLst>
                  <a:outerShdw blurRad="38100" dist="38100" dir="2700000" algn="tl">
                    <a:srgbClr val="C0C0C0"/>
                  </a:outerShdw>
                </a:effectLst>
              </a:rPr>
              <a:t>                      (K = 10</a:t>
            </a:r>
            <a:r>
              <a:rPr kumimoji="0" lang="en-US" altLang="zh-CN" baseline="30000" dirty="0">
                <a:solidFill>
                  <a:schemeClr val="accent2"/>
                </a:solidFill>
                <a:effectLst>
                  <a:outerShdw blurRad="38100" dist="38100" dir="2700000" algn="tl">
                    <a:srgbClr val="C0C0C0"/>
                  </a:outerShdw>
                </a:effectLst>
              </a:rPr>
              <a:t>18.3</a:t>
            </a:r>
            <a:r>
              <a:rPr kumimoji="0" lang="en-US" altLang="zh-CN" dirty="0">
                <a:solidFill>
                  <a:schemeClr val="accent2"/>
                </a:solidFill>
                <a:effectLst>
                  <a:outerShdw blurRad="38100" dist="38100" dir="2700000" algn="tl">
                    <a:srgbClr val="C0C0C0"/>
                  </a:outerShdw>
                </a:effectLst>
              </a:rPr>
              <a:t>)</a:t>
            </a:r>
          </a:p>
        </p:txBody>
      </p:sp>
      <p:sp>
        <p:nvSpPr>
          <p:cNvPr id="1911814" name="Text Box 6"/>
          <p:cNvSpPr txBox="1">
            <a:spLocks noChangeArrowheads="1"/>
          </p:cNvSpPr>
          <p:nvPr/>
        </p:nvSpPr>
        <p:spPr bwMode="auto">
          <a:xfrm>
            <a:off x="1008185" y="3182938"/>
            <a:ext cx="7869116" cy="904863"/>
          </a:xfrm>
          <a:prstGeom prst="rect">
            <a:avLst/>
          </a:prstGeom>
          <a:noFill/>
          <a:ln w="9525" algn="ctr">
            <a:noFill/>
            <a:miter lim="800000"/>
            <a:headEnd/>
            <a:tailEnd/>
          </a:ln>
          <a:effectLst/>
        </p:spPr>
        <p:txBody>
          <a:bodyPr wrap="square">
            <a:spAutoFit/>
          </a:bodyPr>
          <a:lstStyle/>
          <a:p>
            <a:pPr>
              <a:defRPr/>
            </a:pPr>
            <a:r>
              <a:rPr kumimoji="0" lang="en-US" altLang="zh-CN" dirty="0"/>
              <a:t> Ni(NH</a:t>
            </a:r>
            <a:r>
              <a:rPr kumimoji="0" lang="en-US" altLang="zh-CN" baseline="-25000" dirty="0"/>
              <a:t>3</a:t>
            </a:r>
            <a:r>
              <a:rPr kumimoji="0" lang="en-US" altLang="zh-CN" dirty="0"/>
              <a:t>)</a:t>
            </a:r>
            <a:r>
              <a:rPr kumimoji="0" lang="en-US" altLang="zh-CN" baseline="-25000" dirty="0"/>
              <a:t>6</a:t>
            </a:r>
            <a:r>
              <a:rPr kumimoji="0" lang="en-US" altLang="zh-CN" baseline="30000" dirty="0"/>
              <a:t>2+</a:t>
            </a:r>
            <a:r>
              <a:rPr kumimoji="0" lang="en-US" altLang="zh-CN" dirty="0"/>
              <a:t>(</a:t>
            </a:r>
            <a:r>
              <a:rPr kumimoji="0" lang="en-US" altLang="zh-CN" dirty="0" err="1"/>
              <a:t>aq</a:t>
            </a:r>
            <a:r>
              <a:rPr kumimoji="0" lang="en-US" altLang="zh-CN" dirty="0"/>
              <a:t>) + 3en(</a:t>
            </a:r>
            <a:r>
              <a:rPr kumimoji="0" lang="en-US" altLang="zh-CN" dirty="0" err="1"/>
              <a:t>aq</a:t>
            </a:r>
            <a:r>
              <a:rPr kumimoji="0" lang="en-US" altLang="zh-CN" dirty="0"/>
              <a:t>)         Ni(</a:t>
            </a:r>
            <a:r>
              <a:rPr kumimoji="0" lang="en-US" altLang="zh-CN" dirty="0" err="1"/>
              <a:t>en</a:t>
            </a:r>
            <a:r>
              <a:rPr kumimoji="0" lang="en-US" altLang="zh-CN" dirty="0"/>
              <a:t>)</a:t>
            </a:r>
            <a:r>
              <a:rPr kumimoji="0" lang="en-US" altLang="zh-CN" baseline="-25000" dirty="0"/>
              <a:t>3</a:t>
            </a:r>
            <a:r>
              <a:rPr kumimoji="0" lang="en-US" altLang="zh-CN" baseline="30000" dirty="0"/>
              <a:t>2+</a:t>
            </a:r>
            <a:r>
              <a:rPr kumimoji="0" lang="en-US" altLang="zh-CN" dirty="0"/>
              <a:t>(</a:t>
            </a:r>
            <a:r>
              <a:rPr kumimoji="0" lang="en-US" altLang="zh-CN" dirty="0" err="1"/>
              <a:t>aq</a:t>
            </a:r>
            <a:r>
              <a:rPr kumimoji="0" lang="en-US" altLang="zh-CN" dirty="0"/>
              <a:t>) + 6NH</a:t>
            </a:r>
            <a:r>
              <a:rPr kumimoji="0" lang="en-US" altLang="zh-CN" baseline="-25000" dirty="0"/>
              <a:t>3</a:t>
            </a:r>
            <a:r>
              <a:rPr kumimoji="0" lang="en-US" altLang="zh-CN" dirty="0"/>
              <a:t>(</a:t>
            </a:r>
            <a:r>
              <a:rPr kumimoji="0" lang="en-US" altLang="zh-CN" dirty="0" err="1"/>
              <a:t>aq</a:t>
            </a:r>
            <a:r>
              <a:rPr kumimoji="0" lang="en-US" altLang="zh-CN" dirty="0"/>
              <a:t>)</a:t>
            </a:r>
          </a:p>
          <a:p>
            <a:pPr>
              <a:lnSpc>
                <a:spcPct val="120000"/>
              </a:lnSpc>
              <a:defRPr/>
            </a:pPr>
            <a:r>
              <a:rPr kumimoji="0" lang="en-US" altLang="zh-CN" dirty="0"/>
              <a:t>                       </a:t>
            </a:r>
            <a:r>
              <a:rPr kumimoji="0" lang="en-US" altLang="zh-CN" dirty="0">
                <a:solidFill>
                  <a:schemeClr val="tx2"/>
                </a:solidFill>
              </a:rPr>
              <a:t>(K = 10</a:t>
            </a:r>
            <a:r>
              <a:rPr kumimoji="0" lang="en-US" altLang="zh-CN" baseline="30000" dirty="0">
                <a:solidFill>
                  <a:schemeClr val="tx2"/>
                </a:solidFill>
              </a:rPr>
              <a:t>9.7</a:t>
            </a:r>
            <a:r>
              <a:rPr kumimoji="0" lang="en-US" altLang="zh-CN" dirty="0">
                <a:solidFill>
                  <a:schemeClr val="tx2"/>
                </a:solidFill>
              </a:rPr>
              <a:t>)</a:t>
            </a:r>
          </a:p>
        </p:txBody>
      </p:sp>
      <p:sp>
        <p:nvSpPr>
          <p:cNvPr id="82951" name="AutoShape 7"/>
          <p:cNvSpPr>
            <a:spLocks noChangeArrowheads="1"/>
          </p:cNvSpPr>
          <p:nvPr/>
        </p:nvSpPr>
        <p:spPr bwMode="auto">
          <a:xfrm>
            <a:off x="539552" y="1905001"/>
            <a:ext cx="360485" cy="1800225"/>
          </a:xfrm>
          <a:prstGeom prst="curvedRightArrow">
            <a:avLst>
              <a:gd name="adj1" fmla="val 92195"/>
              <a:gd name="adj2" fmla="val 184390"/>
              <a:gd name="adj3" fmla="val 33333"/>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b="0">
              <a:solidFill>
                <a:schemeClr val="tx1"/>
              </a:solidFill>
              <a:ea typeface="黑体" pitchFamily="2" charset="-122"/>
            </a:endParaRPr>
          </a:p>
        </p:txBody>
      </p:sp>
      <p:grpSp>
        <p:nvGrpSpPr>
          <p:cNvPr id="82952" name="Group 11"/>
          <p:cNvGrpSpPr>
            <a:grpSpLocks/>
          </p:cNvGrpSpPr>
          <p:nvPr/>
        </p:nvGrpSpPr>
        <p:grpSpPr bwMode="auto">
          <a:xfrm>
            <a:off x="4572000" y="1476375"/>
            <a:ext cx="422031" cy="57150"/>
            <a:chOff x="2976" y="576"/>
            <a:chExt cx="288" cy="36"/>
          </a:xfrm>
        </p:grpSpPr>
        <p:sp>
          <p:nvSpPr>
            <p:cNvPr id="82960" name="Line 9"/>
            <p:cNvSpPr>
              <a:spLocks noChangeShapeType="1"/>
            </p:cNvSpPr>
            <p:nvPr/>
          </p:nvSpPr>
          <p:spPr bwMode="auto">
            <a:xfrm>
              <a:off x="2976" y="576"/>
              <a:ext cx="288"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82961" name="Line 10"/>
            <p:cNvSpPr>
              <a:spLocks noChangeShapeType="1"/>
            </p:cNvSpPr>
            <p:nvPr/>
          </p:nvSpPr>
          <p:spPr bwMode="auto">
            <a:xfrm rot="10800000">
              <a:off x="2976" y="612"/>
              <a:ext cx="288"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grpSp>
      <p:grpSp>
        <p:nvGrpSpPr>
          <p:cNvPr id="82953" name="Group 12"/>
          <p:cNvGrpSpPr>
            <a:grpSpLocks/>
          </p:cNvGrpSpPr>
          <p:nvPr/>
        </p:nvGrpSpPr>
        <p:grpSpPr bwMode="auto">
          <a:xfrm>
            <a:off x="4580552" y="2438400"/>
            <a:ext cx="423496" cy="57150"/>
            <a:chOff x="2976" y="576"/>
            <a:chExt cx="288" cy="36"/>
          </a:xfrm>
        </p:grpSpPr>
        <p:sp>
          <p:nvSpPr>
            <p:cNvPr id="82958" name="Line 13"/>
            <p:cNvSpPr>
              <a:spLocks noChangeShapeType="1"/>
            </p:cNvSpPr>
            <p:nvPr/>
          </p:nvSpPr>
          <p:spPr bwMode="auto">
            <a:xfrm>
              <a:off x="2976" y="576"/>
              <a:ext cx="288"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82959" name="Line 14"/>
            <p:cNvSpPr>
              <a:spLocks noChangeShapeType="1"/>
            </p:cNvSpPr>
            <p:nvPr/>
          </p:nvSpPr>
          <p:spPr bwMode="auto">
            <a:xfrm rot="10800000">
              <a:off x="2976" y="612"/>
              <a:ext cx="288"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grpSp>
      <p:grpSp>
        <p:nvGrpSpPr>
          <p:cNvPr id="82954" name="Group 15"/>
          <p:cNvGrpSpPr>
            <a:grpSpLocks/>
          </p:cNvGrpSpPr>
          <p:nvPr/>
        </p:nvGrpSpPr>
        <p:grpSpPr bwMode="auto">
          <a:xfrm>
            <a:off x="4582017" y="3390900"/>
            <a:ext cx="422031" cy="57150"/>
            <a:chOff x="2976" y="576"/>
            <a:chExt cx="288" cy="36"/>
          </a:xfrm>
        </p:grpSpPr>
        <p:sp>
          <p:nvSpPr>
            <p:cNvPr id="82956" name="Line 16"/>
            <p:cNvSpPr>
              <a:spLocks noChangeShapeType="1"/>
            </p:cNvSpPr>
            <p:nvPr/>
          </p:nvSpPr>
          <p:spPr bwMode="auto">
            <a:xfrm>
              <a:off x="2976" y="576"/>
              <a:ext cx="288"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82957" name="Line 17"/>
            <p:cNvSpPr>
              <a:spLocks noChangeShapeType="1"/>
            </p:cNvSpPr>
            <p:nvPr/>
          </p:nvSpPr>
          <p:spPr bwMode="auto">
            <a:xfrm rot="10800000">
              <a:off x="2976" y="612"/>
              <a:ext cx="288"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grpSp>
      <p:sp>
        <p:nvSpPr>
          <p:cNvPr id="82955" name="Line 18"/>
          <p:cNvSpPr>
            <a:spLocks noChangeShapeType="1"/>
          </p:cNvSpPr>
          <p:nvPr/>
        </p:nvSpPr>
        <p:spPr bwMode="auto">
          <a:xfrm>
            <a:off x="844061" y="3124200"/>
            <a:ext cx="724486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20" name="矩形 19"/>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2139810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4"/>
          <p:cNvSpPr>
            <a:spLocks noChangeArrowheads="1"/>
          </p:cNvSpPr>
          <p:nvPr/>
        </p:nvSpPr>
        <p:spPr bwMode="auto">
          <a:xfrm>
            <a:off x="251520" y="4876258"/>
            <a:ext cx="8573965" cy="1865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lnSpc>
                <a:spcPct val="120000"/>
              </a:lnSpc>
              <a:spcBef>
                <a:spcPct val="0"/>
              </a:spcBef>
              <a:buFontTx/>
              <a:buNone/>
            </a:pPr>
            <a:r>
              <a:rPr lang="en-US" altLang="zh-CN" sz="2400" b="0" dirty="0">
                <a:solidFill>
                  <a:schemeClr val="tx1"/>
                </a:solidFill>
                <a:latin typeface="Arial" charset="0"/>
                <a:ea typeface="黑体" pitchFamily="2" charset="-122"/>
              </a:rPr>
              <a:t>σ-π</a:t>
            </a:r>
            <a:r>
              <a:rPr kumimoji="0" lang="zh-CN" altLang="en-US" sz="2400" b="0" dirty="0">
                <a:solidFill>
                  <a:schemeClr val="tx1"/>
                </a:solidFill>
                <a:latin typeface="Arial" charset="0"/>
                <a:ea typeface="黑体" pitchFamily="2" charset="-122"/>
              </a:rPr>
              <a:t>键的形成：</a:t>
            </a:r>
            <a:r>
              <a:rPr lang="zh-CN" altLang="en-US" sz="2400" b="0" dirty="0">
                <a:solidFill>
                  <a:schemeClr val="tx1"/>
                </a:solidFill>
                <a:latin typeface="Arial" charset="0"/>
                <a:ea typeface="黑体" pitchFamily="2" charset="-122"/>
              </a:rPr>
              <a:t>在金属羰基化合物中，</a:t>
            </a:r>
            <a:r>
              <a:rPr lang="en-US" altLang="zh-CN" sz="2400" b="0" dirty="0">
                <a:solidFill>
                  <a:schemeClr val="tx1"/>
                </a:solidFill>
                <a:latin typeface="Arial" charset="0"/>
                <a:ea typeface="黑体" pitchFamily="2" charset="-122"/>
              </a:rPr>
              <a:t>CO</a:t>
            </a:r>
            <a:r>
              <a:rPr lang="zh-CN" altLang="en-US" sz="2400" b="0" dirty="0">
                <a:solidFill>
                  <a:schemeClr val="tx1"/>
                </a:solidFill>
                <a:latin typeface="Arial" charset="0"/>
                <a:ea typeface="黑体" pitchFamily="2" charset="-122"/>
              </a:rPr>
              <a:t>以碳原子和金属原子相连，</a:t>
            </a:r>
            <a:r>
              <a:rPr lang="en-US" altLang="zh-CN" sz="2400" b="0" dirty="0">
                <a:solidFill>
                  <a:schemeClr val="tx1"/>
                </a:solidFill>
                <a:latin typeface="Arial" charset="0"/>
                <a:ea typeface="黑体" pitchFamily="2" charset="-122"/>
              </a:rPr>
              <a:t>M—C—O </a:t>
            </a:r>
            <a:r>
              <a:rPr lang="zh-CN" altLang="en-US" sz="2400" b="0" dirty="0">
                <a:solidFill>
                  <a:schemeClr val="tx1"/>
                </a:solidFill>
                <a:latin typeface="Arial" charset="0"/>
                <a:ea typeface="黑体" pitchFamily="2" charset="-122"/>
              </a:rPr>
              <a:t>在一直线上。</a:t>
            </a:r>
            <a:r>
              <a:rPr lang="en-US" altLang="zh-CN" sz="2400" b="0" dirty="0">
                <a:solidFill>
                  <a:schemeClr val="tx1"/>
                </a:solidFill>
                <a:latin typeface="Arial" charset="0"/>
                <a:ea typeface="黑体" pitchFamily="2" charset="-122"/>
              </a:rPr>
              <a:t>CO </a:t>
            </a:r>
            <a:r>
              <a:rPr lang="zh-CN" altLang="en-US" sz="2400" b="0" dirty="0">
                <a:solidFill>
                  <a:schemeClr val="tx1"/>
                </a:solidFill>
                <a:latin typeface="Arial" charset="0"/>
                <a:ea typeface="黑体" pitchFamily="2" charset="-122"/>
              </a:rPr>
              <a:t>分子一方面以孤对电子给予中心金属原子的空轨道，形成</a:t>
            </a:r>
            <a:r>
              <a:rPr lang="en-US" altLang="zh-CN" sz="2400" b="0" dirty="0">
                <a:solidFill>
                  <a:schemeClr val="tx1"/>
                </a:solidFill>
                <a:latin typeface="Arial" charset="0"/>
                <a:ea typeface="黑体" pitchFamily="2" charset="-122"/>
              </a:rPr>
              <a:t>σ</a:t>
            </a:r>
            <a:r>
              <a:rPr lang="zh-CN" altLang="en-US" sz="2400" b="0" dirty="0">
                <a:solidFill>
                  <a:schemeClr val="tx1"/>
                </a:solidFill>
                <a:latin typeface="Arial" charset="0"/>
                <a:ea typeface="黑体" pitchFamily="2" charset="-122"/>
              </a:rPr>
              <a:t>配键； 另一方面又有空的反键 </a:t>
            </a:r>
            <a:r>
              <a:rPr lang="en-US" altLang="zh-CN" sz="2400" b="0" dirty="0">
                <a:solidFill>
                  <a:schemeClr val="tx1"/>
                </a:solidFill>
                <a:latin typeface="Arial" charset="0"/>
                <a:ea typeface="黑体" pitchFamily="2" charset="-122"/>
              </a:rPr>
              <a:t>π*</a:t>
            </a:r>
            <a:r>
              <a:rPr lang="zh-CN" altLang="en-US" sz="2400" b="0" dirty="0">
                <a:solidFill>
                  <a:schemeClr val="tx1"/>
                </a:solidFill>
                <a:latin typeface="Arial" charset="0"/>
                <a:ea typeface="黑体" pitchFamily="2" charset="-122"/>
              </a:rPr>
              <a:t>轨道可接受金属原子的 </a:t>
            </a:r>
            <a:r>
              <a:rPr lang="en-US" altLang="zh-CN" sz="2400" b="0" dirty="0">
                <a:solidFill>
                  <a:schemeClr val="tx1"/>
                </a:solidFill>
                <a:latin typeface="Arial" charset="0"/>
                <a:ea typeface="黑体" pitchFamily="2" charset="-122"/>
              </a:rPr>
              <a:t>d </a:t>
            </a:r>
            <a:r>
              <a:rPr lang="zh-CN" altLang="en-US" sz="2400" b="0" dirty="0">
                <a:solidFill>
                  <a:schemeClr val="tx1"/>
                </a:solidFill>
                <a:latin typeface="Arial" charset="0"/>
                <a:ea typeface="黑体" pitchFamily="2" charset="-122"/>
              </a:rPr>
              <a:t>电子形成</a:t>
            </a:r>
            <a:r>
              <a:rPr lang="en-US" altLang="zh-CN" sz="2400" b="0" dirty="0">
                <a:solidFill>
                  <a:schemeClr val="tx1"/>
                </a:solidFill>
                <a:latin typeface="Arial" charset="0"/>
                <a:ea typeface="黑体" pitchFamily="2" charset="-122"/>
              </a:rPr>
              <a:t>π</a:t>
            </a:r>
            <a:r>
              <a:rPr lang="zh-CN" altLang="en-US" sz="2400" b="0" dirty="0">
                <a:solidFill>
                  <a:schemeClr val="tx1"/>
                </a:solidFill>
                <a:latin typeface="Arial" charset="0"/>
                <a:ea typeface="黑体" pitchFamily="2" charset="-122"/>
              </a:rPr>
              <a:t>键。这种</a:t>
            </a:r>
            <a:r>
              <a:rPr lang="en-US" altLang="zh-CN" sz="2400" b="0" dirty="0">
                <a:solidFill>
                  <a:schemeClr val="tx1"/>
                </a:solidFill>
                <a:latin typeface="Arial" charset="0"/>
                <a:ea typeface="黑体" pitchFamily="2" charset="-122"/>
              </a:rPr>
              <a:t>π</a:t>
            </a:r>
            <a:r>
              <a:rPr lang="zh-CN" altLang="en-US" sz="2400" b="0" dirty="0">
                <a:solidFill>
                  <a:schemeClr val="tx1"/>
                </a:solidFill>
                <a:latin typeface="Arial" charset="0"/>
                <a:ea typeface="黑体" pitchFamily="2" charset="-122"/>
              </a:rPr>
              <a:t>键称</a:t>
            </a:r>
            <a:r>
              <a:rPr lang="zh-CN" altLang="en-US" sz="2400" b="0" dirty="0">
                <a:solidFill>
                  <a:srgbClr val="FF0000"/>
                </a:solidFill>
                <a:latin typeface="Arial" charset="0"/>
                <a:ea typeface="黑体" pitchFamily="2" charset="-122"/>
              </a:rPr>
              <a:t>反馈</a:t>
            </a:r>
            <a:r>
              <a:rPr lang="en-US" altLang="zh-CN" sz="2400" b="0" dirty="0">
                <a:solidFill>
                  <a:srgbClr val="FF0000"/>
                </a:solidFill>
                <a:latin typeface="Arial" charset="0"/>
                <a:ea typeface="黑体" pitchFamily="2" charset="-122"/>
              </a:rPr>
              <a:t>π</a:t>
            </a:r>
            <a:r>
              <a:rPr lang="zh-CN" altLang="en-US" sz="2400" b="0" dirty="0">
                <a:solidFill>
                  <a:srgbClr val="FF0000"/>
                </a:solidFill>
                <a:latin typeface="Arial" charset="0"/>
                <a:ea typeface="黑体" pitchFamily="2" charset="-122"/>
              </a:rPr>
              <a:t>键</a:t>
            </a:r>
          </a:p>
        </p:txBody>
      </p:sp>
      <p:sp>
        <p:nvSpPr>
          <p:cNvPr id="304133" name="Rectangle 5"/>
          <p:cNvSpPr>
            <a:spLocks noChangeArrowheads="1"/>
          </p:cNvSpPr>
          <p:nvPr/>
        </p:nvSpPr>
        <p:spPr bwMode="auto">
          <a:xfrm>
            <a:off x="971600" y="260648"/>
            <a:ext cx="7164265" cy="523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25" tIns="45712" rIns="91425" bIns="45712">
            <a:spAutoFit/>
          </a:bodyPr>
          <a:lstStyle/>
          <a:p>
            <a:pPr algn="ctr">
              <a:defRPr/>
            </a:pPr>
            <a:r>
              <a:rPr kumimoji="0" lang="en-US" altLang="zh-CN" sz="2800" dirty="0">
                <a:solidFill>
                  <a:srgbClr val="CC0000"/>
                </a:solidFill>
                <a:latin typeface="黑体" pitchFamily="2" charset="-122"/>
              </a:rPr>
              <a:t>(3) </a:t>
            </a:r>
            <a:r>
              <a:rPr kumimoji="0" lang="zh-CN" altLang="en-US" sz="2800" dirty="0">
                <a:solidFill>
                  <a:srgbClr val="CC0000"/>
                </a:solidFill>
                <a:latin typeface="黑体" pitchFamily="2" charset="-122"/>
              </a:rPr>
              <a:t>其它类型配合物</a:t>
            </a:r>
            <a:r>
              <a:rPr kumimoji="0" lang="en-US" altLang="zh-CN" sz="2800" dirty="0">
                <a:solidFill>
                  <a:srgbClr val="CC0000"/>
                </a:solidFill>
                <a:latin typeface="黑体" pitchFamily="2" charset="-122"/>
              </a:rPr>
              <a:t>-</a:t>
            </a:r>
            <a:r>
              <a:rPr kumimoji="0" lang="zh-CN" altLang="en-US" sz="2800" dirty="0">
                <a:solidFill>
                  <a:srgbClr val="CC0000"/>
                </a:solidFill>
                <a:latin typeface="黑体" pitchFamily="2" charset="-122"/>
              </a:rPr>
              <a:t>金属羰基配位化合物</a:t>
            </a:r>
          </a:p>
        </p:txBody>
      </p:sp>
      <p:sp>
        <p:nvSpPr>
          <p:cNvPr id="83972" name="Rectangle 7"/>
          <p:cNvSpPr>
            <a:spLocks noChangeArrowheads="1"/>
          </p:cNvSpPr>
          <p:nvPr/>
        </p:nvSpPr>
        <p:spPr bwMode="auto">
          <a:xfrm>
            <a:off x="323528" y="1082135"/>
            <a:ext cx="7992888" cy="978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lnSpc>
                <a:spcPct val="120000"/>
              </a:lnSpc>
              <a:spcBef>
                <a:spcPct val="0"/>
              </a:spcBef>
              <a:buFontTx/>
              <a:buNone/>
            </a:pPr>
            <a:r>
              <a:rPr kumimoji="0" lang="zh-CN" altLang="en-US" sz="2400" dirty="0">
                <a:solidFill>
                  <a:schemeClr val="accent2"/>
                </a:solidFill>
                <a:latin typeface="Arial" charset="0"/>
                <a:ea typeface="黑体" pitchFamily="2" charset="-122"/>
              </a:rPr>
              <a:t>过渡金属通过</a:t>
            </a:r>
            <a:r>
              <a:rPr lang="en-US" altLang="zh-CN" sz="2400" dirty="0">
                <a:solidFill>
                  <a:srgbClr val="FF0000"/>
                </a:solidFill>
                <a:latin typeface="Arial" charset="0"/>
                <a:ea typeface="黑体" pitchFamily="2" charset="-122"/>
              </a:rPr>
              <a:t>σ-π</a:t>
            </a:r>
            <a:r>
              <a:rPr kumimoji="0" lang="zh-CN" altLang="en-US" sz="2400" dirty="0">
                <a:solidFill>
                  <a:schemeClr val="accent2"/>
                </a:solidFill>
                <a:latin typeface="Arial" charset="0"/>
                <a:ea typeface="黑体" pitchFamily="2" charset="-122"/>
              </a:rPr>
              <a:t>键与 </a:t>
            </a:r>
            <a:r>
              <a:rPr kumimoji="0" lang="en-US" altLang="zh-CN" sz="2400" dirty="0">
                <a:solidFill>
                  <a:srgbClr val="FF0000"/>
                </a:solidFill>
                <a:latin typeface="Arial" charset="0"/>
                <a:ea typeface="黑体" pitchFamily="2" charset="-122"/>
              </a:rPr>
              <a:t>CO</a:t>
            </a:r>
            <a:r>
              <a:rPr kumimoji="0" lang="zh-CN" altLang="en-US" sz="2400" dirty="0">
                <a:solidFill>
                  <a:schemeClr val="accent2"/>
                </a:solidFill>
                <a:latin typeface="Arial" charset="0"/>
                <a:ea typeface="黑体" pitchFamily="2" charset="-122"/>
              </a:rPr>
              <a:t>分子结合而成，</a:t>
            </a:r>
          </a:p>
          <a:p>
            <a:pPr eaLnBrk="1" hangingPunct="1">
              <a:lnSpc>
                <a:spcPct val="120000"/>
              </a:lnSpc>
              <a:spcBef>
                <a:spcPct val="0"/>
              </a:spcBef>
              <a:buFontTx/>
              <a:buNone/>
            </a:pPr>
            <a:r>
              <a:rPr kumimoji="0" lang="zh-CN" altLang="en-US" sz="2400" dirty="0">
                <a:solidFill>
                  <a:schemeClr val="tx1"/>
                </a:solidFill>
                <a:latin typeface="Arial" charset="0"/>
                <a:ea typeface="黑体" pitchFamily="2" charset="-122"/>
              </a:rPr>
              <a:t>如</a:t>
            </a:r>
            <a:r>
              <a:rPr kumimoji="0" lang="en-US" altLang="zh-CN" sz="2400" dirty="0">
                <a:solidFill>
                  <a:schemeClr val="tx1"/>
                </a:solidFill>
                <a:latin typeface="Arial" charset="0"/>
                <a:ea typeface="黑体" pitchFamily="2" charset="-122"/>
              </a:rPr>
              <a:t>Ni(CO)</a:t>
            </a:r>
            <a:r>
              <a:rPr kumimoji="0" lang="en-US" altLang="zh-CN" sz="2400" baseline="-30000" dirty="0">
                <a:solidFill>
                  <a:schemeClr val="tx1"/>
                </a:solidFill>
                <a:latin typeface="Arial" charset="0"/>
                <a:ea typeface="黑体" pitchFamily="2" charset="-122"/>
              </a:rPr>
              <a:t>4</a:t>
            </a:r>
            <a:r>
              <a:rPr kumimoji="0" lang="en-US" altLang="zh-CN" sz="2400" dirty="0">
                <a:solidFill>
                  <a:schemeClr val="tx1"/>
                </a:solidFill>
                <a:latin typeface="Arial" charset="0"/>
                <a:ea typeface="黑体" pitchFamily="2" charset="-122"/>
              </a:rPr>
              <a:t> </a:t>
            </a:r>
            <a:r>
              <a:rPr kumimoji="0" lang="zh-CN" altLang="en-US" sz="2400" dirty="0">
                <a:solidFill>
                  <a:schemeClr val="tx1"/>
                </a:solidFill>
                <a:latin typeface="Arial" charset="0"/>
                <a:ea typeface="黑体" pitchFamily="2" charset="-122"/>
              </a:rPr>
              <a:t>、</a:t>
            </a:r>
            <a:r>
              <a:rPr kumimoji="0" lang="en-US" altLang="zh-CN" sz="2400" dirty="0">
                <a:solidFill>
                  <a:schemeClr val="tx1"/>
                </a:solidFill>
                <a:latin typeface="Arial" charset="0"/>
                <a:ea typeface="黑体" pitchFamily="2" charset="-122"/>
              </a:rPr>
              <a:t>Cr(CO)</a:t>
            </a:r>
            <a:r>
              <a:rPr kumimoji="0" lang="en-US" altLang="zh-CN" sz="2400" baseline="-30000" dirty="0">
                <a:solidFill>
                  <a:schemeClr val="tx1"/>
                </a:solidFill>
                <a:latin typeface="Arial" charset="0"/>
                <a:ea typeface="黑体" pitchFamily="2" charset="-122"/>
              </a:rPr>
              <a:t>6  </a:t>
            </a:r>
            <a:r>
              <a:rPr kumimoji="0" lang="zh-CN" altLang="en-US" sz="2400" baseline="-30000" dirty="0">
                <a:solidFill>
                  <a:schemeClr val="tx1"/>
                </a:solidFill>
                <a:latin typeface="Arial" charset="0"/>
                <a:ea typeface="黑体" pitchFamily="2" charset="-122"/>
              </a:rPr>
              <a:t>、</a:t>
            </a:r>
            <a:r>
              <a:rPr kumimoji="0" lang="en-US" altLang="zh-CN" sz="2400" dirty="0">
                <a:solidFill>
                  <a:schemeClr val="tx1"/>
                </a:solidFill>
                <a:latin typeface="Arial" charset="0"/>
                <a:ea typeface="黑体" pitchFamily="2" charset="-122"/>
              </a:rPr>
              <a:t>Fe(CO)</a:t>
            </a:r>
            <a:r>
              <a:rPr kumimoji="0" lang="en-US" altLang="zh-CN" sz="2400" baseline="-30000" dirty="0">
                <a:solidFill>
                  <a:schemeClr val="tx1"/>
                </a:solidFill>
                <a:latin typeface="Arial" charset="0"/>
                <a:ea typeface="黑体" pitchFamily="2" charset="-122"/>
              </a:rPr>
              <a:t>5  </a:t>
            </a:r>
            <a:r>
              <a:rPr kumimoji="0" lang="zh-CN" altLang="en-US" sz="2400" baseline="-30000" dirty="0">
                <a:solidFill>
                  <a:schemeClr val="tx1"/>
                </a:solidFill>
                <a:latin typeface="Arial" charset="0"/>
                <a:ea typeface="黑体" pitchFamily="2" charset="-122"/>
              </a:rPr>
              <a:t>、</a:t>
            </a:r>
            <a:r>
              <a:rPr kumimoji="0" lang="en-US" altLang="zh-CN" sz="2400" dirty="0" err="1">
                <a:solidFill>
                  <a:schemeClr val="tx1"/>
                </a:solidFill>
                <a:latin typeface="Arial" charset="0"/>
                <a:ea typeface="黑体" pitchFamily="2" charset="-122"/>
              </a:rPr>
              <a:t>HMn</a:t>
            </a:r>
            <a:r>
              <a:rPr kumimoji="0" lang="en-US" altLang="zh-CN" sz="2400" dirty="0">
                <a:solidFill>
                  <a:schemeClr val="tx1"/>
                </a:solidFill>
                <a:latin typeface="Arial" charset="0"/>
                <a:ea typeface="黑体" pitchFamily="2" charset="-122"/>
              </a:rPr>
              <a:t>(CO)</a:t>
            </a:r>
            <a:r>
              <a:rPr kumimoji="0" lang="en-US" altLang="zh-CN" sz="2400" baseline="-30000" dirty="0">
                <a:solidFill>
                  <a:schemeClr val="tx1"/>
                </a:solidFill>
                <a:latin typeface="Arial" charset="0"/>
                <a:ea typeface="黑体" pitchFamily="2" charset="-122"/>
              </a:rPr>
              <a:t>5</a:t>
            </a:r>
            <a:endParaRPr kumimoji="0" lang="zh-CN" altLang="en-US" sz="2400" dirty="0">
              <a:solidFill>
                <a:schemeClr val="tx1"/>
              </a:solidFill>
              <a:latin typeface="Arial" charset="0"/>
              <a:ea typeface="黑体" pitchFamily="2" charset="-122"/>
            </a:endParaRPr>
          </a:p>
        </p:txBody>
      </p:sp>
      <p:graphicFrame>
        <p:nvGraphicFramePr>
          <p:cNvPr id="83973" name="Object 9"/>
          <p:cNvGraphicFramePr>
            <a:graphicFrameLocks noChangeAspect="1"/>
          </p:cNvGraphicFramePr>
          <p:nvPr/>
        </p:nvGraphicFramePr>
        <p:xfrm>
          <a:off x="1537189" y="2132856"/>
          <a:ext cx="5627077" cy="2141538"/>
        </p:xfrm>
        <a:graphic>
          <a:graphicData uri="http://schemas.openxmlformats.org/presentationml/2006/ole">
            <mc:AlternateContent xmlns:mc="http://schemas.openxmlformats.org/markup-compatibility/2006">
              <mc:Choice xmlns:v="urn:schemas-microsoft-com:vml" Requires="v">
                <p:oleObj name="Image" r:id="rId2" imgW="10991020" imgH="3908571" progId="Photoshop.Image.7">
                  <p:embed/>
                </p:oleObj>
              </mc:Choice>
              <mc:Fallback>
                <p:oleObj name="Image" r:id="rId2" imgW="10991020" imgH="3908571" progId="Photoshop.Image.7">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7189" y="2132856"/>
                        <a:ext cx="5627077" cy="2141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3974" name="Text Box 11"/>
          <p:cNvSpPr txBox="1">
            <a:spLocks noChangeArrowheads="1"/>
          </p:cNvSpPr>
          <p:nvPr/>
        </p:nvSpPr>
        <p:spPr bwMode="auto">
          <a:xfrm>
            <a:off x="2483768" y="4293096"/>
            <a:ext cx="395533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r>
              <a:rPr lang="en-US" altLang="zh-CN" sz="2400" dirty="0">
                <a:solidFill>
                  <a:schemeClr val="tx1"/>
                </a:solidFill>
              </a:rPr>
              <a:t>M—C—O </a:t>
            </a:r>
            <a:r>
              <a:rPr lang="zh-CN" altLang="en-US" sz="2400" dirty="0">
                <a:solidFill>
                  <a:schemeClr val="tx1"/>
                </a:solidFill>
              </a:rPr>
              <a:t>中</a:t>
            </a:r>
            <a:r>
              <a:rPr lang="en-US" altLang="zh-CN" sz="2400" dirty="0">
                <a:solidFill>
                  <a:schemeClr val="tx1"/>
                </a:solidFill>
              </a:rPr>
              <a:t>σ-π</a:t>
            </a:r>
            <a:r>
              <a:rPr lang="zh-CN" altLang="en-US" sz="2400" dirty="0">
                <a:solidFill>
                  <a:schemeClr val="tx1"/>
                </a:solidFill>
              </a:rPr>
              <a:t>配键示意图</a:t>
            </a:r>
          </a:p>
        </p:txBody>
      </p:sp>
      <p:sp>
        <p:nvSpPr>
          <p:cNvPr id="7" name="矩形 6"/>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14912267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Rectangle 6"/>
          <p:cNvSpPr>
            <a:spLocks noChangeArrowheads="1"/>
          </p:cNvSpPr>
          <p:nvPr/>
        </p:nvSpPr>
        <p:spPr bwMode="auto">
          <a:xfrm>
            <a:off x="364468" y="1050925"/>
            <a:ext cx="8383996" cy="461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kumimoji="0" lang="zh-CN" altLang="en-US" sz="2400" b="0" dirty="0">
                <a:solidFill>
                  <a:schemeClr val="accent2"/>
                </a:solidFill>
                <a:latin typeface="Arial" charset="0"/>
                <a:ea typeface="黑体" pitchFamily="2" charset="-122"/>
              </a:rPr>
              <a:t>以不饱和烃为配体，通过</a:t>
            </a:r>
            <a:r>
              <a:rPr lang="en-US" altLang="zh-CN" sz="2400" b="0" dirty="0">
                <a:solidFill>
                  <a:srgbClr val="FF0000"/>
                </a:solidFill>
                <a:latin typeface="Arial" charset="0"/>
                <a:ea typeface="黑体" pitchFamily="2" charset="-122"/>
              </a:rPr>
              <a:t>σ-π</a:t>
            </a:r>
            <a:r>
              <a:rPr kumimoji="0" lang="zh-CN" altLang="en-US" sz="2400" b="0" dirty="0">
                <a:solidFill>
                  <a:schemeClr val="accent2"/>
                </a:solidFill>
                <a:latin typeface="Arial" charset="0"/>
                <a:ea typeface="黑体" pitchFamily="2" charset="-122"/>
              </a:rPr>
              <a:t>键与过渡金属形成的配位化合物</a:t>
            </a:r>
          </a:p>
        </p:txBody>
      </p:sp>
      <p:graphicFrame>
        <p:nvGraphicFramePr>
          <p:cNvPr id="84996" name="Object 7"/>
          <p:cNvGraphicFramePr>
            <a:graphicFrameLocks noChangeAspect="1"/>
          </p:cNvGraphicFramePr>
          <p:nvPr/>
        </p:nvGraphicFramePr>
        <p:xfrm>
          <a:off x="2378320" y="1557338"/>
          <a:ext cx="4053254" cy="1835150"/>
        </p:xfrm>
        <a:graphic>
          <a:graphicData uri="http://schemas.openxmlformats.org/presentationml/2006/ole">
            <mc:AlternateContent xmlns:mc="http://schemas.openxmlformats.org/markup-compatibility/2006">
              <mc:Choice xmlns:v="urn:schemas-microsoft-com:vml" Requires="v">
                <p:oleObj name="位图图像" r:id="rId2" imgW="10364647" imgH="5095238" progId="Paint.Picture">
                  <p:embed/>
                </p:oleObj>
              </mc:Choice>
              <mc:Fallback>
                <p:oleObj name="位图图像" r:id="rId2" imgW="10364647" imgH="5095238" progId="Paint.Picture">
                  <p:embed/>
                  <p:pic>
                    <p:nvPicPr>
                      <p:cNvPr id="0" name=""/>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8324" b="14520"/>
                      <a:stretch>
                        <a:fillRect/>
                      </a:stretch>
                    </p:blipFill>
                    <p:spPr bwMode="auto">
                      <a:xfrm>
                        <a:off x="2378320" y="1557338"/>
                        <a:ext cx="4053254" cy="183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4997" name="Rectangle 9"/>
          <p:cNvSpPr>
            <a:spLocks noChangeArrowheads="1"/>
          </p:cNvSpPr>
          <p:nvPr/>
        </p:nvSpPr>
        <p:spPr bwMode="auto">
          <a:xfrm>
            <a:off x="35496" y="3595679"/>
            <a:ext cx="8790515" cy="769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lnSpc>
                <a:spcPct val="110000"/>
              </a:lnSpc>
              <a:spcBef>
                <a:spcPct val="0"/>
              </a:spcBef>
              <a:buFontTx/>
              <a:buNone/>
            </a:pPr>
            <a:r>
              <a:rPr lang="en-US" altLang="zh-CN" sz="2000" b="0" dirty="0">
                <a:solidFill>
                  <a:schemeClr val="accent2"/>
                </a:solidFill>
                <a:latin typeface="Arial" charset="0"/>
                <a:ea typeface="黑体" pitchFamily="2" charset="-122"/>
              </a:rPr>
              <a:t>1827</a:t>
            </a:r>
            <a:r>
              <a:rPr lang="zh-CN" altLang="en-US" sz="2000" b="0" dirty="0">
                <a:solidFill>
                  <a:schemeClr val="accent2"/>
                </a:solidFill>
                <a:latin typeface="Arial" charset="0"/>
                <a:ea typeface="黑体" pitchFamily="2" charset="-122"/>
              </a:rPr>
              <a:t>年，</a:t>
            </a:r>
            <a:r>
              <a:rPr lang="en-US" altLang="zh-CN" sz="2000" b="0" dirty="0">
                <a:solidFill>
                  <a:schemeClr val="accent2"/>
                </a:solidFill>
                <a:latin typeface="Arial" charset="0"/>
                <a:ea typeface="黑体" pitchFamily="2" charset="-122"/>
              </a:rPr>
              <a:t>W</a:t>
            </a:r>
            <a:r>
              <a:rPr lang="en-US" altLang="zh-CN" sz="2000" dirty="0">
                <a:solidFill>
                  <a:schemeClr val="accent2"/>
                </a:solidFill>
                <a:latin typeface="Arial" charset="0"/>
                <a:ea typeface="黑体" pitchFamily="2" charset="-122"/>
              </a:rPr>
              <a:t>. </a:t>
            </a:r>
            <a:r>
              <a:rPr lang="en-US" altLang="zh-CN" sz="2000" b="0" dirty="0">
                <a:solidFill>
                  <a:schemeClr val="accent2"/>
                </a:solidFill>
                <a:latin typeface="Arial" charset="0"/>
                <a:ea typeface="黑体" pitchFamily="2" charset="-122"/>
              </a:rPr>
              <a:t>C</a:t>
            </a:r>
            <a:r>
              <a:rPr lang="en-US" altLang="zh-CN" sz="2000" dirty="0">
                <a:solidFill>
                  <a:schemeClr val="accent2"/>
                </a:solidFill>
                <a:latin typeface="Arial" charset="0"/>
                <a:ea typeface="黑体" pitchFamily="2" charset="-122"/>
              </a:rPr>
              <a:t>. </a:t>
            </a:r>
            <a:r>
              <a:rPr lang="en-US" altLang="zh-CN" sz="2000" b="0" dirty="0" err="1">
                <a:solidFill>
                  <a:schemeClr val="accent2"/>
                </a:solidFill>
                <a:latin typeface="Arial" charset="0"/>
                <a:ea typeface="黑体" pitchFamily="2" charset="-122"/>
              </a:rPr>
              <a:t>Zeise</a:t>
            </a:r>
            <a:r>
              <a:rPr lang="en-US" altLang="zh-CN" sz="2000" b="0" dirty="0">
                <a:solidFill>
                  <a:schemeClr val="accent2"/>
                </a:solidFill>
                <a:latin typeface="Arial" charset="0"/>
                <a:ea typeface="黑体" pitchFamily="2" charset="-122"/>
              </a:rPr>
              <a:t> </a:t>
            </a:r>
            <a:r>
              <a:rPr lang="zh-CN" altLang="en-US" sz="2000" b="0" dirty="0">
                <a:solidFill>
                  <a:schemeClr val="accent2"/>
                </a:solidFill>
                <a:latin typeface="Arial" charset="0"/>
                <a:ea typeface="黑体" pitchFamily="2" charset="-122"/>
              </a:rPr>
              <a:t>首先制得</a:t>
            </a:r>
            <a:r>
              <a:rPr lang="en-US" altLang="zh-CN" sz="2000" b="0" dirty="0">
                <a:solidFill>
                  <a:schemeClr val="accent2"/>
                </a:solidFill>
                <a:latin typeface="Arial" charset="0"/>
                <a:ea typeface="黑体" pitchFamily="2" charset="-122"/>
              </a:rPr>
              <a:t>K[PtCl</a:t>
            </a:r>
            <a:r>
              <a:rPr lang="en-US" altLang="zh-CN" sz="2000" b="0" baseline="-30000" dirty="0">
                <a:solidFill>
                  <a:schemeClr val="accent2"/>
                </a:solidFill>
                <a:latin typeface="Arial" charset="0"/>
                <a:ea typeface="黑体" pitchFamily="2" charset="-122"/>
              </a:rPr>
              <a:t>3</a:t>
            </a:r>
            <a:r>
              <a:rPr lang="en-US" altLang="zh-CN" sz="2000" b="0" dirty="0">
                <a:solidFill>
                  <a:schemeClr val="accent2"/>
                </a:solidFill>
                <a:latin typeface="Arial" charset="0"/>
                <a:ea typeface="黑体" pitchFamily="2" charset="-122"/>
              </a:rPr>
              <a:t>(C</a:t>
            </a:r>
            <a:r>
              <a:rPr lang="en-US" altLang="zh-CN" sz="2000" b="0" baseline="-30000" dirty="0">
                <a:solidFill>
                  <a:schemeClr val="accent2"/>
                </a:solidFill>
                <a:latin typeface="Arial" charset="0"/>
                <a:ea typeface="黑体" pitchFamily="2" charset="-122"/>
              </a:rPr>
              <a:t>2</a:t>
            </a:r>
            <a:r>
              <a:rPr lang="en-US" altLang="zh-CN" sz="2000" b="0" dirty="0">
                <a:solidFill>
                  <a:schemeClr val="accent2"/>
                </a:solidFill>
                <a:latin typeface="Arial" charset="0"/>
                <a:ea typeface="黑体" pitchFamily="2" charset="-122"/>
              </a:rPr>
              <a:t>H</a:t>
            </a:r>
            <a:r>
              <a:rPr lang="en-US" altLang="zh-CN" sz="2000" b="0" baseline="-30000" dirty="0">
                <a:solidFill>
                  <a:schemeClr val="accent2"/>
                </a:solidFill>
                <a:latin typeface="Arial" charset="0"/>
                <a:ea typeface="黑体" pitchFamily="2" charset="-122"/>
              </a:rPr>
              <a:t>4</a:t>
            </a:r>
            <a:r>
              <a:rPr lang="en-US" altLang="zh-CN" sz="2000" b="0" dirty="0">
                <a:solidFill>
                  <a:schemeClr val="accent2"/>
                </a:solidFill>
                <a:latin typeface="Arial" charset="0"/>
                <a:ea typeface="黑体" pitchFamily="2" charset="-122"/>
              </a:rPr>
              <a:t>)]·H</a:t>
            </a:r>
            <a:r>
              <a:rPr lang="en-US" altLang="zh-CN" sz="2000" b="0" baseline="-30000" dirty="0">
                <a:solidFill>
                  <a:schemeClr val="accent2"/>
                </a:solidFill>
                <a:latin typeface="Arial" charset="0"/>
                <a:ea typeface="黑体" pitchFamily="2" charset="-122"/>
              </a:rPr>
              <a:t>2</a:t>
            </a:r>
            <a:r>
              <a:rPr lang="en-US" altLang="zh-CN" sz="2000" b="0" dirty="0">
                <a:solidFill>
                  <a:schemeClr val="accent2"/>
                </a:solidFill>
                <a:latin typeface="Arial" charset="0"/>
                <a:ea typeface="黑体" pitchFamily="2" charset="-122"/>
              </a:rPr>
              <a:t>O</a:t>
            </a:r>
            <a:r>
              <a:rPr lang="zh-CN" altLang="en-US" sz="2000" b="0" dirty="0">
                <a:solidFill>
                  <a:schemeClr val="accent2"/>
                </a:solidFill>
                <a:latin typeface="Arial" charset="0"/>
                <a:ea typeface="黑体" pitchFamily="2" charset="-122"/>
              </a:rPr>
              <a:t>，又称蔡斯盐，是通过在</a:t>
            </a:r>
            <a:r>
              <a:rPr lang="en-US" altLang="zh-CN" sz="2000" b="0" dirty="0">
                <a:solidFill>
                  <a:schemeClr val="accent2"/>
                </a:solidFill>
                <a:latin typeface="Arial" charset="0"/>
                <a:ea typeface="黑体" pitchFamily="2" charset="-122"/>
              </a:rPr>
              <a:t>K</a:t>
            </a:r>
            <a:r>
              <a:rPr lang="en-US" altLang="zh-CN" sz="2000" b="0" baseline="-25000" dirty="0">
                <a:solidFill>
                  <a:schemeClr val="accent2"/>
                </a:solidFill>
                <a:latin typeface="Arial" charset="0"/>
                <a:ea typeface="黑体" pitchFamily="2" charset="-122"/>
              </a:rPr>
              <a:t>2</a:t>
            </a:r>
            <a:r>
              <a:rPr lang="en-US" altLang="zh-CN" sz="2000" b="0" dirty="0">
                <a:solidFill>
                  <a:schemeClr val="accent2"/>
                </a:solidFill>
                <a:latin typeface="Arial" charset="0"/>
                <a:ea typeface="黑体" pitchFamily="2" charset="-122"/>
              </a:rPr>
              <a:t>PtCl</a:t>
            </a:r>
            <a:r>
              <a:rPr lang="en-US" altLang="zh-CN" sz="2000" b="0" baseline="-30000" dirty="0">
                <a:solidFill>
                  <a:schemeClr val="accent2"/>
                </a:solidFill>
                <a:latin typeface="Arial" charset="0"/>
                <a:ea typeface="黑体" pitchFamily="2" charset="-122"/>
              </a:rPr>
              <a:t>4</a:t>
            </a:r>
            <a:r>
              <a:rPr lang="zh-CN" altLang="en-US" sz="2000" b="0" dirty="0">
                <a:solidFill>
                  <a:schemeClr val="accent2"/>
                </a:solidFill>
                <a:latin typeface="Arial" charset="0"/>
                <a:ea typeface="黑体" pitchFamily="2" charset="-122"/>
              </a:rPr>
              <a:t>的稀盐酸溶液中通入乙烯沉淀出来的。结构如上图所示，平面四方型 </a:t>
            </a:r>
          </a:p>
        </p:txBody>
      </p:sp>
      <p:sp>
        <p:nvSpPr>
          <p:cNvPr id="84998" name="Rectangle 10"/>
          <p:cNvSpPr>
            <a:spLocks noChangeArrowheads="1"/>
          </p:cNvSpPr>
          <p:nvPr/>
        </p:nvSpPr>
        <p:spPr bwMode="auto">
          <a:xfrm>
            <a:off x="35496" y="4372378"/>
            <a:ext cx="9073008" cy="7848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spcAft>
                <a:spcPct val="25000"/>
              </a:spcAft>
              <a:buFontTx/>
              <a:buNone/>
            </a:pPr>
            <a:r>
              <a:rPr kumimoji="0" lang="en-US" altLang="zh-CN" sz="2000" b="0" dirty="0">
                <a:solidFill>
                  <a:schemeClr val="tx1"/>
                </a:solidFill>
                <a:latin typeface="Arial" charset="0"/>
                <a:ea typeface="黑体" pitchFamily="2" charset="-122"/>
                <a:cs typeface="Times New Roman" pitchFamily="18" charset="0"/>
              </a:rPr>
              <a:t>C</a:t>
            </a:r>
            <a:r>
              <a:rPr kumimoji="0" lang="en-US" altLang="zh-CN" sz="2000" b="0" baseline="-30000" dirty="0">
                <a:solidFill>
                  <a:schemeClr val="tx1"/>
                </a:solidFill>
                <a:latin typeface="Arial" charset="0"/>
                <a:ea typeface="黑体" pitchFamily="2" charset="-122"/>
                <a:cs typeface="Times New Roman" pitchFamily="18" charset="0"/>
              </a:rPr>
              <a:t>2</a:t>
            </a:r>
            <a:r>
              <a:rPr kumimoji="0" lang="en-US" altLang="zh-CN" sz="2000" b="0" dirty="0">
                <a:solidFill>
                  <a:schemeClr val="tx1"/>
                </a:solidFill>
                <a:latin typeface="Arial" charset="0"/>
                <a:ea typeface="黑体" pitchFamily="2" charset="-122"/>
                <a:cs typeface="Times New Roman" pitchFamily="18" charset="0"/>
              </a:rPr>
              <a:t>H</a:t>
            </a:r>
            <a:r>
              <a:rPr kumimoji="0" lang="en-US" altLang="zh-CN" sz="2000" b="0" baseline="-30000" dirty="0">
                <a:solidFill>
                  <a:schemeClr val="tx1"/>
                </a:solidFill>
                <a:latin typeface="Arial" charset="0"/>
                <a:ea typeface="黑体" pitchFamily="2" charset="-122"/>
                <a:cs typeface="Times New Roman" pitchFamily="18" charset="0"/>
              </a:rPr>
              <a:t>4 </a:t>
            </a:r>
            <a:r>
              <a:rPr kumimoji="0" lang="zh-CN" altLang="en-US" sz="2000" b="0" dirty="0">
                <a:solidFill>
                  <a:schemeClr val="tx1"/>
                </a:solidFill>
                <a:latin typeface="Arial" charset="0"/>
                <a:ea typeface="黑体" pitchFamily="2" charset="-122"/>
                <a:cs typeface="Times New Roman" pitchFamily="18" charset="0"/>
              </a:rPr>
              <a:t>的</a:t>
            </a:r>
            <a:r>
              <a:rPr lang="en-US" altLang="zh-CN" sz="2000" b="0" dirty="0">
                <a:solidFill>
                  <a:schemeClr val="tx1"/>
                </a:solidFill>
                <a:latin typeface="Arial" charset="0"/>
                <a:ea typeface="黑体" pitchFamily="2" charset="-122"/>
                <a:cs typeface="Times New Roman" pitchFamily="18" charset="0"/>
              </a:rPr>
              <a:t>π</a:t>
            </a:r>
            <a:r>
              <a:rPr lang="zh-CN" altLang="en-US" sz="2000" b="0" dirty="0">
                <a:solidFill>
                  <a:schemeClr val="tx1"/>
                </a:solidFill>
                <a:latin typeface="Arial" charset="0"/>
                <a:ea typeface="黑体" pitchFamily="2" charset="-122"/>
                <a:cs typeface="Times New Roman" pitchFamily="18" charset="0"/>
              </a:rPr>
              <a:t>分子轨道与</a:t>
            </a:r>
            <a:r>
              <a:rPr kumimoji="0" lang="en-US" altLang="zh-CN" sz="2000" b="0" dirty="0">
                <a:solidFill>
                  <a:schemeClr val="tx1"/>
                </a:solidFill>
                <a:latin typeface="Arial" charset="0"/>
                <a:ea typeface="黑体" pitchFamily="2" charset="-122"/>
                <a:cs typeface="Times New Roman" pitchFamily="18" charset="0"/>
              </a:rPr>
              <a:t>Pt</a:t>
            </a:r>
            <a:r>
              <a:rPr kumimoji="0" lang="en-US" altLang="zh-CN" sz="2000" b="0" baseline="30000" dirty="0">
                <a:solidFill>
                  <a:schemeClr val="tx1"/>
                </a:solidFill>
                <a:latin typeface="Arial" charset="0"/>
                <a:ea typeface="黑体" pitchFamily="2" charset="-122"/>
                <a:cs typeface="Times New Roman" pitchFamily="18" charset="0"/>
              </a:rPr>
              <a:t>2</a:t>
            </a:r>
            <a:r>
              <a:rPr kumimoji="0" lang="zh-CN" altLang="en-US" sz="2000" b="0" baseline="30000" dirty="0">
                <a:solidFill>
                  <a:schemeClr val="tx1"/>
                </a:solidFill>
                <a:latin typeface="Arial" charset="0"/>
                <a:ea typeface="黑体" pitchFamily="2" charset="-122"/>
                <a:cs typeface="Times New Roman" pitchFamily="18" charset="0"/>
              </a:rPr>
              <a:t>＋</a:t>
            </a:r>
            <a:r>
              <a:rPr kumimoji="0" lang="zh-CN" altLang="en-US" sz="2000" b="0" dirty="0">
                <a:solidFill>
                  <a:schemeClr val="tx1"/>
                </a:solidFill>
                <a:latin typeface="Arial" charset="0"/>
                <a:ea typeface="黑体" pitchFamily="2" charset="-122"/>
                <a:cs typeface="Times New Roman" pitchFamily="18" charset="0"/>
              </a:rPr>
              <a:t>的空</a:t>
            </a:r>
            <a:r>
              <a:rPr kumimoji="0" lang="en-US" altLang="zh-CN" sz="2000" b="0" dirty="0">
                <a:solidFill>
                  <a:schemeClr val="tx1"/>
                </a:solidFill>
                <a:latin typeface="Arial" charset="0"/>
                <a:ea typeface="黑体" pitchFamily="2" charset="-122"/>
                <a:cs typeface="Times New Roman" pitchFamily="18" charset="0"/>
              </a:rPr>
              <a:t>dsp</a:t>
            </a:r>
            <a:r>
              <a:rPr kumimoji="0" lang="en-US" altLang="zh-CN" sz="2000" b="0" baseline="30000" dirty="0">
                <a:solidFill>
                  <a:schemeClr val="tx1"/>
                </a:solidFill>
                <a:latin typeface="Arial" charset="0"/>
                <a:ea typeface="黑体" pitchFamily="2" charset="-122"/>
                <a:cs typeface="Times New Roman" pitchFamily="18" charset="0"/>
              </a:rPr>
              <a:t>2 </a:t>
            </a:r>
            <a:r>
              <a:rPr kumimoji="0" lang="zh-CN" altLang="en-US" sz="2000" b="0" dirty="0">
                <a:solidFill>
                  <a:schemeClr val="tx1"/>
                </a:solidFill>
                <a:latin typeface="Arial" charset="0"/>
                <a:ea typeface="黑体" pitchFamily="2" charset="-122"/>
                <a:cs typeface="Times New Roman" pitchFamily="18" charset="0"/>
              </a:rPr>
              <a:t>轨道叠加成键，</a:t>
            </a:r>
            <a:r>
              <a:rPr kumimoji="0" lang="zh-CN" altLang="en-US" sz="2000" b="0" dirty="0">
                <a:solidFill>
                  <a:srgbClr val="FF0000"/>
                </a:solidFill>
                <a:latin typeface="Arial" charset="0"/>
                <a:ea typeface="黑体" pitchFamily="2" charset="-122"/>
                <a:cs typeface="Times New Roman" pitchFamily="18" charset="0"/>
              </a:rPr>
              <a:t>由</a:t>
            </a:r>
            <a:r>
              <a:rPr kumimoji="0" lang="en-US" altLang="zh-CN" sz="2000" b="0" dirty="0">
                <a:solidFill>
                  <a:srgbClr val="FF0000"/>
                </a:solidFill>
                <a:latin typeface="Arial" charset="0"/>
                <a:ea typeface="黑体" pitchFamily="2" charset="-122"/>
                <a:cs typeface="Times New Roman" pitchFamily="18" charset="0"/>
              </a:rPr>
              <a:t>C</a:t>
            </a:r>
            <a:r>
              <a:rPr kumimoji="0" lang="en-US" altLang="zh-CN" sz="2000" b="0" baseline="-30000" dirty="0">
                <a:solidFill>
                  <a:srgbClr val="FF0000"/>
                </a:solidFill>
                <a:latin typeface="Arial" charset="0"/>
                <a:ea typeface="黑体" pitchFamily="2" charset="-122"/>
                <a:cs typeface="Times New Roman" pitchFamily="18" charset="0"/>
              </a:rPr>
              <a:t>2</a:t>
            </a:r>
            <a:r>
              <a:rPr kumimoji="0" lang="en-US" altLang="zh-CN" sz="2000" b="0" dirty="0">
                <a:solidFill>
                  <a:srgbClr val="FF0000"/>
                </a:solidFill>
                <a:latin typeface="Arial" charset="0"/>
                <a:ea typeface="黑体" pitchFamily="2" charset="-122"/>
                <a:cs typeface="Times New Roman" pitchFamily="18" charset="0"/>
              </a:rPr>
              <a:t>H</a:t>
            </a:r>
            <a:r>
              <a:rPr kumimoji="0" lang="en-US" altLang="zh-CN" sz="2000" b="0" baseline="-30000" dirty="0">
                <a:solidFill>
                  <a:srgbClr val="FF0000"/>
                </a:solidFill>
                <a:latin typeface="Arial" charset="0"/>
                <a:ea typeface="黑体" pitchFamily="2" charset="-122"/>
                <a:cs typeface="Times New Roman" pitchFamily="18" charset="0"/>
              </a:rPr>
              <a:t>4</a:t>
            </a:r>
            <a:r>
              <a:rPr kumimoji="0" lang="zh-CN" altLang="en-US" sz="2000" b="0" dirty="0">
                <a:solidFill>
                  <a:srgbClr val="FF0000"/>
                </a:solidFill>
                <a:latin typeface="Arial" charset="0"/>
                <a:ea typeface="黑体" pitchFamily="2" charset="-122"/>
                <a:cs typeface="Times New Roman" pitchFamily="18" charset="0"/>
              </a:rPr>
              <a:t>提供</a:t>
            </a:r>
            <a:r>
              <a:rPr lang="en-US" altLang="zh-CN" sz="2000" b="0" dirty="0">
                <a:solidFill>
                  <a:srgbClr val="FF0000"/>
                </a:solidFill>
                <a:latin typeface="Arial" charset="0"/>
                <a:ea typeface="黑体" pitchFamily="2" charset="-122"/>
                <a:cs typeface="Times New Roman" pitchFamily="18" charset="0"/>
              </a:rPr>
              <a:t>π</a:t>
            </a:r>
            <a:r>
              <a:rPr lang="zh-CN" altLang="en-US" sz="2000" b="0" dirty="0">
                <a:solidFill>
                  <a:srgbClr val="FF0000"/>
                </a:solidFill>
                <a:latin typeface="Arial" charset="0"/>
                <a:ea typeface="黑体" pitchFamily="2" charset="-122"/>
                <a:cs typeface="Times New Roman" pitchFamily="18" charset="0"/>
              </a:rPr>
              <a:t>电子成</a:t>
            </a:r>
            <a:r>
              <a:rPr lang="en-US" altLang="zh-CN" sz="2000" b="0" dirty="0">
                <a:solidFill>
                  <a:srgbClr val="FF0000"/>
                </a:solidFill>
                <a:latin typeface="Arial" charset="0"/>
                <a:ea typeface="黑体" pitchFamily="2" charset="-122"/>
                <a:cs typeface="Times New Roman" pitchFamily="18" charset="0"/>
              </a:rPr>
              <a:t>σ</a:t>
            </a:r>
            <a:r>
              <a:rPr kumimoji="0" lang="zh-CN" altLang="en-US" sz="2000" b="0" dirty="0">
                <a:solidFill>
                  <a:srgbClr val="FF0000"/>
                </a:solidFill>
                <a:latin typeface="Arial" charset="0"/>
                <a:ea typeface="黑体" pitchFamily="2" charset="-122"/>
                <a:cs typeface="Times New Roman" pitchFamily="18" charset="0"/>
              </a:rPr>
              <a:t>键</a:t>
            </a:r>
            <a:endParaRPr kumimoji="0" lang="en-US" altLang="zh-CN" sz="2000" b="0" dirty="0">
              <a:solidFill>
                <a:srgbClr val="FF0000"/>
              </a:solidFill>
              <a:latin typeface="Arial" charset="0"/>
              <a:ea typeface="黑体" pitchFamily="2" charset="-122"/>
              <a:cs typeface="Times New Roman" pitchFamily="18" charset="0"/>
            </a:endParaRPr>
          </a:p>
          <a:p>
            <a:pPr eaLnBrk="1" hangingPunct="1">
              <a:spcBef>
                <a:spcPct val="0"/>
              </a:spcBef>
              <a:spcAft>
                <a:spcPct val="25000"/>
              </a:spcAft>
              <a:buFontTx/>
              <a:buNone/>
            </a:pPr>
            <a:r>
              <a:rPr kumimoji="0" lang="en-US" altLang="zh-CN" sz="2000" b="0" dirty="0">
                <a:solidFill>
                  <a:schemeClr val="tx1"/>
                </a:solidFill>
                <a:latin typeface="Arial" charset="0"/>
                <a:ea typeface="黑体" pitchFamily="2" charset="-122"/>
                <a:cs typeface="Times New Roman" pitchFamily="18" charset="0"/>
              </a:rPr>
              <a:t>Pt</a:t>
            </a:r>
            <a:r>
              <a:rPr kumimoji="0" lang="en-US" altLang="zh-CN" sz="2000" b="0" baseline="30000" dirty="0">
                <a:solidFill>
                  <a:schemeClr val="tx1"/>
                </a:solidFill>
                <a:latin typeface="Arial" charset="0"/>
                <a:ea typeface="黑体" pitchFamily="2" charset="-122"/>
                <a:cs typeface="Times New Roman" pitchFamily="18" charset="0"/>
              </a:rPr>
              <a:t>2</a:t>
            </a:r>
            <a:r>
              <a:rPr kumimoji="0" lang="zh-CN" altLang="en-US" sz="2000" b="0" baseline="30000" dirty="0">
                <a:solidFill>
                  <a:schemeClr val="tx1"/>
                </a:solidFill>
                <a:latin typeface="Arial" charset="0"/>
                <a:ea typeface="黑体" pitchFamily="2" charset="-122"/>
                <a:cs typeface="Times New Roman" pitchFamily="18" charset="0"/>
              </a:rPr>
              <a:t>＋</a:t>
            </a:r>
            <a:r>
              <a:rPr kumimoji="0" lang="zh-CN" altLang="en-US" sz="2000" b="0" dirty="0">
                <a:solidFill>
                  <a:schemeClr val="tx1"/>
                </a:solidFill>
                <a:latin typeface="Arial" charset="0"/>
                <a:ea typeface="黑体" pitchFamily="2" charset="-122"/>
                <a:cs typeface="Times New Roman" pitchFamily="18" charset="0"/>
              </a:rPr>
              <a:t>的充满电子 </a:t>
            </a:r>
            <a:r>
              <a:rPr kumimoji="0" lang="en-US" altLang="zh-CN" sz="2000" b="0" dirty="0">
                <a:solidFill>
                  <a:schemeClr val="tx1"/>
                </a:solidFill>
                <a:latin typeface="Arial" charset="0"/>
                <a:ea typeface="黑体" pitchFamily="2" charset="-122"/>
                <a:cs typeface="Times New Roman" pitchFamily="18" charset="0"/>
              </a:rPr>
              <a:t>d </a:t>
            </a:r>
            <a:r>
              <a:rPr kumimoji="0" lang="zh-CN" altLang="en-US" sz="2000" b="0" dirty="0">
                <a:solidFill>
                  <a:schemeClr val="tx1"/>
                </a:solidFill>
                <a:latin typeface="Arial" charset="0"/>
                <a:ea typeface="黑体" pitchFamily="2" charset="-122"/>
                <a:cs typeface="Times New Roman" pitchFamily="18" charset="0"/>
              </a:rPr>
              <a:t>轨道和 </a:t>
            </a:r>
            <a:r>
              <a:rPr kumimoji="0" lang="en-US" altLang="zh-CN" sz="2000" b="0" dirty="0">
                <a:solidFill>
                  <a:schemeClr val="tx1"/>
                </a:solidFill>
                <a:latin typeface="Arial" charset="0"/>
                <a:ea typeface="黑体" pitchFamily="2" charset="-122"/>
                <a:cs typeface="Times New Roman" pitchFamily="18" charset="0"/>
              </a:rPr>
              <a:t>C</a:t>
            </a:r>
            <a:r>
              <a:rPr kumimoji="0" lang="en-US" altLang="zh-CN" sz="2000" b="0" baseline="-30000" dirty="0">
                <a:solidFill>
                  <a:schemeClr val="tx1"/>
                </a:solidFill>
                <a:latin typeface="Arial" charset="0"/>
                <a:ea typeface="黑体" pitchFamily="2" charset="-122"/>
                <a:cs typeface="Times New Roman" pitchFamily="18" charset="0"/>
              </a:rPr>
              <a:t>2</a:t>
            </a:r>
            <a:r>
              <a:rPr kumimoji="0" lang="en-US" altLang="zh-CN" sz="2000" b="0" dirty="0">
                <a:solidFill>
                  <a:schemeClr val="tx1"/>
                </a:solidFill>
                <a:latin typeface="Arial" charset="0"/>
                <a:ea typeface="黑体" pitchFamily="2" charset="-122"/>
                <a:cs typeface="Times New Roman" pitchFamily="18" charset="0"/>
              </a:rPr>
              <a:t>H</a:t>
            </a:r>
            <a:r>
              <a:rPr kumimoji="0" lang="en-US" altLang="zh-CN" sz="2000" b="0" baseline="-30000" dirty="0">
                <a:solidFill>
                  <a:schemeClr val="tx1"/>
                </a:solidFill>
                <a:latin typeface="Arial" charset="0"/>
                <a:ea typeface="黑体" pitchFamily="2" charset="-122"/>
                <a:cs typeface="Times New Roman" pitchFamily="18" charset="0"/>
              </a:rPr>
              <a:t>4 </a:t>
            </a:r>
            <a:r>
              <a:rPr kumimoji="0" lang="zh-CN" altLang="en-US" sz="2000" b="0" dirty="0">
                <a:solidFill>
                  <a:schemeClr val="tx1"/>
                </a:solidFill>
                <a:latin typeface="Arial" charset="0"/>
                <a:ea typeface="黑体" pitchFamily="2" charset="-122"/>
                <a:cs typeface="Times New Roman" pitchFamily="18" charset="0"/>
              </a:rPr>
              <a:t>的</a:t>
            </a:r>
            <a:r>
              <a:rPr kumimoji="0" lang="en-US" altLang="zh-CN" sz="2000" b="0" dirty="0">
                <a:solidFill>
                  <a:schemeClr val="tx1"/>
                </a:solidFill>
                <a:latin typeface="Arial" charset="0"/>
                <a:ea typeface="黑体" pitchFamily="2" charset="-122"/>
                <a:cs typeface="Times New Roman" pitchFamily="18" charset="0"/>
              </a:rPr>
              <a:t>π</a:t>
            </a:r>
            <a:r>
              <a:rPr kumimoji="0" lang="en-US" altLang="zh-CN" sz="2000" b="0" baseline="30000" dirty="0">
                <a:solidFill>
                  <a:schemeClr val="tx1"/>
                </a:solidFill>
                <a:latin typeface="Arial" charset="0"/>
                <a:ea typeface="黑体" pitchFamily="2" charset="-122"/>
                <a:cs typeface="Times New Roman" pitchFamily="18" charset="0"/>
              </a:rPr>
              <a:t>*</a:t>
            </a:r>
            <a:r>
              <a:rPr kumimoji="0" lang="zh-CN" altLang="en-US" sz="2000" b="0" dirty="0">
                <a:solidFill>
                  <a:schemeClr val="tx1"/>
                </a:solidFill>
                <a:latin typeface="Arial" charset="0"/>
                <a:ea typeface="黑体" pitchFamily="2" charset="-122"/>
                <a:cs typeface="Times New Roman" pitchFamily="18" charset="0"/>
              </a:rPr>
              <a:t>轨道叠加成键，</a:t>
            </a:r>
            <a:r>
              <a:rPr kumimoji="0" lang="zh-CN" altLang="en-US" sz="2000" b="0" dirty="0">
                <a:solidFill>
                  <a:srgbClr val="FF0000"/>
                </a:solidFill>
                <a:latin typeface="Arial" charset="0"/>
                <a:ea typeface="黑体" pitchFamily="2" charset="-122"/>
                <a:cs typeface="Times New Roman" pitchFamily="18" charset="0"/>
              </a:rPr>
              <a:t>由</a:t>
            </a:r>
            <a:r>
              <a:rPr kumimoji="0" lang="en-US" altLang="zh-CN" sz="2000" b="0" dirty="0">
                <a:solidFill>
                  <a:srgbClr val="FF0000"/>
                </a:solidFill>
                <a:latin typeface="Arial" charset="0"/>
                <a:ea typeface="黑体" pitchFamily="2" charset="-122"/>
                <a:cs typeface="Times New Roman" pitchFamily="18" charset="0"/>
              </a:rPr>
              <a:t>Pt</a:t>
            </a:r>
            <a:r>
              <a:rPr kumimoji="0" lang="en-US" altLang="zh-CN" sz="2000" b="0" baseline="30000" dirty="0">
                <a:solidFill>
                  <a:srgbClr val="FF0000"/>
                </a:solidFill>
                <a:latin typeface="Arial" charset="0"/>
                <a:ea typeface="黑体" pitchFamily="2" charset="-122"/>
                <a:cs typeface="Times New Roman" pitchFamily="18" charset="0"/>
              </a:rPr>
              <a:t>2</a:t>
            </a:r>
            <a:r>
              <a:rPr kumimoji="0" lang="zh-CN" altLang="en-US" sz="2000" b="0" baseline="30000" dirty="0">
                <a:solidFill>
                  <a:srgbClr val="FF0000"/>
                </a:solidFill>
                <a:latin typeface="Arial" charset="0"/>
                <a:ea typeface="黑体" pitchFamily="2" charset="-122"/>
                <a:cs typeface="Times New Roman" pitchFamily="18" charset="0"/>
              </a:rPr>
              <a:t>＋</a:t>
            </a:r>
            <a:r>
              <a:rPr kumimoji="0" lang="zh-CN" altLang="en-US" sz="2000" b="0" dirty="0">
                <a:solidFill>
                  <a:srgbClr val="FF0000"/>
                </a:solidFill>
                <a:latin typeface="Arial" charset="0"/>
                <a:ea typeface="黑体" pitchFamily="2" charset="-122"/>
                <a:cs typeface="Times New Roman" pitchFamily="18" charset="0"/>
              </a:rPr>
              <a:t>提供 </a:t>
            </a:r>
            <a:r>
              <a:rPr kumimoji="0" lang="en-US" altLang="zh-CN" sz="2000" b="0" dirty="0">
                <a:solidFill>
                  <a:srgbClr val="FF0000"/>
                </a:solidFill>
                <a:latin typeface="Arial" charset="0"/>
                <a:ea typeface="黑体" pitchFamily="2" charset="-122"/>
                <a:cs typeface="Times New Roman" pitchFamily="18" charset="0"/>
              </a:rPr>
              <a:t>d </a:t>
            </a:r>
            <a:r>
              <a:rPr kumimoji="0" lang="zh-CN" altLang="en-US" sz="2000" b="0" dirty="0">
                <a:solidFill>
                  <a:srgbClr val="FF0000"/>
                </a:solidFill>
                <a:latin typeface="Arial" charset="0"/>
                <a:ea typeface="黑体" pitchFamily="2" charset="-122"/>
                <a:cs typeface="Times New Roman" pitchFamily="18" charset="0"/>
              </a:rPr>
              <a:t>电子成</a:t>
            </a:r>
            <a:r>
              <a:rPr kumimoji="0" lang="en-US" altLang="zh-CN" sz="2000" b="0" dirty="0">
                <a:solidFill>
                  <a:srgbClr val="FF0000"/>
                </a:solidFill>
                <a:latin typeface="Arial" charset="0"/>
                <a:ea typeface="黑体" pitchFamily="2" charset="-122"/>
                <a:cs typeface="Times New Roman" pitchFamily="18" charset="0"/>
              </a:rPr>
              <a:t>π</a:t>
            </a:r>
            <a:r>
              <a:rPr kumimoji="0" lang="zh-CN" altLang="en-US" sz="2000" b="0" dirty="0">
                <a:solidFill>
                  <a:srgbClr val="FF0000"/>
                </a:solidFill>
                <a:latin typeface="Arial" charset="0"/>
                <a:ea typeface="黑体" pitchFamily="2" charset="-122"/>
                <a:cs typeface="Times New Roman" pitchFamily="18" charset="0"/>
              </a:rPr>
              <a:t>配键 </a:t>
            </a:r>
          </a:p>
        </p:txBody>
      </p:sp>
      <p:graphicFrame>
        <p:nvGraphicFramePr>
          <p:cNvPr id="84999" name="Object 12"/>
          <p:cNvGraphicFramePr>
            <a:graphicFrameLocks noChangeAspect="1"/>
          </p:cNvGraphicFramePr>
          <p:nvPr/>
        </p:nvGraphicFramePr>
        <p:xfrm>
          <a:off x="1865804" y="5085184"/>
          <a:ext cx="1986116" cy="1598815"/>
        </p:xfrm>
        <a:graphic>
          <a:graphicData uri="http://schemas.openxmlformats.org/presentationml/2006/ole">
            <mc:AlternateContent xmlns:mc="http://schemas.openxmlformats.org/markup-compatibility/2006">
              <mc:Choice xmlns:v="urn:schemas-microsoft-com:vml" Requires="v">
                <p:oleObj name="位图图像" r:id="rId4" imgW="13257143" imgH="6354062" progId="Paint.Picture">
                  <p:embed/>
                </p:oleObj>
              </mc:Choice>
              <mc:Fallback>
                <p:oleObj name="位图图像" r:id="rId4" imgW="13257143" imgH="6354062" progId="Paint.Picture">
                  <p:embed/>
                  <p:pic>
                    <p:nvPicPr>
                      <p:cNvPr id="0" name=""/>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44814" r="23810" b="51340"/>
                      <a:stretch>
                        <a:fillRect/>
                      </a:stretch>
                    </p:blipFill>
                    <p:spPr bwMode="auto">
                      <a:xfrm>
                        <a:off x="1865804" y="5085184"/>
                        <a:ext cx="1986116" cy="1598815"/>
                      </a:xfrm>
                      <a:prstGeom prst="rect">
                        <a:avLst/>
                      </a:prstGeom>
                      <a:noFill/>
                      <a:ln>
                        <a:noFill/>
                      </a:ln>
                      <a:effectLst/>
                    </p:spPr>
                  </p:pic>
                </p:oleObj>
              </mc:Fallback>
            </mc:AlternateContent>
          </a:graphicData>
        </a:graphic>
      </p:graphicFrame>
      <p:graphicFrame>
        <p:nvGraphicFramePr>
          <p:cNvPr id="85000" name="Object 15"/>
          <p:cNvGraphicFramePr>
            <a:graphicFrameLocks noChangeAspect="1"/>
          </p:cNvGraphicFramePr>
          <p:nvPr/>
        </p:nvGraphicFramePr>
        <p:xfrm>
          <a:off x="4860032" y="5301208"/>
          <a:ext cx="1591036" cy="1440905"/>
        </p:xfrm>
        <a:graphic>
          <a:graphicData uri="http://schemas.openxmlformats.org/presentationml/2006/ole">
            <mc:AlternateContent xmlns:mc="http://schemas.openxmlformats.org/markup-compatibility/2006">
              <mc:Choice xmlns:v="urn:schemas-microsoft-com:vml" Requires="v">
                <p:oleObj name="位图图像" r:id="rId6" imgW="13257143" imgH="6354062" progId="Paint.Picture">
                  <p:embed/>
                </p:oleObj>
              </mc:Choice>
              <mc:Fallback>
                <p:oleObj name="位图图像" r:id="rId6" imgW="13257143" imgH="6354062" progId="Paint.Picture">
                  <p:embed/>
                  <p:pic>
                    <p:nvPicPr>
                      <p:cNvPr id="0" name=""/>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3455" r="57875" b="49979"/>
                      <a:stretch>
                        <a:fillRect/>
                      </a:stretch>
                    </p:blipFill>
                    <p:spPr bwMode="auto">
                      <a:xfrm>
                        <a:off x="4860032" y="5301208"/>
                        <a:ext cx="1591036" cy="1440905"/>
                      </a:xfrm>
                      <a:prstGeom prst="rect">
                        <a:avLst/>
                      </a:prstGeom>
                      <a:noFill/>
                      <a:ln>
                        <a:noFill/>
                      </a:ln>
                      <a:effectLst/>
                    </p:spPr>
                  </p:pic>
                </p:oleObj>
              </mc:Fallback>
            </mc:AlternateContent>
          </a:graphicData>
        </a:graphic>
      </p:graphicFrame>
      <p:sp>
        <p:nvSpPr>
          <p:cNvPr id="9" name="Rectangle 5"/>
          <p:cNvSpPr>
            <a:spLocks noChangeArrowheads="1"/>
          </p:cNvSpPr>
          <p:nvPr/>
        </p:nvSpPr>
        <p:spPr bwMode="auto">
          <a:xfrm>
            <a:off x="971600" y="260648"/>
            <a:ext cx="7164265" cy="523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25" tIns="45712" rIns="91425" bIns="45712">
            <a:spAutoFit/>
          </a:bodyPr>
          <a:lstStyle/>
          <a:p>
            <a:pPr algn="ctr">
              <a:defRPr/>
            </a:pPr>
            <a:r>
              <a:rPr kumimoji="0" lang="en-US" altLang="zh-CN" sz="2800" dirty="0">
                <a:solidFill>
                  <a:srgbClr val="CC0000"/>
                </a:solidFill>
                <a:latin typeface="黑体" pitchFamily="2" charset="-122"/>
              </a:rPr>
              <a:t>(3) </a:t>
            </a:r>
            <a:r>
              <a:rPr kumimoji="0" lang="zh-CN" altLang="en-US" sz="2800" dirty="0">
                <a:solidFill>
                  <a:srgbClr val="CC0000"/>
                </a:solidFill>
                <a:latin typeface="黑体" pitchFamily="2" charset="-122"/>
              </a:rPr>
              <a:t>其它类型配合物</a:t>
            </a:r>
            <a:r>
              <a:rPr kumimoji="0" lang="en-US" altLang="zh-CN" sz="2800" dirty="0">
                <a:solidFill>
                  <a:srgbClr val="CC0000"/>
                </a:solidFill>
                <a:latin typeface="黑体" pitchFamily="2" charset="-122"/>
              </a:rPr>
              <a:t>-</a:t>
            </a:r>
            <a:r>
              <a:rPr kumimoji="0" lang="zh-CN" altLang="en-US" sz="2800" dirty="0">
                <a:solidFill>
                  <a:srgbClr val="CC0000"/>
                </a:solidFill>
                <a:latin typeface="黑体" pitchFamily="2" charset="-122"/>
              </a:rPr>
              <a:t>非饱和烃配合物</a:t>
            </a:r>
          </a:p>
        </p:txBody>
      </p:sp>
      <p:sp>
        <p:nvSpPr>
          <p:cNvPr id="10" name="矩形 9"/>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1914650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7890" name="Object 5"/>
          <p:cNvGraphicFramePr>
            <a:graphicFrameLocks noChangeAspect="1"/>
          </p:cNvGraphicFramePr>
          <p:nvPr/>
        </p:nvGraphicFramePr>
        <p:xfrm>
          <a:off x="1428751" y="1268413"/>
          <a:ext cx="2039815" cy="2665412"/>
        </p:xfrm>
        <a:graphic>
          <a:graphicData uri="http://schemas.openxmlformats.org/presentationml/2006/ole">
            <mc:AlternateContent xmlns:mc="http://schemas.openxmlformats.org/markup-compatibility/2006">
              <mc:Choice xmlns:v="urn:schemas-microsoft-com:vml" Requires="v">
                <p:oleObj r:id="rId2" imgW="771525" imgH="933450" progId="ChemWindow.Document">
                  <p:embed/>
                </p:oleObj>
              </mc:Choice>
              <mc:Fallback>
                <p:oleObj r:id="rId2" imgW="771525" imgH="933450" progId="ChemWindow.Document">
                  <p:embed/>
                  <p:pic>
                    <p:nvPicPr>
                      <p:cNvPr id="37890" name="Object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51" y="1268413"/>
                        <a:ext cx="2039815" cy="2665412"/>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891" name="Object 7"/>
          <p:cNvGraphicFramePr>
            <a:graphicFrameLocks noChangeAspect="1"/>
          </p:cNvGraphicFramePr>
          <p:nvPr/>
        </p:nvGraphicFramePr>
        <p:xfrm>
          <a:off x="4154366" y="1412875"/>
          <a:ext cx="2327031" cy="2484438"/>
        </p:xfrm>
        <a:graphic>
          <a:graphicData uri="http://schemas.openxmlformats.org/presentationml/2006/ole">
            <mc:AlternateContent xmlns:mc="http://schemas.openxmlformats.org/markup-compatibility/2006">
              <mc:Choice xmlns:v="urn:schemas-microsoft-com:vml" Requires="v">
                <p:oleObj r:id="rId4" imgW="904875" imgH="885825" progId="ChemWindow.Document">
                  <p:embed/>
                </p:oleObj>
              </mc:Choice>
              <mc:Fallback>
                <p:oleObj r:id="rId4" imgW="904875" imgH="885825" progId="ChemWindow.Document">
                  <p:embed/>
                  <p:pic>
                    <p:nvPicPr>
                      <p:cNvPr id="37891"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54366" y="1412875"/>
                        <a:ext cx="2327031" cy="248443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892" name="Object 9"/>
          <p:cNvGraphicFramePr>
            <a:graphicFrameLocks noChangeAspect="1"/>
          </p:cNvGraphicFramePr>
          <p:nvPr/>
        </p:nvGraphicFramePr>
        <p:xfrm>
          <a:off x="763466" y="4292601"/>
          <a:ext cx="1881554" cy="1990725"/>
        </p:xfrm>
        <a:graphic>
          <a:graphicData uri="http://schemas.openxmlformats.org/presentationml/2006/ole">
            <mc:AlternateContent xmlns:mc="http://schemas.openxmlformats.org/markup-compatibility/2006">
              <mc:Choice xmlns:v="urn:schemas-microsoft-com:vml" Requires="v">
                <p:oleObj r:id="rId6" imgW="904875" imgH="885825" progId="ChemWindow.Document">
                  <p:embed/>
                </p:oleObj>
              </mc:Choice>
              <mc:Fallback>
                <p:oleObj r:id="rId6" imgW="904875" imgH="885825" progId="ChemWindow.Document">
                  <p:embed/>
                  <p:pic>
                    <p:nvPicPr>
                      <p:cNvPr id="37892"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3466" y="4292601"/>
                        <a:ext cx="1881554" cy="1990725"/>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893" name="Object 11"/>
          <p:cNvGraphicFramePr>
            <a:graphicFrameLocks noChangeAspect="1"/>
          </p:cNvGraphicFramePr>
          <p:nvPr/>
        </p:nvGraphicFramePr>
        <p:xfrm>
          <a:off x="3090497" y="4365626"/>
          <a:ext cx="1863969" cy="1914525"/>
        </p:xfrm>
        <a:graphic>
          <a:graphicData uri="http://schemas.openxmlformats.org/presentationml/2006/ole">
            <mc:AlternateContent xmlns:mc="http://schemas.openxmlformats.org/markup-compatibility/2006">
              <mc:Choice xmlns:v="urn:schemas-microsoft-com:vml" Requires="v">
                <p:oleObj r:id="rId8" imgW="933450" imgH="885825" progId="ChemWindow.Document">
                  <p:embed/>
                </p:oleObj>
              </mc:Choice>
              <mc:Fallback>
                <p:oleObj r:id="rId8" imgW="933450" imgH="885825" progId="ChemWindow.Document">
                  <p:embed/>
                  <p:pic>
                    <p:nvPicPr>
                      <p:cNvPr id="37893" name="Object 1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90497" y="4365626"/>
                        <a:ext cx="1863969" cy="1914525"/>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37894" name="Object 13"/>
          <p:cNvGraphicFramePr>
            <a:graphicFrameLocks noChangeAspect="1"/>
          </p:cNvGraphicFramePr>
          <p:nvPr/>
        </p:nvGraphicFramePr>
        <p:xfrm>
          <a:off x="5350120" y="4365626"/>
          <a:ext cx="1749669" cy="1914525"/>
        </p:xfrm>
        <a:graphic>
          <a:graphicData uri="http://schemas.openxmlformats.org/presentationml/2006/ole">
            <mc:AlternateContent xmlns:mc="http://schemas.openxmlformats.org/markup-compatibility/2006">
              <mc:Choice xmlns:v="urn:schemas-microsoft-com:vml" Requires="v">
                <p:oleObj r:id="rId10" imgW="876300" imgH="885825" progId="ChemWindow.Document">
                  <p:embed/>
                </p:oleObj>
              </mc:Choice>
              <mc:Fallback>
                <p:oleObj r:id="rId10" imgW="876300" imgH="885825" progId="ChemWindow.Document">
                  <p:embed/>
                  <p:pic>
                    <p:nvPicPr>
                      <p:cNvPr id="37894" name="Object 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50120" y="4365626"/>
                        <a:ext cx="1749669" cy="1914525"/>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7895" name="Text Box 14"/>
          <p:cNvSpPr txBox="1">
            <a:spLocks noChangeArrowheads="1"/>
          </p:cNvSpPr>
          <p:nvPr/>
        </p:nvSpPr>
        <p:spPr bwMode="auto">
          <a:xfrm>
            <a:off x="7458808" y="5033963"/>
            <a:ext cx="59503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a:solidFill>
                  <a:schemeClr val="tx1"/>
                </a:solidFill>
              </a:rPr>
              <a:t>T</a:t>
            </a:r>
            <a:r>
              <a:rPr lang="en-US" altLang="zh-CN" sz="2400" baseline="-25000">
                <a:solidFill>
                  <a:schemeClr val="tx1"/>
                </a:solidFill>
              </a:rPr>
              <a:t>2g</a:t>
            </a:r>
            <a:endParaRPr lang="en-US" altLang="zh-CN" sz="2400">
              <a:solidFill>
                <a:schemeClr val="tx1"/>
              </a:solidFill>
            </a:endParaRPr>
          </a:p>
        </p:txBody>
      </p:sp>
      <p:sp>
        <p:nvSpPr>
          <p:cNvPr id="37896" name="Text Box 15"/>
          <p:cNvSpPr txBox="1">
            <a:spLocks noChangeArrowheads="1"/>
          </p:cNvSpPr>
          <p:nvPr/>
        </p:nvSpPr>
        <p:spPr bwMode="auto">
          <a:xfrm>
            <a:off x="7193574" y="2584450"/>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a:solidFill>
                  <a:schemeClr val="tx1"/>
                </a:solidFill>
              </a:rPr>
              <a:t>E</a:t>
            </a:r>
            <a:r>
              <a:rPr lang="en-US" altLang="zh-CN" sz="2400" baseline="-25000">
                <a:solidFill>
                  <a:schemeClr val="tx1"/>
                </a:solidFill>
              </a:rPr>
              <a:t>g</a:t>
            </a:r>
            <a:endParaRPr lang="en-US" altLang="zh-CN" sz="2400">
              <a:solidFill>
                <a:schemeClr val="tx1"/>
              </a:solidFill>
            </a:endParaRPr>
          </a:p>
        </p:txBody>
      </p:sp>
      <p:sp>
        <p:nvSpPr>
          <p:cNvPr id="37897" name="Rectangle 16"/>
          <p:cNvSpPr>
            <a:spLocks noChangeArrowheads="1"/>
          </p:cNvSpPr>
          <p:nvPr/>
        </p:nvSpPr>
        <p:spPr bwMode="auto">
          <a:xfrm>
            <a:off x="2411760" y="199093"/>
            <a:ext cx="434766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dirty="0">
                <a:solidFill>
                  <a:srgbClr val="CC3300"/>
                </a:solidFill>
                <a:latin typeface="Arial" charset="0"/>
                <a:ea typeface="+mj-ea"/>
                <a:cs typeface="+mj-cs"/>
              </a:rPr>
              <a:t>晶体场理论 </a:t>
            </a:r>
            <a:r>
              <a:rPr lang="en-US" altLang="zh-CN" dirty="0">
                <a:solidFill>
                  <a:srgbClr val="CC3300"/>
                </a:solidFill>
                <a:latin typeface="Arial" charset="0"/>
                <a:ea typeface="+mj-ea"/>
                <a:cs typeface="+mj-cs"/>
              </a:rPr>
              <a:t>–</a:t>
            </a:r>
            <a:r>
              <a:rPr lang="zh-CN" altLang="en-US" dirty="0">
                <a:solidFill>
                  <a:srgbClr val="CC3300"/>
                </a:solidFill>
                <a:latin typeface="Arial" charset="0"/>
                <a:ea typeface="+mj-ea"/>
                <a:cs typeface="+mj-cs"/>
              </a:rPr>
              <a:t> 八面体场</a:t>
            </a:r>
          </a:p>
        </p:txBody>
      </p:sp>
      <p:sp>
        <p:nvSpPr>
          <p:cNvPr id="10" name="矩形 9"/>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22221685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80" name="Text Box 4"/>
          <p:cNvSpPr txBox="1">
            <a:spLocks noChangeArrowheads="1"/>
          </p:cNvSpPr>
          <p:nvPr/>
        </p:nvSpPr>
        <p:spPr bwMode="auto">
          <a:xfrm>
            <a:off x="467544" y="241484"/>
            <a:ext cx="806489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defRPr/>
            </a:pPr>
            <a:r>
              <a:rPr kumimoji="0" lang="en-US" altLang="zh-CN" sz="2800" dirty="0">
                <a:solidFill>
                  <a:srgbClr val="C00000"/>
                </a:solidFill>
              </a:rPr>
              <a:t>(3) </a:t>
            </a:r>
            <a:r>
              <a:rPr kumimoji="0" lang="zh-CN" altLang="en-US" sz="2800" dirty="0">
                <a:solidFill>
                  <a:srgbClr val="C00000"/>
                </a:solidFill>
              </a:rPr>
              <a:t>其它类型配合物</a:t>
            </a:r>
            <a:r>
              <a:rPr kumimoji="0" lang="en-US" altLang="zh-CN" sz="2800" dirty="0">
                <a:solidFill>
                  <a:srgbClr val="C00000"/>
                </a:solidFill>
              </a:rPr>
              <a:t>-</a:t>
            </a:r>
            <a:r>
              <a:rPr lang="zh-CN" altLang="en-US" sz="2800" dirty="0">
                <a:solidFill>
                  <a:srgbClr val="C00000"/>
                </a:solidFill>
                <a:latin typeface="隶书" pitchFamily="49" charset="-122"/>
              </a:rPr>
              <a:t>环多烯类过渡金属配合物</a:t>
            </a:r>
            <a:endParaRPr lang="zh-CN" altLang="en-US" sz="2800" dirty="0">
              <a:solidFill>
                <a:srgbClr val="C00000"/>
              </a:solidFill>
            </a:endParaRPr>
          </a:p>
        </p:txBody>
      </p:sp>
      <p:graphicFrame>
        <p:nvGraphicFramePr>
          <p:cNvPr id="86019" name="Object 5"/>
          <p:cNvGraphicFramePr>
            <a:graphicFrameLocks noChangeAspect="1"/>
          </p:cNvGraphicFramePr>
          <p:nvPr/>
        </p:nvGraphicFramePr>
        <p:xfrm>
          <a:off x="385396" y="4076701"/>
          <a:ext cx="1528396" cy="1584325"/>
        </p:xfrm>
        <a:graphic>
          <a:graphicData uri="http://schemas.openxmlformats.org/presentationml/2006/ole">
            <mc:AlternateContent xmlns:mc="http://schemas.openxmlformats.org/markup-compatibility/2006">
              <mc:Choice xmlns:v="urn:schemas-microsoft-com:vml" Requires="v">
                <p:oleObj name="位图图像" r:id="rId2" imgW="13028571" imgH="14523810" progId="Paint.Picture">
                  <p:embed/>
                </p:oleObj>
              </mc:Choice>
              <mc:Fallback>
                <p:oleObj name="位图图像" r:id="rId2" imgW="13028571" imgH="14523810" progId="Paint.Picture">
                  <p:embed/>
                  <p:pic>
                    <p:nvPicPr>
                      <p:cNvPr id="0" name=""/>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9305" t="3369" r="36621" b="71910"/>
                      <a:stretch>
                        <a:fillRect/>
                      </a:stretch>
                    </p:blipFill>
                    <p:spPr bwMode="auto">
                      <a:xfrm>
                        <a:off x="385396" y="4076701"/>
                        <a:ext cx="1528396" cy="158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86020" name="Group 19"/>
          <p:cNvGrpSpPr>
            <a:grpSpLocks/>
          </p:cNvGrpSpPr>
          <p:nvPr/>
        </p:nvGrpSpPr>
        <p:grpSpPr bwMode="auto">
          <a:xfrm>
            <a:off x="398176" y="1341438"/>
            <a:ext cx="8350288" cy="2303461"/>
            <a:chOff x="370" y="822"/>
            <a:chExt cx="5472" cy="1451"/>
          </a:xfrm>
        </p:grpSpPr>
        <p:graphicFrame>
          <p:nvGraphicFramePr>
            <p:cNvPr id="86025" name="Object 7"/>
            <p:cNvGraphicFramePr>
              <a:graphicFrameLocks noChangeAspect="1"/>
            </p:cNvGraphicFramePr>
            <p:nvPr/>
          </p:nvGraphicFramePr>
          <p:xfrm>
            <a:off x="370" y="822"/>
            <a:ext cx="960" cy="794"/>
          </p:xfrm>
          <a:graphic>
            <a:graphicData uri="http://schemas.openxmlformats.org/presentationml/2006/ole">
              <mc:AlternateContent xmlns:mc="http://schemas.openxmlformats.org/markup-compatibility/2006">
                <mc:Choice xmlns:v="urn:schemas-microsoft-com:vml" Requires="v">
                  <p:oleObj name="Document" r:id="rId4" imgW="1082040" imgH="891540" progId="ChemWindow.Document">
                    <p:embed/>
                  </p:oleObj>
                </mc:Choice>
                <mc:Fallback>
                  <p:oleObj name="Document" r:id="rId4" imgW="1082040" imgH="891540" progId="ChemWindow.Document">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 y="822"/>
                          <a:ext cx="960" cy="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6026" name="Object 8"/>
            <p:cNvGraphicFramePr>
              <a:graphicFrameLocks noChangeAspect="1"/>
            </p:cNvGraphicFramePr>
            <p:nvPr/>
          </p:nvGraphicFramePr>
          <p:xfrm>
            <a:off x="1570" y="1075"/>
            <a:ext cx="384" cy="384"/>
          </p:xfrm>
          <a:graphic>
            <a:graphicData uri="http://schemas.openxmlformats.org/presentationml/2006/ole">
              <mc:AlternateContent xmlns:mc="http://schemas.openxmlformats.org/markup-compatibility/2006">
                <mc:Choice xmlns:v="urn:schemas-microsoft-com:vml" Requires="v">
                  <p:oleObj name="Document" r:id="rId6" imgW="411480" imgH="411480" progId="ChemWindow.Document">
                    <p:embed/>
                  </p:oleObj>
                </mc:Choice>
                <mc:Fallback>
                  <p:oleObj name="Document" r:id="rId6" imgW="411480" imgH="411480" progId="ChemWindow.Document">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70" y="1075"/>
                          <a:ext cx="38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6027" name="Object 9"/>
            <p:cNvGraphicFramePr>
              <a:graphicFrameLocks noChangeAspect="1"/>
            </p:cNvGraphicFramePr>
            <p:nvPr/>
          </p:nvGraphicFramePr>
          <p:xfrm>
            <a:off x="2446" y="1012"/>
            <a:ext cx="468" cy="447"/>
          </p:xfrm>
          <a:graphic>
            <a:graphicData uri="http://schemas.openxmlformats.org/presentationml/2006/ole">
              <mc:AlternateContent xmlns:mc="http://schemas.openxmlformats.org/markup-compatibility/2006">
                <mc:Choice xmlns:v="urn:schemas-microsoft-com:vml" Requires="v">
                  <p:oleObj name="Document" r:id="rId8" imgW="396240" imgH="373380" progId="ChemWindow.Document">
                    <p:embed/>
                  </p:oleObj>
                </mc:Choice>
                <mc:Fallback>
                  <p:oleObj name="Document" r:id="rId8" imgW="396240" imgH="373380" progId="ChemWindow.Document">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46" y="1012"/>
                          <a:ext cx="468" cy="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6028" name="Object 10"/>
            <p:cNvGraphicFramePr>
              <a:graphicFrameLocks noChangeAspect="1"/>
            </p:cNvGraphicFramePr>
            <p:nvPr/>
          </p:nvGraphicFramePr>
          <p:xfrm>
            <a:off x="3299" y="952"/>
            <a:ext cx="478" cy="549"/>
          </p:xfrm>
          <a:graphic>
            <a:graphicData uri="http://schemas.openxmlformats.org/presentationml/2006/ole">
              <mc:AlternateContent xmlns:mc="http://schemas.openxmlformats.org/markup-compatibility/2006">
                <mc:Choice xmlns:v="urn:schemas-microsoft-com:vml" Requires="v">
                  <p:oleObj name="Document" r:id="rId10" imgW="426720" imgH="495300" progId="ChemWindow.Document">
                    <p:embed/>
                  </p:oleObj>
                </mc:Choice>
                <mc:Fallback>
                  <p:oleObj name="Document" r:id="rId10" imgW="426720" imgH="495300" progId="ChemWindow.Document">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299" y="952"/>
                          <a:ext cx="478" cy="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6029" name="Object 11"/>
            <p:cNvGraphicFramePr>
              <a:graphicFrameLocks noChangeAspect="1"/>
            </p:cNvGraphicFramePr>
            <p:nvPr/>
          </p:nvGraphicFramePr>
          <p:xfrm>
            <a:off x="4213" y="984"/>
            <a:ext cx="486" cy="502"/>
          </p:xfrm>
          <a:graphic>
            <a:graphicData uri="http://schemas.openxmlformats.org/presentationml/2006/ole">
              <mc:AlternateContent xmlns:mc="http://schemas.openxmlformats.org/markup-compatibility/2006">
                <mc:Choice xmlns:v="urn:schemas-microsoft-com:vml" Requires="v">
                  <p:oleObj name="Document" r:id="rId12" imgW="541020" imgH="556260" progId="ChemWindow.Document">
                    <p:embed/>
                  </p:oleObj>
                </mc:Choice>
                <mc:Fallback>
                  <p:oleObj name="Document" r:id="rId12" imgW="541020" imgH="556260" progId="ChemWindow.Document">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213" y="984"/>
                          <a:ext cx="486" cy="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6030" name="Object 12"/>
            <p:cNvGraphicFramePr>
              <a:graphicFrameLocks noChangeAspect="1"/>
            </p:cNvGraphicFramePr>
            <p:nvPr/>
          </p:nvGraphicFramePr>
          <p:xfrm>
            <a:off x="5026" y="999"/>
            <a:ext cx="480" cy="487"/>
          </p:xfrm>
          <a:graphic>
            <a:graphicData uri="http://schemas.openxmlformats.org/presentationml/2006/ole">
              <mc:AlternateContent xmlns:mc="http://schemas.openxmlformats.org/markup-compatibility/2006">
                <mc:Choice xmlns:v="urn:schemas-microsoft-com:vml" Requires="v">
                  <p:oleObj name="Document" r:id="rId14" imgW="594360" imgH="601980" progId="ChemWindow.Document">
                    <p:embed/>
                  </p:oleObj>
                </mc:Choice>
                <mc:Fallback>
                  <p:oleObj name="Document" r:id="rId14" imgW="594360" imgH="601980" progId="ChemWindow.Document">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026" y="999"/>
                          <a:ext cx="480" cy="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6031" name="Text Box 13"/>
            <p:cNvSpPr txBox="1">
              <a:spLocks noChangeArrowheads="1"/>
            </p:cNvSpPr>
            <p:nvPr/>
          </p:nvSpPr>
          <p:spPr bwMode="auto">
            <a:xfrm>
              <a:off x="446" y="1502"/>
              <a:ext cx="539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just" eaLnBrk="1" hangingPunct="1">
                <a:spcBef>
                  <a:spcPct val="0"/>
                </a:spcBef>
                <a:buFontTx/>
                <a:buNone/>
              </a:pPr>
              <a:r>
                <a:rPr lang="zh-CN" altLang="en-US" sz="2000" dirty="0">
                  <a:solidFill>
                    <a:srgbClr val="008000"/>
                  </a:solidFill>
                </a:rPr>
                <a:t> </a:t>
              </a:r>
              <a:r>
                <a:rPr lang="en-US" altLang="zh-CN" sz="2000" dirty="0">
                  <a:solidFill>
                    <a:srgbClr val="008000"/>
                  </a:solidFill>
                </a:rPr>
                <a:t>[C</a:t>
              </a:r>
              <a:r>
                <a:rPr lang="en-US" altLang="zh-CN" sz="2000" baseline="-30000" dirty="0">
                  <a:solidFill>
                    <a:srgbClr val="008000"/>
                  </a:solidFill>
                </a:rPr>
                <a:t>3</a:t>
              </a:r>
              <a:r>
                <a:rPr lang="en-US" altLang="zh-CN" sz="2000" dirty="0">
                  <a:solidFill>
                    <a:srgbClr val="008000"/>
                  </a:solidFill>
                </a:rPr>
                <a:t>Ph</a:t>
              </a:r>
              <a:r>
                <a:rPr lang="en-US" altLang="zh-CN" sz="2000" baseline="-30000" dirty="0">
                  <a:solidFill>
                    <a:srgbClr val="008000"/>
                  </a:solidFill>
                </a:rPr>
                <a:t>3</a:t>
              </a:r>
              <a:r>
                <a:rPr lang="en-US" altLang="zh-CN" sz="2000" dirty="0">
                  <a:solidFill>
                    <a:srgbClr val="008000"/>
                  </a:solidFill>
                </a:rPr>
                <a:t>]</a:t>
              </a:r>
              <a:r>
                <a:rPr lang="en-US" altLang="zh-CN" sz="2000" baseline="30000" dirty="0">
                  <a:solidFill>
                    <a:srgbClr val="008000"/>
                  </a:solidFill>
                </a:rPr>
                <a:t>+</a:t>
              </a:r>
              <a:r>
                <a:rPr lang="en-US" altLang="zh-CN" sz="2000" dirty="0">
                  <a:solidFill>
                    <a:srgbClr val="008000"/>
                  </a:solidFill>
                </a:rPr>
                <a:t>        [C</a:t>
              </a:r>
              <a:r>
                <a:rPr lang="en-US" altLang="zh-CN" sz="2000" baseline="-30000" dirty="0">
                  <a:solidFill>
                    <a:srgbClr val="008000"/>
                  </a:solidFill>
                </a:rPr>
                <a:t>4</a:t>
              </a:r>
              <a:r>
                <a:rPr lang="en-US" altLang="zh-CN" sz="2000" dirty="0">
                  <a:solidFill>
                    <a:srgbClr val="008000"/>
                  </a:solidFill>
                </a:rPr>
                <a:t>H</a:t>
              </a:r>
              <a:r>
                <a:rPr lang="en-US" altLang="zh-CN" sz="2000" baseline="-30000" dirty="0">
                  <a:solidFill>
                    <a:srgbClr val="008000"/>
                  </a:solidFill>
                </a:rPr>
                <a:t>4</a:t>
              </a:r>
              <a:r>
                <a:rPr lang="en-US" altLang="zh-CN" sz="2000" dirty="0">
                  <a:solidFill>
                    <a:srgbClr val="008000"/>
                  </a:solidFill>
                </a:rPr>
                <a:t>]</a:t>
              </a:r>
              <a:r>
                <a:rPr lang="en-US" altLang="zh-CN" sz="2000" baseline="30000" dirty="0">
                  <a:solidFill>
                    <a:srgbClr val="008000"/>
                  </a:solidFill>
                </a:rPr>
                <a:t>2</a:t>
              </a:r>
              <a:r>
                <a:rPr lang="zh-CN" altLang="en-US" sz="2000" baseline="30000" dirty="0">
                  <a:solidFill>
                    <a:srgbClr val="008000"/>
                  </a:solidFill>
                </a:rPr>
                <a:t>－</a:t>
              </a:r>
              <a:r>
                <a:rPr lang="zh-CN" altLang="en-US" sz="2000" dirty="0">
                  <a:solidFill>
                    <a:srgbClr val="008000"/>
                  </a:solidFill>
                </a:rPr>
                <a:t>      </a:t>
              </a:r>
              <a:r>
                <a:rPr lang="en-US" altLang="zh-CN" sz="2000" dirty="0">
                  <a:solidFill>
                    <a:srgbClr val="008000"/>
                  </a:solidFill>
                </a:rPr>
                <a:t>[C</a:t>
              </a:r>
              <a:r>
                <a:rPr lang="en-US" altLang="zh-CN" sz="2000" baseline="-30000" dirty="0">
                  <a:solidFill>
                    <a:srgbClr val="008000"/>
                  </a:solidFill>
                </a:rPr>
                <a:t>5</a:t>
              </a:r>
              <a:r>
                <a:rPr lang="en-US" altLang="zh-CN" sz="2000" dirty="0">
                  <a:solidFill>
                    <a:srgbClr val="008000"/>
                  </a:solidFill>
                </a:rPr>
                <a:t>H</a:t>
              </a:r>
              <a:r>
                <a:rPr lang="en-US" altLang="zh-CN" sz="2000" baseline="-30000" dirty="0">
                  <a:solidFill>
                    <a:srgbClr val="008000"/>
                  </a:solidFill>
                </a:rPr>
                <a:t>5</a:t>
              </a:r>
              <a:r>
                <a:rPr lang="en-US" altLang="zh-CN" sz="2000" dirty="0">
                  <a:solidFill>
                    <a:srgbClr val="008000"/>
                  </a:solidFill>
                </a:rPr>
                <a:t>]</a:t>
              </a:r>
              <a:r>
                <a:rPr lang="zh-CN" altLang="en-US" sz="2000" baseline="30000" dirty="0">
                  <a:solidFill>
                    <a:srgbClr val="008000"/>
                  </a:solidFill>
                </a:rPr>
                <a:t>－</a:t>
              </a:r>
              <a:r>
                <a:rPr lang="zh-CN" altLang="en-US" sz="2000" dirty="0">
                  <a:solidFill>
                    <a:srgbClr val="008000"/>
                  </a:solidFill>
                </a:rPr>
                <a:t>         </a:t>
              </a:r>
              <a:r>
                <a:rPr lang="en-US" altLang="zh-CN" sz="2000" dirty="0">
                  <a:solidFill>
                    <a:srgbClr val="008000"/>
                  </a:solidFill>
                </a:rPr>
                <a:t>C</a:t>
              </a:r>
              <a:r>
                <a:rPr lang="en-US" altLang="zh-CN" sz="2000" baseline="-30000" dirty="0">
                  <a:solidFill>
                    <a:srgbClr val="008000"/>
                  </a:solidFill>
                </a:rPr>
                <a:t>6</a:t>
              </a:r>
              <a:r>
                <a:rPr lang="en-US" altLang="zh-CN" sz="2000" dirty="0">
                  <a:solidFill>
                    <a:srgbClr val="008000"/>
                  </a:solidFill>
                </a:rPr>
                <a:t>H</a:t>
              </a:r>
              <a:r>
                <a:rPr lang="en-US" altLang="zh-CN" sz="2000" baseline="-30000" dirty="0">
                  <a:solidFill>
                    <a:srgbClr val="008000"/>
                  </a:solidFill>
                </a:rPr>
                <a:t>6</a:t>
              </a:r>
              <a:r>
                <a:rPr lang="en-US" altLang="zh-CN" sz="2000" dirty="0">
                  <a:solidFill>
                    <a:srgbClr val="008000"/>
                  </a:solidFill>
                </a:rPr>
                <a:t>            [C</a:t>
              </a:r>
              <a:r>
                <a:rPr lang="en-US" altLang="zh-CN" sz="2000" baseline="-30000" dirty="0">
                  <a:solidFill>
                    <a:srgbClr val="008000"/>
                  </a:solidFill>
                </a:rPr>
                <a:t>7</a:t>
              </a:r>
              <a:r>
                <a:rPr lang="en-US" altLang="zh-CN" sz="2000" dirty="0">
                  <a:solidFill>
                    <a:srgbClr val="008000"/>
                  </a:solidFill>
                </a:rPr>
                <a:t>H</a:t>
              </a:r>
              <a:r>
                <a:rPr lang="en-US" altLang="zh-CN" sz="2000" baseline="-30000" dirty="0">
                  <a:solidFill>
                    <a:srgbClr val="008000"/>
                  </a:solidFill>
                </a:rPr>
                <a:t>7</a:t>
              </a:r>
              <a:r>
                <a:rPr lang="en-US" altLang="zh-CN" sz="2000" dirty="0">
                  <a:solidFill>
                    <a:srgbClr val="008000"/>
                  </a:solidFill>
                </a:rPr>
                <a:t>]</a:t>
              </a:r>
              <a:r>
                <a:rPr lang="en-US" altLang="zh-CN" sz="2000" baseline="30000" dirty="0">
                  <a:solidFill>
                    <a:srgbClr val="008000"/>
                  </a:solidFill>
                </a:rPr>
                <a:t>+</a:t>
              </a:r>
              <a:r>
                <a:rPr lang="en-US" altLang="zh-CN" sz="2000" dirty="0">
                  <a:solidFill>
                    <a:srgbClr val="008000"/>
                  </a:solidFill>
                </a:rPr>
                <a:t>         [C</a:t>
              </a:r>
              <a:r>
                <a:rPr lang="en-US" altLang="zh-CN" sz="2000" baseline="-30000" dirty="0">
                  <a:solidFill>
                    <a:srgbClr val="008000"/>
                  </a:solidFill>
                </a:rPr>
                <a:t>8</a:t>
              </a:r>
              <a:r>
                <a:rPr lang="en-US" altLang="zh-CN" sz="2000" dirty="0">
                  <a:solidFill>
                    <a:srgbClr val="008000"/>
                  </a:solidFill>
                </a:rPr>
                <a:t>H</a:t>
              </a:r>
              <a:r>
                <a:rPr lang="en-US" altLang="zh-CN" sz="2000" baseline="-30000" dirty="0">
                  <a:solidFill>
                    <a:srgbClr val="008000"/>
                  </a:solidFill>
                </a:rPr>
                <a:t>8</a:t>
              </a:r>
              <a:r>
                <a:rPr lang="en-US" altLang="zh-CN" sz="2000" dirty="0">
                  <a:solidFill>
                    <a:srgbClr val="008000"/>
                  </a:solidFill>
                </a:rPr>
                <a:t>]</a:t>
              </a:r>
              <a:r>
                <a:rPr lang="en-US" altLang="zh-CN" sz="2000" baseline="30000" dirty="0">
                  <a:solidFill>
                    <a:srgbClr val="008000"/>
                  </a:solidFill>
                </a:rPr>
                <a:t>2</a:t>
              </a:r>
              <a:r>
                <a:rPr lang="zh-CN" altLang="en-US" sz="2000" baseline="30000" dirty="0">
                  <a:solidFill>
                    <a:srgbClr val="008000"/>
                  </a:solidFill>
                </a:rPr>
                <a:t>－</a:t>
              </a:r>
              <a:endParaRPr lang="zh-CN" altLang="en-US" sz="2000" dirty="0">
                <a:solidFill>
                  <a:srgbClr val="008000"/>
                </a:solidFill>
              </a:endParaRPr>
            </a:p>
          </p:txBody>
        </p:sp>
        <p:sp>
          <p:nvSpPr>
            <p:cNvPr id="86032" name="Text Box 14"/>
            <p:cNvSpPr txBox="1">
              <a:spLocks noChangeArrowheads="1"/>
            </p:cNvSpPr>
            <p:nvPr/>
          </p:nvSpPr>
          <p:spPr bwMode="auto">
            <a:xfrm>
              <a:off x="370" y="1729"/>
              <a:ext cx="547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000" dirty="0">
                  <a:solidFill>
                    <a:schemeClr val="tx1"/>
                  </a:solidFill>
                </a:rPr>
                <a:t>        </a:t>
              </a:r>
              <a:r>
                <a:rPr lang="en-US" altLang="zh-CN" sz="2000" dirty="0">
                  <a:solidFill>
                    <a:srgbClr val="FF6600"/>
                  </a:solidFill>
                </a:rPr>
                <a:t>2e                     6e                   </a:t>
              </a:r>
              <a:r>
                <a:rPr lang="en-US" altLang="zh-CN" sz="2000" dirty="0" err="1">
                  <a:solidFill>
                    <a:srgbClr val="FF6600"/>
                  </a:solidFill>
                </a:rPr>
                <a:t>6e</a:t>
              </a:r>
              <a:r>
                <a:rPr lang="en-US" altLang="zh-CN" sz="2000" dirty="0">
                  <a:solidFill>
                    <a:srgbClr val="FF6600"/>
                  </a:solidFill>
                </a:rPr>
                <a:t>                  </a:t>
              </a:r>
              <a:r>
                <a:rPr lang="en-US" altLang="zh-CN" sz="2000" dirty="0" err="1">
                  <a:solidFill>
                    <a:srgbClr val="FF6600"/>
                  </a:solidFill>
                </a:rPr>
                <a:t>6e</a:t>
              </a:r>
              <a:r>
                <a:rPr lang="en-US" altLang="zh-CN" sz="2000" dirty="0">
                  <a:solidFill>
                    <a:srgbClr val="FF6600"/>
                  </a:solidFill>
                </a:rPr>
                <a:t>                  </a:t>
              </a:r>
              <a:r>
                <a:rPr lang="en-US" altLang="zh-CN" sz="2000" dirty="0" err="1">
                  <a:solidFill>
                    <a:srgbClr val="FF6600"/>
                  </a:solidFill>
                </a:rPr>
                <a:t>6e</a:t>
              </a:r>
              <a:r>
                <a:rPr lang="en-US" altLang="zh-CN" sz="2000" dirty="0">
                  <a:solidFill>
                    <a:srgbClr val="FF6600"/>
                  </a:solidFill>
                </a:rPr>
                <a:t>           10e</a:t>
              </a:r>
              <a:r>
                <a:rPr lang="en-US" altLang="zh-CN" sz="2000" dirty="0">
                  <a:solidFill>
                    <a:schemeClr val="tx1"/>
                  </a:solidFill>
                </a:rPr>
                <a:t>  </a:t>
              </a:r>
            </a:p>
          </p:txBody>
        </p:sp>
        <p:sp>
          <p:nvSpPr>
            <p:cNvPr id="86033" name="Text Box 15"/>
            <p:cNvSpPr txBox="1">
              <a:spLocks noChangeArrowheads="1"/>
            </p:cNvSpPr>
            <p:nvPr/>
          </p:nvSpPr>
          <p:spPr bwMode="auto">
            <a:xfrm>
              <a:off x="1312" y="1982"/>
              <a:ext cx="399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400" b="0" dirty="0">
                  <a:solidFill>
                    <a:schemeClr val="tx1"/>
                  </a:solidFill>
                  <a:latin typeface="+mj-ea"/>
                  <a:ea typeface="+mj-ea"/>
                </a:rPr>
                <a:t>一些平面构型对称多烯的构型和</a:t>
              </a:r>
              <a:r>
                <a:rPr kumimoji="0" lang="en-US" altLang="zh-CN" sz="2400" b="0" dirty="0">
                  <a:solidFill>
                    <a:schemeClr val="tx1"/>
                  </a:solidFill>
                  <a:latin typeface="+mj-ea"/>
                  <a:ea typeface="+mj-ea"/>
                </a:rPr>
                <a:t>π</a:t>
              </a:r>
              <a:r>
                <a:rPr kumimoji="0" lang="zh-CN" altLang="en-US" sz="2400" b="0" dirty="0">
                  <a:solidFill>
                    <a:schemeClr val="tx1"/>
                  </a:solidFill>
                  <a:latin typeface="+mj-ea"/>
                  <a:ea typeface="+mj-ea"/>
                </a:rPr>
                <a:t>电子数</a:t>
              </a:r>
              <a:r>
                <a:rPr lang="zh-CN" altLang="en-US" sz="2400" b="0" dirty="0">
                  <a:solidFill>
                    <a:schemeClr val="tx1"/>
                  </a:solidFill>
                  <a:latin typeface="+mj-ea"/>
                  <a:ea typeface="+mj-ea"/>
                </a:rPr>
                <a:t> </a:t>
              </a:r>
            </a:p>
          </p:txBody>
        </p:sp>
        <p:sp>
          <p:nvSpPr>
            <p:cNvPr id="86034" name="Line 16"/>
            <p:cNvSpPr>
              <a:spLocks noChangeShapeType="1"/>
            </p:cNvSpPr>
            <p:nvPr/>
          </p:nvSpPr>
          <p:spPr bwMode="auto">
            <a:xfrm>
              <a:off x="5502" y="1158"/>
              <a:ext cx="0" cy="181"/>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aphicFrame>
        <p:nvGraphicFramePr>
          <p:cNvPr id="86021" name="Object 18"/>
          <p:cNvGraphicFramePr>
            <a:graphicFrameLocks noChangeAspect="1"/>
          </p:cNvGraphicFramePr>
          <p:nvPr/>
        </p:nvGraphicFramePr>
        <p:xfrm>
          <a:off x="5103935" y="3933825"/>
          <a:ext cx="3323492" cy="2160588"/>
        </p:xfrm>
        <a:graphic>
          <a:graphicData uri="http://schemas.openxmlformats.org/presentationml/2006/ole">
            <mc:AlternateContent xmlns:mc="http://schemas.openxmlformats.org/markup-compatibility/2006">
              <mc:Choice xmlns:v="urn:schemas-microsoft-com:vml" Requires="v">
                <p:oleObj name="位图图像" r:id="rId16" imgW="13028571" imgH="14523810" progId="Paint.Picture">
                  <p:embed/>
                </p:oleObj>
              </mc:Choice>
              <mc:Fallback>
                <p:oleObj name="位图图像" r:id="rId16" imgW="13028571" imgH="14523810" progId="Paint.Picture">
                  <p:embed/>
                  <p:pic>
                    <p:nvPicPr>
                      <p:cNvPr id="0" name=""/>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14799" t="48328" r="11107" b="17960"/>
                      <a:stretch>
                        <a:fillRect/>
                      </a:stretch>
                    </p:blipFill>
                    <p:spPr bwMode="auto">
                      <a:xfrm>
                        <a:off x="5103935" y="3933825"/>
                        <a:ext cx="3323492" cy="2160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6022" name="Rectangle 20"/>
          <p:cNvSpPr>
            <a:spLocks noChangeArrowheads="1"/>
          </p:cNvSpPr>
          <p:nvPr/>
        </p:nvSpPr>
        <p:spPr bwMode="auto">
          <a:xfrm>
            <a:off x="1888881" y="6235986"/>
            <a:ext cx="7056197" cy="369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nchor="ct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0"/>
              </a:spcBef>
              <a:buFontTx/>
              <a:buNone/>
            </a:pPr>
            <a:r>
              <a:rPr lang="en-US" altLang="zh-CN" sz="1800" i="1" dirty="0">
                <a:solidFill>
                  <a:schemeClr val="tx1"/>
                </a:solidFill>
                <a:ea typeface="黑体" pitchFamily="2" charset="-122"/>
              </a:rPr>
              <a:t>A New Type of </a:t>
            </a:r>
            <a:r>
              <a:rPr lang="en-US" altLang="zh-CN" sz="1800" i="1" dirty="0" err="1">
                <a:solidFill>
                  <a:schemeClr val="tx1"/>
                </a:solidFill>
                <a:ea typeface="黑体" pitchFamily="2" charset="-122"/>
              </a:rPr>
              <a:t>Organo</a:t>
            </a:r>
            <a:r>
              <a:rPr lang="en-US" altLang="zh-CN" sz="1800" i="1" dirty="0">
                <a:solidFill>
                  <a:schemeClr val="tx1"/>
                </a:solidFill>
                <a:ea typeface="黑体" pitchFamily="2" charset="-122"/>
              </a:rPr>
              <a:t>-Iron Compound, Nature, 1951, 168, 1039– 1040 </a:t>
            </a:r>
          </a:p>
        </p:txBody>
      </p:sp>
      <p:pic>
        <p:nvPicPr>
          <p:cNvPr id="86023" name="Picture 21"/>
          <p:cNvPicPr>
            <a:picLocks noChangeAspect="1" noChangeArrowheads="1"/>
          </p:cNvPicPr>
          <p:nvPr/>
        </p:nvPicPr>
        <p:blipFill>
          <a:blip r:embed="rId17">
            <a:extLst>
              <a:ext uri="{28A0092B-C50C-407E-A947-70E740481C1C}">
                <a14:useLocalDpi xmlns:a14="http://schemas.microsoft.com/office/drawing/2010/main"/>
              </a:ext>
            </a:extLst>
          </a:blip>
          <a:srcRect/>
          <a:stretch>
            <a:fillRect/>
          </a:stretch>
        </p:blipFill>
        <p:spPr bwMode="auto">
          <a:xfrm>
            <a:off x="2196613" y="3933826"/>
            <a:ext cx="2574680" cy="2239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6024" name="Rectangle 22"/>
          <p:cNvSpPr>
            <a:spLocks noChangeArrowheads="1"/>
          </p:cNvSpPr>
          <p:nvPr/>
        </p:nvSpPr>
        <p:spPr bwMode="auto">
          <a:xfrm>
            <a:off x="97115" y="5735013"/>
            <a:ext cx="2098621" cy="646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nchor="ct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a:spcBef>
                <a:spcPct val="0"/>
              </a:spcBef>
              <a:buFontTx/>
              <a:buNone/>
            </a:pPr>
            <a:r>
              <a:rPr lang="en-US" altLang="zh-CN" sz="1800" dirty="0">
                <a:solidFill>
                  <a:schemeClr val="tx1"/>
                </a:solidFill>
                <a:ea typeface="黑体" pitchFamily="2" charset="-122"/>
              </a:rPr>
              <a:t>E.O. Fischer</a:t>
            </a:r>
          </a:p>
          <a:p>
            <a:pPr algn="ctr">
              <a:spcBef>
                <a:spcPct val="0"/>
              </a:spcBef>
              <a:buFontTx/>
              <a:buNone/>
            </a:pPr>
            <a:r>
              <a:rPr lang="en-US" altLang="zh-CN" sz="1800" dirty="0">
                <a:solidFill>
                  <a:schemeClr val="tx1"/>
                </a:solidFill>
                <a:ea typeface="黑体" pitchFamily="2" charset="-122"/>
              </a:rPr>
              <a:t>1973 </a:t>
            </a:r>
            <a:r>
              <a:rPr lang="zh-CN" altLang="en-US" sz="1800" dirty="0">
                <a:solidFill>
                  <a:schemeClr val="tx1"/>
                </a:solidFill>
                <a:ea typeface="黑体" pitchFamily="2" charset="-122"/>
              </a:rPr>
              <a:t>诺贝尔化学奖</a:t>
            </a:r>
          </a:p>
        </p:txBody>
      </p:sp>
      <p:sp>
        <p:nvSpPr>
          <p:cNvPr id="19" name="矩形 18"/>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16326758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7" name="Rectangle 5"/>
          <p:cNvSpPr>
            <a:spLocks noChangeArrowheads="1"/>
          </p:cNvSpPr>
          <p:nvPr/>
        </p:nvSpPr>
        <p:spPr bwMode="auto">
          <a:xfrm>
            <a:off x="1437732" y="260648"/>
            <a:ext cx="630262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spAutoFit/>
          </a:bodyPr>
          <a:lstStyle/>
          <a:p>
            <a:pPr algn="ctr">
              <a:defRPr/>
            </a:pPr>
            <a:r>
              <a:rPr kumimoji="0" lang="en-US" altLang="zh-CN" sz="2800" dirty="0">
                <a:solidFill>
                  <a:srgbClr val="C00000"/>
                </a:solidFill>
              </a:rPr>
              <a:t>(3) </a:t>
            </a:r>
            <a:r>
              <a:rPr kumimoji="0" lang="zh-CN" altLang="en-US" sz="2800" dirty="0">
                <a:solidFill>
                  <a:srgbClr val="C00000"/>
                </a:solidFill>
              </a:rPr>
              <a:t>其它类型配合物</a:t>
            </a:r>
            <a:r>
              <a:rPr kumimoji="0" lang="en-US" altLang="zh-CN" sz="2800" dirty="0">
                <a:solidFill>
                  <a:srgbClr val="C00000"/>
                </a:solidFill>
              </a:rPr>
              <a:t>-</a:t>
            </a:r>
            <a:r>
              <a:rPr kumimoji="0" lang="zh-CN" altLang="en-US" sz="2800" dirty="0">
                <a:solidFill>
                  <a:srgbClr val="C00000"/>
                </a:solidFill>
              </a:rPr>
              <a:t>原子簇状配合物</a:t>
            </a:r>
          </a:p>
        </p:txBody>
      </p:sp>
      <p:sp>
        <p:nvSpPr>
          <p:cNvPr id="87043" name="Rectangle 6"/>
          <p:cNvSpPr>
            <a:spLocks noChangeArrowheads="1"/>
          </p:cNvSpPr>
          <p:nvPr/>
        </p:nvSpPr>
        <p:spPr bwMode="auto">
          <a:xfrm>
            <a:off x="52754" y="1068989"/>
            <a:ext cx="9001858" cy="936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lnSpc>
                <a:spcPct val="120000"/>
              </a:lnSpc>
              <a:spcBef>
                <a:spcPct val="0"/>
              </a:spcBef>
              <a:buFontTx/>
              <a:buNone/>
            </a:pPr>
            <a:r>
              <a:rPr lang="zh-CN" altLang="en-US" sz="2400" b="0" dirty="0">
                <a:solidFill>
                  <a:schemeClr val="tx1"/>
                </a:solidFill>
                <a:latin typeface="+mn-lt"/>
                <a:ea typeface="黑体" pitchFamily="2" charset="-122"/>
              </a:rPr>
              <a:t>含有金属 </a:t>
            </a:r>
            <a:r>
              <a:rPr lang="en-US" altLang="zh-CN" sz="2400" b="0" dirty="0">
                <a:solidFill>
                  <a:schemeClr val="tx1"/>
                </a:solidFill>
                <a:latin typeface="+mn-lt"/>
                <a:ea typeface="黑体" pitchFamily="2" charset="-122"/>
              </a:rPr>
              <a:t>M—M </a:t>
            </a:r>
            <a:r>
              <a:rPr lang="zh-CN" altLang="en-US" sz="2400" b="0" dirty="0">
                <a:solidFill>
                  <a:schemeClr val="tx1"/>
                </a:solidFill>
                <a:latin typeface="+mn-lt"/>
                <a:ea typeface="黑体" pitchFamily="2" charset="-122"/>
              </a:rPr>
              <a:t>键的化合物，称为金属原子簇化合物。金属元素的氧化态较低，</a:t>
            </a:r>
            <a:r>
              <a:rPr lang="en-US" altLang="zh-CN" sz="2400" b="0" dirty="0">
                <a:solidFill>
                  <a:schemeClr val="tx1"/>
                </a:solidFill>
                <a:latin typeface="+mn-lt"/>
                <a:ea typeface="黑体" pitchFamily="2" charset="-122"/>
              </a:rPr>
              <a:t>d </a:t>
            </a:r>
            <a:r>
              <a:rPr lang="zh-CN" altLang="en-US" sz="2400" b="0" dirty="0">
                <a:solidFill>
                  <a:schemeClr val="tx1"/>
                </a:solidFill>
                <a:latin typeface="+mn-lt"/>
                <a:ea typeface="黑体" pitchFamily="2" charset="-122"/>
              </a:rPr>
              <a:t>轨道参加成键，使金属元素之间能结合起来</a:t>
            </a:r>
          </a:p>
        </p:txBody>
      </p:sp>
      <p:graphicFrame>
        <p:nvGraphicFramePr>
          <p:cNvPr id="87044" name="Object 7"/>
          <p:cNvGraphicFramePr>
            <a:graphicFrameLocks noChangeAspect="1"/>
          </p:cNvGraphicFramePr>
          <p:nvPr/>
        </p:nvGraphicFramePr>
        <p:xfrm>
          <a:off x="983274" y="2133600"/>
          <a:ext cx="3389434" cy="2952750"/>
        </p:xfrm>
        <a:graphic>
          <a:graphicData uri="http://schemas.openxmlformats.org/presentationml/2006/ole">
            <mc:AlternateContent xmlns:mc="http://schemas.openxmlformats.org/markup-compatibility/2006">
              <mc:Choice xmlns:v="urn:schemas-microsoft-com:vml" Requires="v">
                <p:oleObj name="位图图像" r:id="rId2" imgW="7314286" imgH="6866667" progId="Paint.Picture">
                  <p:embed/>
                </p:oleObj>
              </mc:Choice>
              <mc:Fallback>
                <p:oleObj name="位图图像" r:id="rId2" imgW="7314286" imgH="6866667" progId="Paint.Picture">
                  <p:embed/>
                  <p:pic>
                    <p:nvPicPr>
                      <p:cNvPr id="0" name=""/>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5658" t="29070" r="8911" b="19092"/>
                      <a:stretch>
                        <a:fillRect/>
                      </a:stretch>
                    </p:blipFill>
                    <p:spPr bwMode="auto">
                      <a:xfrm>
                        <a:off x="983274" y="2133600"/>
                        <a:ext cx="3389434" cy="2952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7045" name="Text Box 8"/>
          <p:cNvSpPr txBox="1">
            <a:spLocks noChangeArrowheads="1"/>
          </p:cNvSpPr>
          <p:nvPr/>
        </p:nvSpPr>
        <p:spPr bwMode="auto">
          <a:xfrm>
            <a:off x="583224" y="5300663"/>
            <a:ext cx="325022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r>
              <a:rPr lang="zh-CN" altLang="en-US" sz="2400">
                <a:solidFill>
                  <a:schemeClr val="tx1"/>
                </a:solidFill>
                <a:latin typeface="Arial" charset="0"/>
                <a:ea typeface="黑体" pitchFamily="2" charset="-122"/>
              </a:rPr>
              <a:t>        </a:t>
            </a:r>
            <a:r>
              <a:rPr lang="en-US" altLang="zh-CN" sz="2400">
                <a:solidFill>
                  <a:srgbClr val="FF0000"/>
                </a:solidFill>
                <a:latin typeface="Arial" charset="0"/>
                <a:ea typeface="黑体" pitchFamily="2" charset="-122"/>
              </a:rPr>
              <a:t>Re</a:t>
            </a:r>
            <a:r>
              <a:rPr lang="en-US" altLang="zh-CN" sz="2400" baseline="-30000">
                <a:solidFill>
                  <a:srgbClr val="FF0000"/>
                </a:solidFill>
                <a:latin typeface="Arial" charset="0"/>
                <a:ea typeface="黑体" pitchFamily="2" charset="-122"/>
              </a:rPr>
              <a:t>2</a:t>
            </a:r>
            <a:r>
              <a:rPr lang="en-US" altLang="zh-CN" sz="2400">
                <a:solidFill>
                  <a:srgbClr val="FF0000"/>
                </a:solidFill>
                <a:latin typeface="Arial" charset="0"/>
                <a:ea typeface="黑体" pitchFamily="2" charset="-122"/>
              </a:rPr>
              <a:t>Cl</a:t>
            </a:r>
            <a:r>
              <a:rPr lang="en-US" altLang="zh-CN" sz="2400" baseline="-30000">
                <a:solidFill>
                  <a:srgbClr val="FF0000"/>
                </a:solidFill>
                <a:latin typeface="Arial" charset="0"/>
                <a:ea typeface="黑体" pitchFamily="2" charset="-122"/>
              </a:rPr>
              <a:t>8</a:t>
            </a:r>
            <a:r>
              <a:rPr lang="en-US" altLang="zh-CN" sz="2400" baseline="30000">
                <a:solidFill>
                  <a:srgbClr val="FF0000"/>
                </a:solidFill>
                <a:latin typeface="Arial" charset="0"/>
                <a:ea typeface="黑体" pitchFamily="2" charset="-122"/>
              </a:rPr>
              <a:t>2</a:t>
            </a:r>
            <a:r>
              <a:rPr lang="zh-CN" altLang="en-US" sz="2400" baseline="30000">
                <a:solidFill>
                  <a:srgbClr val="FF0000"/>
                </a:solidFill>
                <a:latin typeface="Arial" charset="0"/>
                <a:ea typeface="黑体" pitchFamily="2" charset="-122"/>
              </a:rPr>
              <a:t>－</a:t>
            </a:r>
            <a:r>
              <a:rPr lang="zh-CN" altLang="en-US" sz="2400">
                <a:solidFill>
                  <a:srgbClr val="FF0000"/>
                </a:solidFill>
                <a:latin typeface="Arial" charset="0"/>
                <a:ea typeface="黑体" pitchFamily="2" charset="-122"/>
              </a:rPr>
              <a:t> 的结构 </a:t>
            </a:r>
          </a:p>
        </p:txBody>
      </p:sp>
      <p:pic>
        <p:nvPicPr>
          <p:cNvPr id="87046" name="Picture 40"/>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837235" y="2492896"/>
            <a:ext cx="2639404" cy="37443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7047" name="Rectangle 41"/>
          <p:cNvSpPr>
            <a:spLocks noChangeArrowheads="1"/>
          </p:cNvSpPr>
          <p:nvPr/>
        </p:nvSpPr>
        <p:spPr bwMode="auto">
          <a:xfrm>
            <a:off x="515816" y="5805489"/>
            <a:ext cx="4107697" cy="400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000" i="1">
                <a:solidFill>
                  <a:schemeClr val="tx1"/>
                </a:solidFill>
                <a:ea typeface="黑体" pitchFamily="2" charset="-122"/>
              </a:rPr>
              <a:t>Cotton FA, Inorg Chem, 1965, 4, 334</a:t>
            </a:r>
            <a:endParaRPr lang="zh-CN" altLang="en-US" sz="2000" i="1">
              <a:solidFill>
                <a:schemeClr val="tx1"/>
              </a:solidFill>
              <a:ea typeface="黑体" pitchFamily="2" charset="-122"/>
            </a:endParaRPr>
          </a:p>
        </p:txBody>
      </p:sp>
      <p:sp>
        <p:nvSpPr>
          <p:cNvPr id="87048" name="Rectangle 42"/>
          <p:cNvSpPr>
            <a:spLocks noChangeArrowheads="1"/>
          </p:cNvSpPr>
          <p:nvPr/>
        </p:nvSpPr>
        <p:spPr bwMode="auto">
          <a:xfrm>
            <a:off x="4300905" y="6165851"/>
            <a:ext cx="4634700" cy="400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000" i="1">
                <a:solidFill>
                  <a:schemeClr val="tx1"/>
                </a:solidFill>
                <a:ea typeface="黑体" pitchFamily="2" charset="-122"/>
              </a:rPr>
              <a:t>Theor Chem Account, 2008, 120, 313–320</a:t>
            </a:r>
            <a:endParaRPr lang="zh-CN" altLang="en-US" sz="2000" i="1">
              <a:solidFill>
                <a:schemeClr val="tx1"/>
              </a:solidFill>
              <a:ea typeface="黑体" pitchFamily="2" charset="-122"/>
            </a:endParaRPr>
          </a:p>
        </p:txBody>
      </p:sp>
      <p:sp>
        <p:nvSpPr>
          <p:cNvPr id="9" name="矩形 8"/>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19848397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ext Box 3"/>
          <p:cNvSpPr txBox="1">
            <a:spLocks noChangeArrowheads="1"/>
          </p:cNvSpPr>
          <p:nvPr/>
        </p:nvSpPr>
        <p:spPr bwMode="auto">
          <a:xfrm>
            <a:off x="228600" y="1571625"/>
            <a:ext cx="807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50000"/>
              </a:spcBef>
              <a:buFontTx/>
              <a:buNone/>
            </a:pPr>
            <a:endParaRPr lang="zh-CN" altLang="zh-CN" sz="2400" b="0">
              <a:solidFill>
                <a:schemeClr val="tx1"/>
              </a:solidFill>
            </a:endParaRPr>
          </a:p>
        </p:txBody>
      </p:sp>
      <p:sp>
        <p:nvSpPr>
          <p:cNvPr id="36868" name="Text Box 4"/>
          <p:cNvSpPr txBox="1">
            <a:spLocks noChangeArrowheads="1"/>
          </p:cNvSpPr>
          <p:nvPr/>
        </p:nvSpPr>
        <p:spPr bwMode="auto">
          <a:xfrm>
            <a:off x="417635" y="981075"/>
            <a:ext cx="8305800" cy="3970338"/>
          </a:xfrm>
          <a:prstGeom prst="rect">
            <a:avLst/>
          </a:prstGeom>
          <a:noFill/>
          <a:ln>
            <a:noFill/>
          </a:ln>
          <a:effectLst/>
        </p:spPr>
        <p:txBody>
          <a:bodyPr>
            <a:spAutoFit/>
          </a:bodyPr>
          <a:lstStyle>
            <a:lvl1pPr marL="457200" indent="-457200">
              <a:defRPr kumimoji="1" sz="2400">
                <a:solidFill>
                  <a:schemeClr val="tx1"/>
                </a:solidFill>
                <a:latin typeface="Times New Roman" pitchFamily="18" charset="0"/>
                <a:ea typeface="宋体" pitchFamily="2" charset="-122"/>
              </a:defRPr>
            </a:lvl1pPr>
            <a:lvl2pPr marL="914400" indent="-457200">
              <a:defRPr kumimoji="1" sz="2400">
                <a:solidFill>
                  <a:schemeClr val="tx1"/>
                </a:solidFill>
                <a:latin typeface="Times New Roman" pitchFamily="18" charset="0"/>
                <a:ea typeface="宋体" pitchFamily="2" charset="-122"/>
              </a:defRPr>
            </a:lvl2pPr>
            <a:lvl3pPr marL="1371600" indent="-457200">
              <a:defRPr kumimoji="1" sz="2400">
                <a:solidFill>
                  <a:schemeClr val="tx1"/>
                </a:solidFill>
                <a:latin typeface="Times New Roman" pitchFamily="18" charset="0"/>
                <a:ea typeface="宋体" pitchFamily="2" charset="-122"/>
              </a:defRPr>
            </a:lvl3pPr>
            <a:lvl4pPr marL="1828800" indent="-457200">
              <a:defRPr kumimoji="1" sz="2400">
                <a:solidFill>
                  <a:schemeClr val="tx1"/>
                </a:solidFill>
                <a:latin typeface="Times New Roman" pitchFamily="18" charset="0"/>
                <a:ea typeface="宋体" pitchFamily="2" charset="-122"/>
              </a:defRPr>
            </a:lvl4pPr>
            <a:lvl5pPr marL="2286000" indent="-457200">
              <a:defRPr kumimoji="1" sz="2400">
                <a:solidFill>
                  <a:schemeClr val="tx1"/>
                </a:solidFill>
                <a:latin typeface="Times New Roman" pitchFamily="18" charset="0"/>
                <a:ea typeface="宋体" pitchFamily="2" charset="-122"/>
              </a:defRPr>
            </a:lvl5pPr>
            <a:lvl6pPr marL="2743200" indent="-457200" fontAlgn="base">
              <a:spcBef>
                <a:spcPct val="0"/>
              </a:spcBef>
              <a:spcAft>
                <a:spcPct val="0"/>
              </a:spcAft>
              <a:defRPr kumimoji="1" sz="2400">
                <a:solidFill>
                  <a:schemeClr val="tx1"/>
                </a:solidFill>
                <a:latin typeface="Times New Roman" pitchFamily="18" charset="0"/>
                <a:ea typeface="宋体" pitchFamily="2" charset="-122"/>
              </a:defRPr>
            </a:lvl6pPr>
            <a:lvl7pPr marL="3200400" indent="-457200" fontAlgn="base">
              <a:spcBef>
                <a:spcPct val="0"/>
              </a:spcBef>
              <a:spcAft>
                <a:spcPct val="0"/>
              </a:spcAft>
              <a:defRPr kumimoji="1" sz="2400">
                <a:solidFill>
                  <a:schemeClr val="tx1"/>
                </a:solidFill>
                <a:latin typeface="Times New Roman" pitchFamily="18" charset="0"/>
                <a:ea typeface="宋体" pitchFamily="2" charset="-122"/>
              </a:defRPr>
            </a:lvl7pPr>
            <a:lvl8pPr marL="3657600" indent="-457200" fontAlgn="base">
              <a:spcBef>
                <a:spcPct val="0"/>
              </a:spcBef>
              <a:spcAft>
                <a:spcPct val="0"/>
              </a:spcAft>
              <a:defRPr kumimoji="1" sz="2400">
                <a:solidFill>
                  <a:schemeClr val="tx1"/>
                </a:solidFill>
                <a:latin typeface="Times New Roman" pitchFamily="18" charset="0"/>
                <a:ea typeface="宋体" pitchFamily="2" charset="-122"/>
              </a:defRPr>
            </a:lvl8pPr>
            <a:lvl9pPr marL="4114800" indent="-457200" fontAlgn="base">
              <a:spcBef>
                <a:spcPct val="0"/>
              </a:spcBef>
              <a:spcAft>
                <a:spcPct val="0"/>
              </a:spcAft>
              <a:defRPr kumimoji="1" sz="2400">
                <a:solidFill>
                  <a:schemeClr val="tx1"/>
                </a:solidFill>
                <a:latin typeface="Times New Roman" pitchFamily="18" charset="0"/>
                <a:ea typeface="宋体" pitchFamily="2" charset="-122"/>
              </a:defRPr>
            </a:lvl9pPr>
          </a:lstStyle>
          <a:p>
            <a:pPr marL="0" indent="0" fontAlgn="auto">
              <a:lnSpc>
                <a:spcPct val="150000"/>
              </a:lnSpc>
              <a:spcBef>
                <a:spcPts val="0"/>
              </a:spcBef>
              <a:spcAft>
                <a:spcPts val="0"/>
              </a:spcAft>
              <a:defRPr/>
            </a:pPr>
            <a:r>
              <a:rPr lang="en-US" altLang="zh-CN" dirty="0">
                <a:solidFill>
                  <a:schemeClr val="tx2"/>
                </a:solidFill>
                <a:latin typeface="Arial" pitchFamily="34" charset="0"/>
                <a:ea typeface="华文细黑" pitchFamily="2" charset="-122"/>
                <a:cs typeface="Arial" pitchFamily="34" charset="0"/>
              </a:rPr>
              <a:t>Effective Atomic Number, EAN</a:t>
            </a:r>
            <a:r>
              <a:rPr lang="zh-CN" altLang="en-US" dirty="0">
                <a:solidFill>
                  <a:schemeClr val="tx2"/>
                </a:solidFill>
                <a:latin typeface="Arial" pitchFamily="34" charset="0"/>
                <a:ea typeface="华文细黑" pitchFamily="2" charset="-122"/>
                <a:cs typeface="Arial" pitchFamily="34" charset="0"/>
              </a:rPr>
              <a:t>规则</a:t>
            </a:r>
            <a:r>
              <a:rPr lang="en-US" altLang="zh-CN" dirty="0">
                <a:solidFill>
                  <a:schemeClr val="tx2"/>
                </a:solidFill>
                <a:latin typeface="Arial" pitchFamily="34" charset="0"/>
                <a:ea typeface="华文细黑" pitchFamily="2" charset="-122"/>
                <a:cs typeface="Arial" pitchFamily="34" charset="0"/>
              </a:rPr>
              <a:t>(</a:t>
            </a:r>
            <a:r>
              <a:rPr lang="en-US" altLang="zh-CN" dirty="0">
                <a:solidFill>
                  <a:srgbClr val="FF0000"/>
                </a:solidFill>
                <a:latin typeface="Arial" pitchFamily="34" charset="0"/>
                <a:cs typeface="Arial" pitchFamily="34" charset="0"/>
              </a:rPr>
              <a:t>18-Electron “Rule”)</a:t>
            </a:r>
            <a:endParaRPr lang="en-US" altLang="zh-CN" dirty="0">
              <a:solidFill>
                <a:schemeClr val="tx2"/>
              </a:solidFill>
              <a:latin typeface="Arial" pitchFamily="34" charset="0"/>
              <a:ea typeface="华文细黑" pitchFamily="2" charset="-122"/>
              <a:cs typeface="Arial" pitchFamily="34" charset="0"/>
            </a:endParaRPr>
          </a:p>
          <a:p>
            <a:pPr marL="0" indent="0" fontAlgn="auto">
              <a:lnSpc>
                <a:spcPct val="150000"/>
              </a:lnSpc>
              <a:spcBef>
                <a:spcPts val="0"/>
              </a:spcBef>
              <a:spcAft>
                <a:spcPts val="0"/>
              </a:spcAft>
              <a:defRPr/>
            </a:pPr>
            <a:r>
              <a:rPr lang="zh-CN" altLang="en-US" dirty="0">
                <a:solidFill>
                  <a:srgbClr val="0000CC"/>
                </a:solidFill>
                <a:latin typeface="Arial" pitchFamily="34" charset="0"/>
                <a:ea typeface="华文细黑" pitchFamily="2" charset="-122"/>
                <a:cs typeface="Arial" pitchFamily="34" charset="0"/>
              </a:rPr>
              <a:t>配位电子</a:t>
            </a:r>
            <a:r>
              <a:rPr lang="en-US" altLang="zh-CN" dirty="0">
                <a:solidFill>
                  <a:srgbClr val="0000CC"/>
                </a:solidFill>
                <a:latin typeface="Arial" pitchFamily="34" charset="0"/>
                <a:ea typeface="华文细黑" pitchFamily="2" charset="-122"/>
                <a:cs typeface="Arial" pitchFamily="34" charset="0"/>
              </a:rPr>
              <a:t>+</a:t>
            </a:r>
            <a:r>
              <a:rPr lang="zh-CN" altLang="en-US" dirty="0">
                <a:solidFill>
                  <a:srgbClr val="0000CC"/>
                </a:solidFill>
                <a:latin typeface="Arial" pitchFamily="34" charset="0"/>
                <a:ea typeface="华文细黑" pitchFamily="2" charset="-122"/>
                <a:cs typeface="Arial" pitchFamily="34" charset="0"/>
              </a:rPr>
              <a:t>中心金属原子的价电子</a:t>
            </a:r>
            <a:r>
              <a:rPr lang="en-US" altLang="zh-CN" dirty="0">
                <a:solidFill>
                  <a:srgbClr val="0000CC"/>
                </a:solidFill>
                <a:latin typeface="Arial" pitchFamily="34" charset="0"/>
                <a:ea typeface="华文细黑" pitchFamily="2" charset="-122"/>
                <a:cs typeface="Arial" pitchFamily="34" charset="0"/>
              </a:rPr>
              <a:t>= 18/16  </a:t>
            </a:r>
          </a:p>
          <a:p>
            <a:pPr marL="0" indent="0" fontAlgn="auto">
              <a:lnSpc>
                <a:spcPct val="150000"/>
              </a:lnSpc>
              <a:spcBef>
                <a:spcPts val="0"/>
              </a:spcBef>
              <a:spcAft>
                <a:spcPts val="0"/>
              </a:spcAft>
              <a:defRPr/>
            </a:pPr>
            <a:endParaRPr lang="en-US" altLang="zh-CN" dirty="0">
              <a:solidFill>
                <a:srgbClr val="0000CC"/>
              </a:solidFill>
              <a:latin typeface="Arial" pitchFamily="34" charset="0"/>
              <a:ea typeface="华文细黑" pitchFamily="2" charset="-122"/>
              <a:cs typeface="Arial" pitchFamily="34" charset="0"/>
            </a:endParaRPr>
          </a:p>
          <a:p>
            <a:pPr marL="0" indent="0" fontAlgn="auto">
              <a:lnSpc>
                <a:spcPct val="150000"/>
              </a:lnSpc>
              <a:spcBef>
                <a:spcPts val="0"/>
              </a:spcBef>
              <a:spcAft>
                <a:spcPts val="0"/>
              </a:spcAft>
              <a:defRPr/>
            </a:pPr>
            <a:endParaRPr lang="en-US" altLang="zh-CN" dirty="0">
              <a:solidFill>
                <a:srgbClr val="0000CC"/>
              </a:solidFill>
              <a:latin typeface="Arial" pitchFamily="34" charset="0"/>
              <a:ea typeface="华文细黑" pitchFamily="2" charset="-122"/>
              <a:cs typeface="Arial" pitchFamily="34" charset="0"/>
            </a:endParaRPr>
          </a:p>
          <a:p>
            <a:pPr marL="0" indent="0" fontAlgn="auto">
              <a:lnSpc>
                <a:spcPct val="150000"/>
              </a:lnSpc>
              <a:spcBef>
                <a:spcPts val="0"/>
              </a:spcBef>
              <a:spcAft>
                <a:spcPts val="0"/>
              </a:spcAft>
              <a:defRPr/>
            </a:pPr>
            <a:endParaRPr lang="en-US" altLang="zh-CN" dirty="0">
              <a:solidFill>
                <a:srgbClr val="0000CC"/>
              </a:solidFill>
              <a:latin typeface="Arial" pitchFamily="34" charset="0"/>
              <a:ea typeface="华文细黑" pitchFamily="2" charset="-122"/>
              <a:cs typeface="Arial" pitchFamily="34" charset="0"/>
            </a:endParaRPr>
          </a:p>
          <a:p>
            <a:pPr fontAlgn="auto">
              <a:lnSpc>
                <a:spcPct val="150000"/>
              </a:lnSpc>
              <a:spcBef>
                <a:spcPts val="0"/>
              </a:spcBef>
              <a:spcAft>
                <a:spcPts val="0"/>
              </a:spcAft>
              <a:defRPr/>
            </a:pPr>
            <a:r>
              <a:rPr lang="en-US" altLang="zh-CN" dirty="0">
                <a:latin typeface="Arial" pitchFamily="34" charset="0"/>
                <a:ea typeface="华文细黑" pitchFamily="2" charset="-122"/>
                <a:cs typeface="Arial" pitchFamily="34" charset="0"/>
              </a:rPr>
              <a:t>P</a:t>
            </a:r>
            <a:r>
              <a:rPr lang="zh-CN" altLang="en-US" dirty="0">
                <a:latin typeface="Arial" pitchFamily="34" charset="0"/>
                <a:ea typeface="华文细黑" pitchFamily="2" charset="-122"/>
                <a:cs typeface="Arial" pitchFamily="34" charset="0"/>
              </a:rPr>
              <a:t>区元素    八隅律</a:t>
            </a:r>
          </a:p>
          <a:p>
            <a:pPr fontAlgn="auto">
              <a:lnSpc>
                <a:spcPct val="150000"/>
              </a:lnSpc>
              <a:spcBef>
                <a:spcPts val="0"/>
              </a:spcBef>
              <a:spcAft>
                <a:spcPts val="0"/>
              </a:spcAft>
              <a:defRPr/>
            </a:pPr>
            <a:r>
              <a:rPr lang="en-US" altLang="zh-CN" dirty="0">
                <a:latin typeface="Arial" pitchFamily="34" charset="0"/>
                <a:ea typeface="华文细黑" pitchFamily="2" charset="-122"/>
                <a:cs typeface="Arial" pitchFamily="34" charset="0"/>
              </a:rPr>
              <a:t>d</a:t>
            </a:r>
            <a:r>
              <a:rPr lang="zh-CN" altLang="en-US" dirty="0">
                <a:latin typeface="Arial" pitchFamily="34" charset="0"/>
                <a:ea typeface="华文细黑" pitchFamily="2" charset="-122"/>
                <a:cs typeface="Arial" pitchFamily="34" charset="0"/>
              </a:rPr>
              <a:t>区元素     </a:t>
            </a:r>
            <a:r>
              <a:rPr lang="en-US" altLang="zh-CN" dirty="0">
                <a:latin typeface="Arial" pitchFamily="34" charset="0"/>
                <a:ea typeface="华文细黑" pitchFamily="2" charset="-122"/>
                <a:cs typeface="Arial" pitchFamily="34" charset="0"/>
              </a:rPr>
              <a:t>ns </a:t>
            </a:r>
            <a:r>
              <a:rPr lang="en-US" altLang="zh-CN" dirty="0" err="1">
                <a:latin typeface="Arial" pitchFamily="34" charset="0"/>
                <a:ea typeface="华文细黑" pitchFamily="2" charset="-122"/>
                <a:cs typeface="Arial" pitchFamily="34" charset="0"/>
              </a:rPr>
              <a:t>np</a:t>
            </a:r>
            <a:r>
              <a:rPr lang="en-US" altLang="zh-CN" dirty="0">
                <a:latin typeface="Arial" pitchFamily="34" charset="0"/>
                <a:ea typeface="华文细黑" pitchFamily="2" charset="-122"/>
                <a:cs typeface="Arial" pitchFamily="34" charset="0"/>
              </a:rPr>
              <a:t> (n-1)d    9</a:t>
            </a:r>
            <a:r>
              <a:rPr lang="zh-CN" altLang="en-US" dirty="0">
                <a:latin typeface="Arial" pitchFamily="34" charset="0"/>
                <a:ea typeface="华文细黑" pitchFamily="2" charset="-122"/>
                <a:cs typeface="Arial" pitchFamily="34" charset="0"/>
              </a:rPr>
              <a:t>个轨道    容纳</a:t>
            </a:r>
            <a:r>
              <a:rPr lang="en-US" altLang="zh-CN" dirty="0">
                <a:latin typeface="Arial" pitchFamily="34" charset="0"/>
                <a:ea typeface="华文细黑" pitchFamily="2" charset="-122"/>
                <a:cs typeface="Arial" pitchFamily="34" charset="0"/>
              </a:rPr>
              <a:t>18</a:t>
            </a:r>
            <a:r>
              <a:rPr lang="zh-CN" altLang="en-US" dirty="0">
                <a:latin typeface="Arial" pitchFamily="34" charset="0"/>
                <a:ea typeface="华文细黑" pitchFamily="2" charset="-122"/>
                <a:cs typeface="Arial" pitchFamily="34" charset="0"/>
              </a:rPr>
              <a:t>个电子</a:t>
            </a:r>
          </a:p>
        </p:txBody>
      </p:sp>
      <p:graphicFrame>
        <p:nvGraphicFramePr>
          <p:cNvPr id="88068" name="Object 4"/>
          <p:cNvGraphicFramePr>
            <a:graphicFrameLocks noChangeAspect="1"/>
          </p:cNvGraphicFramePr>
          <p:nvPr/>
        </p:nvGraphicFramePr>
        <p:xfrm>
          <a:off x="1587012" y="5300663"/>
          <a:ext cx="5969977" cy="1079500"/>
        </p:xfrm>
        <a:graphic>
          <a:graphicData uri="http://schemas.openxmlformats.org/presentationml/2006/ole">
            <mc:AlternateContent xmlns:mc="http://schemas.openxmlformats.org/markup-compatibility/2006">
              <mc:Choice xmlns:v="urn:schemas-microsoft-com:vml" Requires="v">
                <p:oleObj name="CS ChemDraw Drawing" r:id="rId3" imgW="3817003" imgH="689816" progId="">
                  <p:embed/>
                </p:oleObj>
              </mc:Choice>
              <mc:Fallback>
                <p:oleObj name="CS ChemDraw Drawing" r:id="rId3" imgW="3817003" imgH="689816"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012" y="5300663"/>
                        <a:ext cx="5969977"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8069" name="Object 5"/>
          <p:cNvGraphicFramePr>
            <a:graphicFrameLocks noChangeAspect="1"/>
          </p:cNvGraphicFramePr>
          <p:nvPr/>
        </p:nvGraphicFramePr>
        <p:xfrm>
          <a:off x="1182566" y="2222500"/>
          <a:ext cx="6671896" cy="1493838"/>
        </p:xfrm>
        <a:graphic>
          <a:graphicData uri="http://schemas.openxmlformats.org/presentationml/2006/ole">
            <mc:AlternateContent xmlns:mc="http://schemas.openxmlformats.org/markup-compatibility/2006">
              <mc:Choice xmlns:v="urn:schemas-microsoft-com:vml" Requires="v">
                <p:oleObj name="CS ChemDraw Drawing" r:id="rId5" imgW="3620700" imgH="805807" progId="">
                  <p:embed/>
                </p:oleObj>
              </mc:Choice>
              <mc:Fallback>
                <p:oleObj name="CS ChemDraw Drawing" r:id="rId5" imgW="3620700" imgH="805807"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82566" y="2222500"/>
                        <a:ext cx="6671896" cy="1493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TextBox 1"/>
          <p:cNvSpPr txBox="1">
            <a:spLocks noChangeArrowheads="1"/>
          </p:cNvSpPr>
          <p:nvPr/>
        </p:nvSpPr>
        <p:spPr bwMode="auto">
          <a:xfrm>
            <a:off x="3209732" y="188640"/>
            <a:ext cx="258640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defRPr/>
            </a:pPr>
            <a:r>
              <a:rPr kumimoji="0" lang="en-US" altLang="zh-CN" sz="3200" dirty="0">
                <a:solidFill>
                  <a:srgbClr val="C00000"/>
                </a:solidFill>
                <a:effectLst>
                  <a:outerShdw blurRad="38100" dist="38100" dir="2700000" algn="tl">
                    <a:srgbClr val="C0C0C0"/>
                  </a:outerShdw>
                </a:effectLst>
                <a:latin typeface="Arial" charset="0"/>
                <a:cs typeface="Arial" charset="0"/>
              </a:rPr>
              <a:t>18</a:t>
            </a:r>
            <a:r>
              <a:rPr kumimoji="0" lang="zh-CN" altLang="en-US" sz="3200" dirty="0">
                <a:solidFill>
                  <a:srgbClr val="C00000"/>
                </a:solidFill>
                <a:effectLst>
                  <a:outerShdw blurRad="38100" dist="38100" dir="2700000" algn="tl">
                    <a:srgbClr val="C0C0C0"/>
                  </a:outerShdw>
                </a:effectLst>
                <a:latin typeface="Arial" charset="0"/>
                <a:cs typeface="Arial" charset="0"/>
              </a:rPr>
              <a:t> 电子规则</a:t>
            </a:r>
          </a:p>
        </p:txBody>
      </p:sp>
      <p:sp>
        <p:nvSpPr>
          <p:cNvPr id="7" name="矩形 6"/>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191411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 5"/>
          <p:cNvGraphicFramePr>
            <a:graphicFrameLocks noGrp="1"/>
          </p:cNvGraphicFramePr>
          <p:nvPr/>
        </p:nvGraphicFramePr>
        <p:xfrm>
          <a:off x="3273669" y="2378075"/>
          <a:ext cx="2667000" cy="915987"/>
        </p:xfrm>
        <a:graphic>
          <a:graphicData uri="http://schemas.openxmlformats.org/drawingml/2006/table">
            <a:tbl>
              <a:tblPr/>
              <a:tblGrid>
                <a:gridCol w="1937238">
                  <a:extLst>
                    <a:ext uri="{9D8B030D-6E8A-4147-A177-3AD203B41FA5}">
                      <a16:colId xmlns:a16="http://schemas.microsoft.com/office/drawing/2014/main" val="20000"/>
                    </a:ext>
                  </a:extLst>
                </a:gridCol>
                <a:gridCol w="729762">
                  <a:extLst>
                    <a:ext uri="{9D8B030D-6E8A-4147-A177-3AD203B41FA5}">
                      <a16:colId xmlns:a16="http://schemas.microsoft.com/office/drawing/2014/main" val="20001"/>
                    </a:ext>
                  </a:extLst>
                </a:gridCol>
              </a:tblGrid>
              <a:tr h="320786">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FF0000"/>
                          </a:solidFill>
                          <a:effectLst/>
                          <a:latin typeface="Times New Roman" pitchFamily="18" charset="0"/>
                          <a:ea typeface="宋体" charset="-122"/>
                          <a:cs typeface="Times New Roman" pitchFamily="18" charset="0"/>
                        </a:rPr>
                        <a:t>Fe</a:t>
                      </a:r>
                      <a:endParaRPr kumimoji="1" lang="en-US" altLang="zh-CN" sz="1200" b="1" i="0" u="none" strike="noStrike" cap="none" normalizeH="0" baseline="0">
                        <a:ln>
                          <a:noFill/>
                        </a:ln>
                        <a:solidFill>
                          <a:srgbClr val="006600"/>
                        </a:solidFill>
                        <a:effectLst/>
                        <a:latin typeface="Times New Roman" pitchFamily="18" charset="0"/>
                        <a:ea typeface="宋体" charset="-122"/>
                        <a:cs typeface="Times New Roman" pitchFamily="18" charset="0"/>
                      </a:endParaRPr>
                    </a:p>
                  </a:txBody>
                  <a:tcPr marL="63305" marR="63305" marT="0" marB="0" horzOverflow="overflow">
                    <a:lnL>
                      <a:noFill/>
                    </a:lnL>
                    <a:lnR>
                      <a:noFill/>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FF0000"/>
                          </a:solidFill>
                          <a:effectLst/>
                          <a:latin typeface="Times New Roman" pitchFamily="18" charset="0"/>
                          <a:ea typeface="宋体" charset="-122"/>
                          <a:cs typeface="Times New Roman" pitchFamily="18" charset="0"/>
                        </a:rPr>
                        <a:t>d</a:t>
                      </a:r>
                      <a:r>
                        <a:rPr kumimoji="1" lang="en-US" altLang="zh-CN" sz="2400" b="0" i="0" u="none" strike="noStrike" cap="none" normalizeH="0" baseline="30000">
                          <a:ln>
                            <a:noFill/>
                          </a:ln>
                          <a:solidFill>
                            <a:srgbClr val="FF0000"/>
                          </a:solidFill>
                          <a:effectLst/>
                          <a:latin typeface="Times New Roman" pitchFamily="18" charset="0"/>
                          <a:ea typeface="宋体" charset="-122"/>
                          <a:cs typeface="Times New Roman" pitchFamily="18" charset="0"/>
                        </a:rPr>
                        <a:t>8</a:t>
                      </a:r>
                      <a:endParaRPr kumimoji="1" lang="en-US" altLang="zh-CN" sz="1200" b="1" i="0" u="none" strike="noStrike" cap="none" normalizeH="0" baseline="30000">
                        <a:ln>
                          <a:noFill/>
                        </a:ln>
                        <a:solidFill>
                          <a:srgbClr val="006600"/>
                        </a:solidFill>
                        <a:effectLst/>
                        <a:latin typeface="Times New Roman" pitchFamily="18" charset="0"/>
                        <a:ea typeface="宋体" charset="-122"/>
                        <a:cs typeface="Times New Roman" pitchFamily="18" charset="0"/>
                      </a:endParaRPr>
                    </a:p>
                  </a:txBody>
                  <a:tcPr marL="63305" marR="63305" marT="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320786">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25000">
                          <a:ln>
                            <a:noFill/>
                          </a:ln>
                          <a:solidFill>
                            <a:srgbClr val="006600"/>
                          </a:solidFill>
                          <a:effectLst/>
                          <a:latin typeface="Times New Roman" pitchFamily="18" charset="0"/>
                          <a:ea typeface="宋体" charset="-122"/>
                          <a:cs typeface="Times New Roman" pitchFamily="18" charset="0"/>
                        </a:rPr>
                        <a:t>5CO</a:t>
                      </a:r>
                    </a:p>
                  </a:txBody>
                  <a:tcPr marL="63305" marR="63305" marT="0" marB="0" horzOverflow="overflow">
                    <a:lnL>
                      <a:noFill/>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宋体" charset="-122"/>
                          <a:cs typeface="Times New Roman" pitchFamily="18" charset="0"/>
                        </a:rPr>
                        <a:t>10e-</a:t>
                      </a:r>
                      <a:endParaRPr kumimoji="1" lang="en-US" altLang="zh-CN" sz="1200" b="1" i="0" u="none" strike="noStrike" cap="none" normalizeH="0" baseline="0">
                        <a:ln>
                          <a:noFill/>
                        </a:ln>
                        <a:solidFill>
                          <a:srgbClr val="006600"/>
                        </a:solidFill>
                        <a:effectLst/>
                        <a:latin typeface="Times New Roman" pitchFamily="18" charset="0"/>
                        <a:ea typeface="宋体" charset="-122"/>
                        <a:cs typeface="Times New Roman" pitchFamily="18" charset="0"/>
                      </a:endParaRPr>
                    </a:p>
                  </a:txBody>
                  <a:tcPr marL="63305" marR="63305" marT="0" marB="0" horzOverflow="overflow">
                    <a:lnL>
                      <a:noFill/>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4415">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宋体" charset="-122"/>
                          <a:cs typeface="Times New Roman" pitchFamily="18" charset="0"/>
                        </a:rPr>
                        <a:t>Total:  </a:t>
                      </a:r>
                      <a:endParaRPr kumimoji="1" lang="en-US" altLang="zh-CN" sz="1200" b="1" i="0" u="none" strike="noStrike" cap="none" normalizeH="0" baseline="0">
                        <a:ln>
                          <a:noFill/>
                        </a:ln>
                        <a:solidFill>
                          <a:srgbClr val="006600"/>
                        </a:solidFill>
                        <a:effectLst/>
                        <a:latin typeface="Times New Roman" pitchFamily="18" charset="0"/>
                        <a:ea typeface="宋体" charset="-122"/>
                        <a:cs typeface="Times New Roman" pitchFamily="18" charset="0"/>
                      </a:endParaRPr>
                    </a:p>
                  </a:txBody>
                  <a:tcPr marL="63305" marR="63305" marT="0" marB="0" horzOverflow="overflow">
                    <a:lnL>
                      <a:noFill/>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宋体" charset="-122"/>
                          <a:cs typeface="Times New Roman" pitchFamily="18" charset="0"/>
                        </a:rPr>
                        <a:t>18e-</a:t>
                      </a:r>
                      <a:endParaRPr kumimoji="1" lang="en-US" altLang="zh-CN" sz="1200" b="1" i="0" u="none" strike="noStrike" cap="none" normalizeH="0" baseline="0">
                        <a:ln>
                          <a:noFill/>
                        </a:ln>
                        <a:solidFill>
                          <a:srgbClr val="006600"/>
                        </a:solidFill>
                        <a:effectLst/>
                        <a:latin typeface="Times New Roman" pitchFamily="18" charset="0"/>
                        <a:ea typeface="宋体" charset="-122"/>
                        <a:cs typeface="Times New Roman" pitchFamily="18" charset="0"/>
                      </a:endParaRPr>
                    </a:p>
                  </a:txBody>
                  <a:tcPr marL="63305" marR="63305" marT="0" marB="0" horzOverflow="overflow">
                    <a:lnL>
                      <a:noFill/>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89098" name="Object 10"/>
          <p:cNvGraphicFramePr>
            <a:graphicFrameLocks noChangeAspect="1"/>
          </p:cNvGraphicFramePr>
          <p:nvPr/>
        </p:nvGraphicFramePr>
        <p:xfrm>
          <a:off x="249116" y="333375"/>
          <a:ext cx="8683869" cy="1943100"/>
        </p:xfrm>
        <a:graphic>
          <a:graphicData uri="http://schemas.openxmlformats.org/presentationml/2006/ole">
            <mc:AlternateContent xmlns:mc="http://schemas.openxmlformats.org/markup-compatibility/2006">
              <mc:Choice xmlns:v="urn:schemas-microsoft-com:vml" Requires="v">
                <p:oleObj name="CS ChemDraw Drawing" r:id="rId2" imgW="3620700" imgH="805807" progId="">
                  <p:embed/>
                </p:oleObj>
              </mc:Choice>
              <mc:Fallback>
                <p:oleObj name="CS ChemDraw Drawing" r:id="rId2" imgW="3620700" imgH="805807" progId="">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116" y="333375"/>
                        <a:ext cx="8683869" cy="194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4" name="Table 5"/>
          <p:cNvGraphicFramePr>
            <a:graphicFrameLocks noGrp="1"/>
          </p:cNvGraphicFramePr>
          <p:nvPr/>
        </p:nvGraphicFramePr>
        <p:xfrm>
          <a:off x="174381" y="2349500"/>
          <a:ext cx="2667000" cy="915987"/>
        </p:xfrm>
        <a:graphic>
          <a:graphicData uri="http://schemas.openxmlformats.org/drawingml/2006/table">
            <a:tbl>
              <a:tblPr/>
              <a:tblGrid>
                <a:gridCol w="1937238">
                  <a:extLst>
                    <a:ext uri="{9D8B030D-6E8A-4147-A177-3AD203B41FA5}">
                      <a16:colId xmlns:a16="http://schemas.microsoft.com/office/drawing/2014/main" val="20000"/>
                    </a:ext>
                  </a:extLst>
                </a:gridCol>
                <a:gridCol w="729762">
                  <a:extLst>
                    <a:ext uri="{9D8B030D-6E8A-4147-A177-3AD203B41FA5}">
                      <a16:colId xmlns:a16="http://schemas.microsoft.com/office/drawing/2014/main" val="20001"/>
                    </a:ext>
                  </a:extLst>
                </a:gridCol>
              </a:tblGrid>
              <a:tr h="320786">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FF0000"/>
                          </a:solidFill>
                          <a:effectLst/>
                          <a:latin typeface="Times New Roman" pitchFamily="18" charset="0"/>
                          <a:ea typeface="宋体" charset="-122"/>
                          <a:cs typeface="Times New Roman" pitchFamily="18" charset="0"/>
                        </a:rPr>
                        <a:t>Ni</a:t>
                      </a:r>
                      <a:endParaRPr kumimoji="1" lang="en-US" altLang="zh-CN" sz="1200" b="1" i="0" u="none" strike="noStrike" cap="none" normalizeH="0" baseline="0">
                        <a:ln>
                          <a:noFill/>
                        </a:ln>
                        <a:solidFill>
                          <a:srgbClr val="006600"/>
                        </a:solidFill>
                        <a:effectLst/>
                        <a:latin typeface="Times New Roman" pitchFamily="18" charset="0"/>
                        <a:ea typeface="宋体" charset="-122"/>
                        <a:cs typeface="Times New Roman" pitchFamily="18" charset="0"/>
                      </a:endParaRPr>
                    </a:p>
                  </a:txBody>
                  <a:tcPr marL="63305" marR="63305" marT="0" marB="0" horzOverflow="overflow">
                    <a:lnL>
                      <a:noFill/>
                    </a:lnL>
                    <a:lnR>
                      <a:noFill/>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FF0000"/>
                          </a:solidFill>
                          <a:effectLst/>
                          <a:latin typeface="Times New Roman" pitchFamily="18" charset="0"/>
                          <a:ea typeface="宋体" charset="-122"/>
                          <a:cs typeface="Times New Roman" pitchFamily="18" charset="0"/>
                        </a:rPr>
                        <a:t>d</a:t>
                      </a:r>
                      <a:r>
                        <a:rPr kumimoji="1" lang="en-US" altLang="zh-CN" sz="2400" b="0" i="0" u="none" strike="noStrike" cap="none" normalizeH="0" baseline="30000">
                          <a:ln>
                            <a:noFill/>
                          </a:ln>
                          <a:solidFill>
                            <a:srgbClr val="FF0000"/>
                          </a:solidFill>
                          <a:effectLst/>
                          <a:latin typeface="Times New Roman" pitchFamily="18" charset="0"/>
                          <a:ea typeface="宋体" charset="-122"/>
                          <a:cs typeface="Times New Roman" pitchFamily="18" charset="0"/>
                        </a:rPr>
                        <a:t>10</a:t>
                      </a:r>
                      <a:endParaRPr kumimoji="1" lang="en-US" altLang="zh-CN" sz="1200" b="1" i="0" u="none" strike="noStrike" cap="none" normalizeH="0" baseline="30000">
                        <a:ln>
                          <a:noFill/>
                        </a:ln>
                        <a:solidFill>
                          <a:srgbClr val="006600"/>
                        </a:solidFill>
                        <a:effectLst/>
                        <a:latin typeface="Times New Roman" pitchFamily="18" charset="0"/>
                        <a:ea typeface="宋体" charset="-122"/>
                        <a:cs typeface="Times New Roman" pitchFamily="18" charset="0"/>
                      </a:endParaRPr>
                    </a:p>
                  </a:txBody>
                  <a:tcPr marL="63305" marR="63305" marT="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320786">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25000">
                          <a:ln>
                            <a:noFill/>
                          </a:ln>
                          <a:solidFill>
                            <a:srgbClr val="006600"/>
                          </a:solidFill>
                          <a:effectLst/>
                          <a:latin typeface="Times New Roman" pitchFamily="18" charset="0"/>
                          <a:ea typeface="宋体" charset="-122"/>
                          <a:cs typeface="Times New Roman" pitchFamily="18" charset="0"/>
                        </a:rPr>
                        <a:t>4CO</a:t>
                      </a:r>
                    </a:p>
                  </a:txBody>
                  <a:tcPr marL="63305" marR="63305" marT="0" marB="0" horzOverflow="overflow">
                    <a:lnL>
                      <a:noFill/>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宋体" charset="-122"/>
                          <a:cs typeface="Times New Roman" pitchFamily="18" charset="0"/>
                        </a:rPr>
                        <a:t>8e-</a:t>
                      </a:r>
                      <a:endParaRPr kumimoji="1" lang="en-US" altLang="zh-CN" sz="1200" b="1" i="0" u="none" strike="noStrike" cap="none" normalizeH="0" baseline="0">
                        <a:ln>
                          <a:noFill/>
                        </a:ln>
                        <a:solidFill>
                          <a:srgbClr val="006600"/>
                        </a:solidFill>
                        <a:effectLst/>
                        <a:latin typeface="Times New Roman" pitchFamily="18" charset="0"/>
                        <a:ea typeface="宋体" charset="-122"/>
                        <a:cs typeface="Times New Roman" pitchFamily="18" charset="0"/>
                      </a:endParaRPr>
                    </a:p>
                  </a:txBody>
                  <a:tcPr marL="63305" marR="63305" marT="0" marB="0" horzOverflow="overflow">
                    <a:lnL>
                      <a:noFill/>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4415">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宋体" charset="-122"/>
                          <a:cs typeface="Times New Roman" pitchFamily="18" charset="0"/>
                        </a:rPr>
                        <a:t>Total:  </a:t>
                      </a:r>
                      <a:endParaRPr kumimoji="1" lang="en-US" altLang="zh-CN" sz="1200" b="1" i="0" u="none" strike="noStrike" cap="none" normalizeH="0" baseline="0">
                        <a:ln>
                          <a:noFill/>
                        </a:ln>
                        <a:solidFill>
                          <a:srgbClr val="006600"/>
                        </a:solidFill>
                        <a:effectLst/>
                        <a:latin typeface="Times New Roman" pitchFamily="18" charset="0"/>
                        <a:ea typeface="宋体" charset="-122"/>
                        <a:cs typeface="Times New Roman" pitchFamily="18" charset="0"/>
                      </a:endParaRPr>
                    </a:p>
                  </a:txBody>
                  <a:tcPr marL="63305" marR="63305" marT="0" marB="0" horzOverflow="overflow">
                    <a:lnL>
                      <a:noFill/>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宋体" charset="-122"/>
                          <a:cs typeface="Times New Roman" pitchFamily="18" charset="0"/>
                        </a:rPr>
                        <a:t>18e-</a:t>
                      </a:r>
                      <a:endParaRPr kumimoji="1" lang="en-US" altLang="zh-CN" sz="1200" b="1" i="0" u="none" strike="noStrike" cap="none" normalizeH="0" baseline="0">
                        <a:ln>
                          <a:noFill/>
                        </a:ln>
                        <a:solidFill>
                          <a:srgbClr val="006600"/>
                        </a:solidFill>
                        <a:effectLst/>
                        <a:latin typeface="Times New Roman" pitchFamily="18" charset="0"/>
                        <a:ea typeface="宋体" charset="-122"/>
                        <a:cs typeface="Times New Roman" pitchFamily="18" charset="0"/>
                      </a:endParaRPr>
                    </a:p>
                  </a:txBody>
                  <a:tcPr marL="63305" marR="63305" marT="0" marB="0" horzOverflow="overflow">
                    <a:lnL>
                      <a:noFill/>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5" name="Table 5"/>
          <p:cNvGraphicFramePr>
            <a:graphicFrameLocks noGrp="1"/>
          </p:cNvGraphicFramePr>
          <p:nvPr/>
        </p:nvGraphicFramePr>
        <p:xfrm>
          <a:off x="6298223" y="2384425"/>
          <a:ext cx="2667000" cy="915987"/>
        </p:xfrm>
        <a:graphic>
          <a:graphicData uri="http://schemas.openxmlformats.org/drawingml/2006/table">
            <a:tbl>
              <a:tblPr/>
              <a:tblGrid>
                <a:gridCol w="1937238">
                  <a:extLst>
                    <a:ext uri="{9D8B030D-6E8A-4147-A177-3AD203B41FA5}">
                      <a16:colId xmlns:a16="http://schemas.microsoft.com/office/drawing/2014/main" val="20000"/>
                    </a:ext>
                  </a:extLst>
                </a:gridCol>
                <a:gridCol w="729762">
                  <a:extLst>
                    <a:ext uri="{9D8B030D-6E8A-4147-A177-3AD203B41FA5}">
                      <a16:colId xmlns:a16="http://schemas.microsoft.com/office/drawing/2014/main" val="20001"/>
                    </a:ext>
                  </a:extLst>
                </a:gridCol>
              </a:tblGrid>
              <a:tr h="320786">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FF0000"/>
                          </a:solidFill>
                          <a:effectLst/>
                          <a:latin typeface="Times New Roman" pitchFamily="18" charset="0"/>
                          <a:ea typeface="宋体" charset="-122"/>
                          <a:cs typeface="Times New Roman" pitchFamily="18" charset="0"/>
                        </a:rPr>
                        <a:t>Cr</a:t>
                      </a:r>
                      <a:endParaRPr kumimoji="1" lang="en-US" altLang="zh-CN" sz="1200" b="1" i="0" u="none" strike="noStrike" cap="none" normalizeH="0" baseline="0">
                        <a:ln>
                          <a:noFill/>
                        </a:ln>
                        <a:solidFill>
                          <a:srgbClr val="006600"/>
                        </a:solidFill>
                        <a:effectLst/>
                        <a:latin typeface="Times New Roman" pitchFamily="18" charset="0"/>
                        <a:ea typeface="宋体" charset="-122"/>
                        <a:cs typeface="Times New Roman" pitchFamily="18" charset="0"/>
                      </a:endParaRPr>
                    </a:p>
                  </a:txBody>
                  <a:tcPr marL="63305" marR="63305" marT="0" marB="0" horzOverflow="overflow">
                    <a:lnL>
                      <a:noFill/>
                    </a:lnL>
                    <a:lnR>
                      <a:noFill/>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FF0000"/>
                          </a:solidFill>
                          <a:effectLst/>
                          <a:latin typeface="Times New Roman" pitchFamily="18" charset="0"/>
                          <a:ea typeface="宋体" charset="-122"/>
                          <a:cs typeface="Times New Roman" pitchFamily="18" charset="0"/>
                        </a:rPr>
                        <a:t>d</a:t>
                      </a:r>
                      <a:r>
                        <a:rPr kumimoji="1" lang="en-US" altLang="zh-CN" sz="2400" b="0" i="0" u="none" strike="noStrike" cap="none" normalizeH="0" baseline="30000">
                          <a:ln>
                            <a:noFill/>
                          </a:ln>
                          <a:solidFill>
                            <a:srgbClr val="FF0000"/>
                          </a:solidFill>
                          <a:effectLst/>
                          <a:latin typeface="Times New Roman" pitchFamily="18" charset="0"/>
                          <a:ea typeface="宋体" charset="-122"/>
                          <a:cs typeface="Times New Roman" pitchFamily="18" charset="0"/>
                        </a:rPr>
                        <a:t>6</a:t>
                      </a:r>
                      <a:endParaRPr kumimoji="1" lang="en-US" altLang="zh-CN" sz="1200" b="1" i="0" u="none" strike="noStrike" cap="none" normalizeH="0" baseline="30000">
                        <a:ln>
                          <a:noFill/>
                        </a:ln>
                        <a:solidFill>
                          <a:srgbClr val="006600"/>
                        </a:solidFill>
                        <a:effectLst/>
                        <a:latin typeface="Times New Roman" pitchFamily="18" charset="0"/>
                        <a:ea typeface="宋体" charset="-122"/>
                        <a:cs typeface="Times New Roman" pitchFamily="18" charset="0"/>
                      </a:endParaRPr>
                    </a:p>
                  </a:txBody>
                  <a:tcPr marL="63305" marR="63305" marT="0" marB="0" horzOverflow="overflow">
                    <a:lnL>
                      <a:noFill/>
                    </a:lnL>
                    <a:lnR>
                      <a:noFill/>
                    </a:lnR>
                    <a:lnT>
                      <a:noFill/>
                    </a:lnT>
                    <a:lnB>
                      <a:noFill/>
                    </a:lnB>
                    <a:lnTlToBr>
                      <a:noFill/>
                    </a:lnTlToBr>
                    <a:lnBlToTr>
                      <a:noFill/>
                    </a:lnBlToTr>
                    <a:noFill/>
                  </a:tcPr>
                </a:tc>
                <a:extLst>
                  <a:ext uri="{0D108BD9-81ED-4DB2-BD59-A6C34878D82A}">
                    <a16:rowId xmlns:a16="http://schemas.microsoft.com/office/drawing/2014/main" val="10000"/>
                  </a:ext>
                </a:extLst>
              </a:tr>
              <a:tr h="320786">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25000">
                          <a:ln>
                            <a:noFill/>
                          </a:ln>
                          <a:solidFill>
                            <a:srgbClr val="006600"/>
                          </a:solidFill>
                          <a:effectLst/>
                          <a:latin typeface="Times New Roman" pitchFamily="18" charset="0"/>
                          <a:ea typeface="宋体" charset="-122"/>
                          <a:cs typeface="Times New Roman" pitchFamily="18" charset="0"/>
                        </a:rPr>
                        <a:t>6CO</a:t>
                      </a:r>
                    </a:p>
                  </a:txBody>
                  <a:tcPr marL="63305" marR="63305" marT="0" marB="0" horzOverflow="overflow">
                    <a:lnL>
                      <a:noFill/>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宋体" charset="-122"/>
                          <a:cs typeface="Times New Roman" pitchFamily="18" charset="0"/>
                        </a:rPr>
                        <a:t>12e-</a:t>
                      </a:r>
                      <a:endParaRPr kumimoji="1" lang="en-US" altLang="zh-CN" sz="1200" b="1" i="0" u="none" strike="noStrike" cap="none" normalizeH="0" baseline="0">
                        <a:ln>
                          <a:noFill/>
                        </a:ln>
                        <a:solidFill>
                          <a:srgbClr val="006600"/>
                        </a:solidFill>
                        <a:effectLst/>
                        <a:latin typeface="Times New Roman" pitchFamily="18" charset="0"/>
                        <a:ea typeface="宋体" charset="-122"/>
                        <a:cs typeface="Times New Roman" pitchFamily="18" charset="0"/>
                      </a:endParaRPr>
                    </a:p>
                  </a:txBody>
                  <a:tcPr marL="63305" marR="63305" marT="0" marB="0" horzOverflow="overflow">
                    <a:lnL>
                      <a:noFill/>
                    </a:lnL>
                    <a:lnR>
                      <a:noFill/>
                    </a:lnR>
                    <a:lnT>
                      <a:noFill/>
                    </a:lnT>
                    <a:lnB w="28575"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4415">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宋体" charset="-122"/>
                          <a:cs typeface="Times New Roman" pitchFamily="18" charset="0"/>
                        </a:rPr>
                        <a:t>Total:  </a:t>
                      </a:r>
                      <a:endParaRPr kumimoji="1" lang="en-US" altLang="zh-CN" sz="1200" b="1" i="0" u="none" strike="noStrike" cap="none" normalizeH="0" baseline="0">
                        <a:ln>
                          <a:noFill/>
                        </a:ln>
                        <a:solidFill>
                          <a:srgbClr val="006600"/>
                        </a:solidFill>
                        <a:effectLst/>
                        <a:latin typeface="Times New Roman" pitchFamily="18" charset="0"/>
                        <a:ea typeface="宋体" charset="-122"/>
                        <a:cs typeface="Times New Roman" pitchFamily="18" charset="0"/>
                      </a:endParaRPr>
                    </a:p>
                  </a:txBody>
                  <a:tcPr marL="63305" marR="63305" marT="0" marB="0" horzOverflow="overflow">
                    <a:lnL>
                      <a:noFill/>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宋体" charset="-122"/>
                          <a:cs typeface="Times New Roman" pitchFamily="18" charset="0"/>
                        </a:rPr>
                        <a:t>18e-</a:t>
                      </a:r>
                      <a:endParaRPr kumimoji="1" lang="en-US" altLang="zh-CN" sz="1200" b="1" i="0" u="none" strike="noStrike" cap="none" normalizeH="0" baseline="0">
                        <a:ln>
                          <a:noFill/>
                        </a:ln>
                        <a:solidFill>
                          <a:srgbClr val="006600"/>
                        </a:solidFill>
                        <a:effectLst/>
                        <a:latin typeface="Times New Roman" pitchFamily="18" charset="0"/>
                        <a:ea typeface="宋体" charset="-122"/>
                        <a:cs typeface="Times New Roman" pitchFamily="18" charset="0"/>
                      </a:endParaRPr>
                    </a:p>
                  </a:txBody>
                  <a:tcPr marL="63305" marR="63305" marT="0" marB="0" horzOverflow="overflow">
                    <a:lnL>
                      <a:noFill/>
                    </a:lnL>
                    <a:lnR>
                      <a:noFill/>
                    </a:lnR>
                    <a:lnT w="28575"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20" name="Table 1"/>
          <p:cNvGraphicFramePr>
            <a:graphicFrameLocks noGrp="1"/>
          </p:cNvGraphicFramePr>
          <p:nvPr/>
        </p:nvGraphicFramePr>
        <p:xfrm>
          <a:off x="457200" y="3644900"/>
          <a:ext cx="8229601" cy="3043238"/>
        </p:xfrm>
        <a:graphic>
          <a:graphicData uri="http://schemas.openxmlformats.org/drawingml/2006/table">
            <a:tbl>
              <a:tblPr/>
              <a:tblGrid>
                <a:gridCol w="575897">
                  <a:extLst>
                    <a:ext uri="{9D8B030D-6E8A-4147-A177-3AD203B41FA5}">
                      <a16:colId xmlns:a16="http://schemas.microsoft.com/office/drawing/2014/main" val="20000"/>
                    </a:ext>
                  </a:extLst>
                </a:gridCol>
                <a:gridCol w="983273">
                  <a:extLst>
                    <a:ext uri="{9D8B030D-6E8A-4147-A177-3AD203B41FA5}">
                      <a16:colId xmlns:a16="http://schemas.microsoft.com/office/drawing/2014/main" val="20001"/>
                    </a:ext>
                  </a:extLst>
                </a:gridCol>
                <a:gridCol w="1122485">
                  <a:extLst>
                    <a:ext uri="{9D8B030D-6E8A-4147-A177-3AD203B41FA5}">
                      <a16:colId xmlns:a16="http://schemas.microsoft.com/office/drawing/2014/main" val="20002"/>
                    </a:ext>
                  </a:extLst>
                </a:gridCol>
                <a:gridCol w="1276350">
                  <a:extLst>
                    <a:ext uri="{9D8B030D-6E8A-4147-A177-3AD203B41FA5}">
                      <a16:colId xmlns:a16="http://schemas.microsoft.com/office/drawing/2014/main" val="20003"/>
                    </a:ext>
                  </a:extLst>
                </a:gridCol>
                <a:gridCol w="1249973">
                  <a:extLst>
                    <a:ext uri="{9D8B030D-6E8A-4147-A177-3AD203B41FA5}">
                      <a16:colId xmlns:a16="http://schemas.microsoft.com/office/drawing/2014/main" val="20004"/>
                    </a:ext>
                  </a:extLst>
                </a:gridCol>
                <a:gridCol w="1293935">
                  <a:extLst>
                    <a:ext uri="{9D8B030D-6E8A-4147-A177-3AD203B41FA5}">
                      <a16:colId xmlns:a16="http://schemas.microsoft.com/office/drawing/2014/main" val="20005"/>
                    </a:ext>
                  </a:extLst>
                </a:gridCol>
                <a:gridCol w="1005254">
                  <a:extLst>
                    <a:ext uri="{9D8B030D-6E8A-4147-A177-3AD203B41FA5}">
                      <a16:colId xmlns:a16="http://schemas.microsoft.com/office/drawing/2014/main" val="20006"/>
                    </a:ext>
                  </a:extLst>
                </a:gridCol>
                <a:gridCol w="722434">
                  <a:extLst>
                    <a:ext uri="{9D8B030D-6E8A-4147-A177-3AD203B41FA5}">
                      <a16:colId xmlns:a16="http://schemas.microsoft.com/office/drawing/2014/main" val="20007"/>
                    </a:ext>
                  </a:extLst>
                </a:gridCol>
              </a:tblGrid>
              <a:tr h="428625">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宋体" charset="-122"/>
                          <a:cs typeface="Times New Roman" pitchFamily="18" charset="0"/>
                        </a:rPr>
                        <a:t>4</a:t>
                      </a:r>
                      <a:endParaRPr kumimoji="1" lang="en-US" altLang="zh-CN" sz="1100" b="1" i="0" u="none" strike="noStrike" cap="none" normalizeH="0" baseline="0">
                        <a:ln>
                          <a:noFill/>
                        </a:ln>
                        <a:solidFill>
                          <a:srgbClr val="006600"/>
                        </a:solidFill>
                        <a:effectLst/>
                        <a:latin typeface="Times New Roman" pitchFamily="18" charset="0"/>
                        <a:ea typeface="宋体" charset="-122"/>
                        <a:cs typeface="Times New Roman" pitchFamily="18" charset="0"/>
                      </a:endParaRPr>
                    </a:p>
                  </a:txBody>
                  <a:tcPr marL="57605" marR="57605" marT="0" marB="0" horzOverflow="overflow">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宋体" charset="-122"/>
                          <a:cs typeface="Times New Roman" pitchFamily="18" charset="0"/>
                        </a:rPr>
                        <a:t>5</a:t>
                      </a:r>
                      <a:endParaRPr kumimoji="1" lang="en-US" altLang="zh-CN" sz="1100" b="1" i="0" u="none" strike="noStrike" cap="none" normalizeH="0" baseline="0">
                        <a:ln>
                          <a:noFill/>
                        </a:ln>
                        <a:solidFill>
                          <a:srgbClr val="006600"/>
                        </a:solidFill>
                        <a:effectLst/>
                        <a:latin typeface="Times New Roman" pitchFamily="18" charset="0"/>
                        <a:ea typeface="宋体" charset="-122"/>
                        <a:cs typeface="Times New Roman" pitchFamily="18" charset="0"/>
                      </a:endParaRPr>
                    </a:p>
                  </a:txBody>
                  <a:tcPr marL="57605" marR="5760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宋体" charset="-122"/>
                          <a:cs typeface="Times New Roman" pitchFamily="18" charset="0"/>
                        </a:rPr>
                        <a:t>6</a:t>
                      </a:r>
                      <a:endParaRPr kumimoji="1" lang="en-US" altLang="zh-CN" sz="1100" b="1" i="0" u="none" strike="noStrike" cap="none" normalizeH="0" baseline="0">
                        <a:ln>
                          <a:noFill/>
                        </a:ln>
                        <a:solidFill>
                          <a:srgbClr val="006600"/>
                        </a:solidFill>
                        <a:effectLst/>
                        <a:latin typeface="Times New Roman" pitchFamily="18" charset="0"/>
                        <a:ea typeface="宋体" charset="-122"/>
                        <a:cs typeface="Times New Roman" pitchFamily="18" charset="0"/>
                      </a:endParaRPr>
                    </a:p>
                  </a:txBody>
                  <a:tcPr marL="57605" marR="5760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宋体" charset="-122"/>
                          <a:cs typeface="Times New Roman" pitchFamily="18" charset="0"/>
                        </a:rPr>
                        <a:t>7</a:t>
                      </a:r>
                      <a:endParaRPr kumimoji="1" lang="en-US" altLang="zh-CN" sz="1100" b="1" i="0" u="none" strike="noStrike" cap="none" normalizeH="0" baseline="0">
                        <a:ln>
                          <a:noFill/>
                        </a:ln>
                        <a:solidFill>
                          <a:srgbClr val="006600"/>
                        </a:solidFill>
                        <a:effectLst/>
                        <a:latin typeface="Times New Roman" pitchFamily="18" charset="0"/>
                        <a:ea typeface="宋体" charset="-122"/>
                        <a:cs typeface="Times New Roman" pitchFamily="18" charset="0"/>
                      </a:endParaRPr>
                    </a:p>
                  </a:txBody>
                  <a:tcPr marL="57605" marR="5760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宋体" charset="-122"/>
                          <a:cs typeface="Times New Roman" pitchFamily="18" charset="0"/>
                        </a:rPr>
                        <a:t>8</a:t>
                      </a:r>
                      <a:endParaRPr kumimoji="1" lang="en-US" altLang="zh-CN" sz="1100" b="1" i="0" u="none" strike="noStrike" cap="none" normalizeH="0" baseline="0">
                        <a:ln>
                          <a:noFill/>
                        </a:ln>
                        <a:solidFill>
                          <a:srgbClr val="006600"/>
                        </a:solidFill>
                        <a:effectLst/>
                        <a:latin typeface="Times New Roman" pitchFamily="18" charset="0"/>
                        <a:ea typeface="宋体" charset="-122"/>
                        <a:cs typeface="Times New Roman" pitchFamily="18" charset="0"/>
                      </a:endParaRPr>
                    </a:p>
                  </a:txBody>
                  <a:tcPr marL="57605" marR="5760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宋体" charset="-122"/>
                          <a:cs typeface="Times New Roman" pitchFamily="18" charset="0"/>
                        </a:rPr>
                        <a:t>9</a:t>
                      </a:r>
                      <a:endParaRPr kumimoji="1" lang="en-US" altLang="zh-CN" sz="1100" b="1" i="0" u="none" strike="noStrike" cap="none" normalizeH="0" baseline="0">
                        <a:ln>
                          <a:noFill/>
                        </a:ln>
                        <a:solidFill>
                          <a:srgbClr val="006600"/>
                        </a:solidFill>
                        <a:effectLst/>
                        <a:latin typeface="Times New Roman" pitchFamily="18" charset="0"/>
                        <a:ea typeface="宋体" charset="-122"/>
                        <a:cs typeface="Times New Roman" pitchFamily="18" charset="0"/>
                      </a:endParaRPr>
                    </a:p>
                  </a:txBody>
                  <a:tcPr marL="57605" marR="5760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宋体" charset="-122"/>
                          <a:cs typeface="Times New Roman" pitchFamily="18" charset="0"/>
                        </a:rPr>
                        <a:t>10</a:t>
                      </a:r>
                      <a:endParaRPr kumimoji="1" lang="en-US" altLang="zh-CN" sz="1100" b="1" i="0" u="none" strike="noStrike" cap="none" normalizeH="0" baseline="0">
                        <a:ln>
                          <a:noFill/>
                        </a:ln>
                        <a:solidFill>
                          <a:srgbClr val="006600"/>
                        </a:solidFill>
                        <a:effectLst/>
                        <a:latin typeface="Times New Roman" pitchFamily="18" charset="0"/>
                        <a:ea typeface="宋体" charset="-122"/>
                        <a:cs typeface="Times New Roman" pitchFamily="18" charset="0"/>
                      </a:endParaRPr>
                    </a:p>
                  </a:txBody>
                  <a:tcPr marL="57605" marR="5760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0">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宋体" charset="-122"/>
                          <a:cs typeface="Times New Roman" pitchFamily="18" charset="0"/>
                        </a:rPr>
                        <a:t>11</a:t>
                      </a:r>
                      <a:endParaRPr kumimoji="1" lang="en-US" altLang="zh-CN" sz="1100" b="1" i="0" u="none" strike="noStrike" cap="none" normalizeH="0" baseline="0">
                        <a:ln>
                          <a:noFill/>
                        </a:ln>
                        <a:solidFill>
                          <a:srgbClr val="006600"/>
                        </a:solidFill>
                        <a:effectLst/>
                        <a:latin typeface="Times New Roman" pitchFamily="18" charset="0"/>
                        <a:ea typeface="宋体" charset="-122"/>
                        <a:cs typeface="Times New Roman" pitchFamily="18" charset="0"/>
                      </a:endParaRPr>
                    </a:p>
                  </a:txBody>
                  <a:tcPr marL="57605" marR="57605" marT="0" marB="0" horzOverflow="overflow">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154113">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0">
                        <a:lnSpc>
                          <a:spcPct val="100000"/>
                        </a:lnSpc>
                        <a:spcBef>
                          <a:spcPts val="300"/>
                        </a:spcBef>
                        <a:spcAft>
                          <a:spcPts val="300"/>
                        </a:spcAft>
                        <a:buClrTx/>
                        <a:buSzTx/>
                        <a:buFontTx/>
                        <a:buNone/>
                        <a:tabLst/>
                      </a:pPr>
                      <a:endParaRPr kumimoji="1" lang="en-US" altLang="zh-CN" sz="1400" b="1" i="0" u="none" strike="noStrike" cap="none" normalizeH="0" baseline="0">
                        <a:ln>
                          <a:noFill/>
                        </a:ln>
                        <a:solidFill>
                          <a:srgbClr val="006600"/>
                        </a:solidFill>
                        <a:effectLst/>
                        <a:latin typeface="Times New Roman" pitchFamily="18" charset="0"/>
                        <a:ea typeface="宋体" charset="-122"/>
                        <a:cs typeface="Times New Roman" pitchFamily="18" charset="0"/>
                      </a:endParaRPr>
                    </a:p>
                    <a:p>
                      <a:pPr marL="0" marR="0" lvl="0" indent="0" algn="ctr" defTabSz="914400" rtl="0" eaLnBrk="1" fontAlgn="base" latinLnBrk="0" hangingPunct="0">
                        <a:lnSpc>
                          <a:spcPct val="100000"/>
                        </a:lnSpc>
                        <a:spcBef>
                          <a:spcPts val="300"/>
                        </a:spcBef>
                        <a:spcAft>
                          <a:spcPts val="300"/>
                        </a:spcAft>
                        <a:buClrTx/>
                        <a:buSzTx/>
                        <a:buFontTx/>
                        <a:buNone/>
                        <a:tabLst/>
                      </a:pPr>
                      <a:r>
                        <a:rPr kumimoji="1" lang="en-US" altLang="zh-CN" sz="1600" b="0" i="0" u="none" strike="noStrike" cap="none" normalizeH="0" baseline="0">
                          <a:ln>
                            <a:noFill/>
                          </a:ln>
                          <a:solidFill>
                            <a:srgbClr val="006600"/>
                          </a:solidFill>
                          <a:effectLst/>
                          <a:latin typeface="Times New Roman" pitchFamily="18" charset="0"/>
                          <a:ea typeface="宋体" charset="-122"/>
                          <a:cs typeface="Times New Roman" pitchFamily="18" charset="0"/>
                        </a:rPr>
                        <a:t>Ti</a:t>
                      </a:r>
                      <a:endParaRPr kumimoji="1" lang="en-US" altLang="zh-CN" sz="1400" b="1" i="0" u="none" strike="noStrike" cap="none" normalizeH="0" baseline="0">
                        <a:ln>
                          <a:noFill/>
                        </a:ln>
                        <a:solidFill>
                          <a:srgbClr val="006600"/>
                        </a:solidFill>
                        <a:effectLst/>
                        <a:latin typeface="Times New Roman" pitchFamily="18" charset="0"/>
                        <a:ea typeface="宋体" charset="-122"/>
                        <a:cs typeface="Times New Roman" pitchFamily="18" charset="0"/>
                      </a:endParaRPr>
                    </a:p>
                  </a:txBody>
                  <a:tcPr marL="57605" marR="57605" marT="0" marB="0" horzOverflow="overflow">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0">
                        <a:lnSpc>
                          <a:spcPct val="100000"/>
                        </a:lnSpc>
                        <a:spcBef>
                          <a:spcPts val="300"/>
                        </a:spcBef>
                        <a:spcAft>
                          <a:spcPts val="300"/>
                        </a:spcAft>
                        <a:buClrTx/>
                        <a:buSzTx/>
                        <a:buFontTx/>
                        <a:buNone/>
                        <a:tabLst/>
                      </a:pPr>
                      <a:endParaRPr kumimoji="1" lang="en-US" altLang="zh-CN" sz="1400" b="1" i="0" u="none" strike="noStrike" cap="none" normalizeH="0" baseline="0">
                        <a:ln>
                          <a:noFill/>
                        </a:ln>
                        <a:solidFill>
                          <a:srgbClr val="006600"/>
                        </a:solidFill>
                        <a:effectLst/>
                        <a:latin typeface="Times New Roman" pitchFamily="18" charset="0"/>
                        <a:ea typeface="宋体" charset="-122"/>
                        <a:cs typeface="Times New Roman" pitchFamily="18" charset="0"/>
                      </a:endParaRPr>
                    </a:p>
                    <a:p>
                      <a:pPr marL="0" marR="0" lvl="0" indent="0" algn="ctr" defTabSz="914400" rtl="0" eaLnBrk="1" fontAlgn="base" latinLnBrk="0" hangingPunct="0">
                        <a:lnSpc>
                          <a:spcPct val="100000"/>
                        </a:lnSpc>
                        <a:spcBef>
                          <a:spcPts val="300"/>
                        </a:spcBef>
                        <a:spcAft>
                          <a:spcPts val="300"/>
                        </a:spcAft>
                        <a:buClrTx/>
                        <a:buSzTx/>
                        <a:buFontTx/>
                        <a:buNone/>
                        <a:tabLst/>
                      </a:pPr>
                      <a:r>
                        <a:rPr kumimoji="1" lang="en-US" altLang="zh-CN" sz="1600" b="0" i="0" u="none" strike="noStrike" cap="none" normalizeH="0" baseline="0">
                          <a:ln>
                            <a:noFill/>
                          </a:ln>
                          <a:solidFill>
                            <a:srgbClr val="006600"/>
                          </a:solidFill>
                          <a:effectLst/>
                          <a:latin typeface="Times New Roman" pitchFamily="18" charset="0"/>
                          <a:ea typeface="宋体" charset="-122"/>
                          <a:cs typeface="Times New Roman" pitchFamily="18" charset="0"/>
                        </a:rPr>
                        <a:t>V(CO)</a:t>
                      </a:r>
                      <a:r>
                        <a:rPr kumimoji="1" lang="en-US" altLang="zh-CN" sz="2000" b="0" i="0" u="none" strike="noStrike" cap="none" normalizeH="0" baseline="-25000">
                          <a:ln>
                            <a:noFill/>
                          </a:ln>
                          <a:solidFill>
                            <a:srgbClr val="006600"/>
                          </a:solidFill>
                          <a:effectLst/>
                          <a:latin typeface="Times New Roman" pitchFamily="18" charset="0"/>
                          <a:ea typeface="宋体" charset="-122"/>
                          <a:cs typeface="Times New Roman" pitchFamily="18" charset="0"/>
                        </a:rPr>
                        <a:t>6</a:t>
                      </a:r>
                      <a:endParaRPr kumimoji="1" lang="en-US" altLang="zh-CN" sz="1400" b="1" i="0" u="none" strike="noStrike" cap="none" normalizeH="0" baseline="-25000">
                        <a:ln>
                          <a:noFill/>
                        </a:ln>
                        <a:solidFill>
                          <a:srgbClr val="006600"/>
                        </a:solidFill>
                        <a:effectLst/>
                        <a:latin typeface="Times New Roman" pitchFamily="18" charset="0"/>
                        <a:ea typeface="宋体" charset="-122"/>
                        <a:cs typeface="Times New Roman" pitchFamily="18" charset="0"/>
                      </a:endParaRPr>
                    </a:p>
                  </a:txBody>
                  <a:tcPr marL="57605" marR="5760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0">
                        <a:lnSpc>
                          <a:spcPct val="100000"/>
                        </a:lnSpc>
                        <a:spcBef>
                          <a:spcPts val="300"/>
                        </a:spcBef>
                        <a:spcAft>
                          <a:spcPts val="300"/>
                        </a:spcAft>
                        <a:buClrTx/>
                        <a:buSzTx/>
                        <a:buFontTx/>
                        <a:buNone/>
                        <a:tabLst/>
                      </a:pPr>
                      <a:endParaRPr kumimoji="1" lang="en-US" altLang="zh-CN" sz="1400" b="1" i="0" u="none" strike="noStrike" cap="none" normalizeH="0" baseline="0">
                        <a:ln>
                          <a:noFill/>
                        </a:ln>
                        <a:solidFill>
                          <a:srgbClr val="006600"/>
                        </a:solidFill>
                        <a:effectLst/>
                        <a:latin typeface="Times New Roman" pitchFamily="18" charset="0"/>
                        <a:ea typeface="宋体" charset="-122"/>
                        <a:cs typeface="Times New Roman" pitchFamily="18" charset="0"/>
                      </a:endParaRPr>
                    </a:p>
                    <a:p>
                      <a:pPr marL="0" marR="0" lvl="0" indent="0" algn="ctr" defTabSz="914400" rtl="0" eaLnBrk="1" fontAlgn="base" latinLnBrk="0" hangingPunct="0">
                        <a:lnSpc>
                          <a:spcPct val="100000"/>
                        </a:lnSpc>
                        <a:spcBef>
                          <a:spcPts val="300"/>
                        </a:spcBef>
                        <a:spcAft>
                          <a:spcPts val="300"/>
                        </a:spcAft>
                        <a:buClrTx/>
                        <a:buSzTx/>
                        <a:buFontTx/>
                        <a:buNone/>
                        <a:tabLst/>
                      </a:pPr>
                      <a:r>
                        <a:rPr kumimoji="1" lang="en-US" altLang="zh-CN" sz="1600" b="0" i="0" u="none" strike="noStrike" cap="none" normalizeH="0" baseline="0">
                          <a:ln>
                            <a:noFill/>
                          </a:ln>
                          <a:solidFill>
                            <a:srgbClr val="006600"/>
                          </a:solidFill>
                          <a:effectLst/>
                          <a:latin typeface="Times New Roman" pitchFamily="18" charset="0"/>
                          <a:ea typeface="宋体" charset="-122"/>
                          <a:cs typeface="Times New Roman" pitchFamily="18" charset="0"/>
                        </a:rPr>
                        <a:t>Cr(CO)</a:t>
                      </a:r>
                      <a:r>
                        <a:rPr kumimoji="1" lang="en-US" altLang="zh-CN" sz="2000" b="0" i="0" u="none" strike="noStrike" cap="none" normalizeH="0" baseline="-25000">
                          <a:ln>
                            <a:noFill/>
                          </a:ln>
                          <a:solidFill>
                            <a:srgbClr val="006600"/>
                          </a:solidFill>
                          <a:effectLst/>
                          <a:latin typeface="Times New Roman" pitchFamily="18" charset="0"/>
                          <a:ea typeface="宋体" charset="-122"/>
                          <a:cs typeface="Times New Roman" pitchFamily="18" charset="0"/>
                        </a:rPr>
                        <a:t>6</a:t>
                      </a:r>
                      <a:endParaRPr kumimoji="1" lang="en-US" altLang="zh-CN" sz="1400" b="1" i="0" u="none" strike="noStrike" cap="none" normalizeH="0" baseline="-25000">
                        <a:ln>
                          <a:noFill/>
                        </a:ln>
                        <a:solidFill>
                          <a:srgbClr val="006600"/>
                        </a:solidFill>
                        <a:effectLst/>
                        <a:latin typeface="Times New Roman" pitchFamily="18" charset="0"/>
                        <a:ea typeface="宋体" charset="-122"/>
                        <a:cs typeface="Times New Roman" pitchFamily="18" charset="0"/>
                      </a:endParaRPr>
                    </a:p>
                  </a:txBody>
                  <a:tcPr marL="57605" marR="5760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0">
                        <a:lnSpc>
                          <a:spcPct val="100000"/>
                        </a:lnSpc>
                        <a:spcBef>
                          <a:spcPts val="300"/>
                        </a:spcBef>
                        <a:spcAft>
                          <a:spcPts val="300"/>
                        </a:spcAft>
                        <a:buClrTx/>
                        <a:buSzTx/>
                        <a:buFontTx/>
                        <a:buNone/>
                        <a:tabLst/>
                      </a:pPr>
                      <a:endParaRPr kumimoji="1" lang="en-US" altLang="zh-CN" sz="1400" b="1" i="0" u="none" strike="noStrike" cap="none" normalizeH="0" baseline="0">
                        <a:ln>
                          <a:noFill/>
                        </a:ln>
                        <a:solidFill>
                          <a:srgbClr val="006600"/>
                        </a:solidFill>
                        <a:effectLst/>
                        <a:latin typeface="Times New Roman" pitchFamily="18" charset="0"/>
                        <a:ea typeface="宋体" charset="-122"/>
                        <a:cs typeface="Times New Roman" pitchFamily="18" charset="0"/>
                      </a:endParaRPr>
                    </a:p>
                    <a:p>
                      <a:pPr marL="0" marR="0" lvl="0" indent="0" algn="ctr" defTabSz="914400" rtl="0" eaLnBrk="1" fontAlgn="base" latinLnBrk="0" hangingPunct="0">
                        <a:lnSpc>
                          <a:spcPct val="100000"/>
                        </a:lnSpc>
                        <a:spcBef>
                          <a:spcPts val="300"/>
                        </a:spcBef>
                        <a:spcAft>
                          <a:spcPts val="300"/>
                        </a:spcAft>
                        <a:buClrTx/>
                        <a:buSzTx/>
                        <a:buFontTx/>
                        <a:buNone/>
                        <a:tabLst/>
                      </a:pPr>
                      <a:r>
                        <a:rPr kumimoji="1" lang="en-US" altLang="zh-CN" sz="1600" b="0" i="0" u="none" strike="noStrike" cap="none" normalizeH="0" baseline="0">
                          <a:ln>
                            <a:noFill/>
                          </a:ln>
                          <a:solidFill>
                            <a:srgbClr val="006600"/>
                          </a:solidFill>
                          <a:effectLst/>
                          <a:latin typeface="Times New Roman" pitchFamily="18" charset="0"/>
                          <a:ea typeface="宋体" charset="-122"/>
                          <a:cs typeface="Times New Roman" pitchFamily="18" charset="0"/>
                        </a:rPr>
                        <a:t>Mn</a:t>
                      </a:r>
                      <a:r>
                        <a:rPr kumimoji="1" lang="en-US" altLang="zh-CN" sz="2000" b="0" i="0" u="none" strike="noStrike" cap="none" normalizeH="0" baseline="-25000">
                          <a:ln>
                            <a:noFill/>
                          </a:ln>
                          <a:solidFill>
                            <a:srgbClr val="006600"/>
                          </a:solidFill>
                          <a:effectLst/>
                          <a:latin typeface="Times New Roman" pitchFamily="18" charset="0"/>
                          <a:ea typeface="宋体" charset="-122"/>
                          <a:cs typeface="Times New Roman" pitchFamily="18" charset="0"/>
                        </a:rPr>
                        <a:t>2</a:t>
                      </a:r>
                      <a:r>
                        <a:rPr kumimoji="1" lang="en-US" altLang="zh-CN" sz="1600" b="0" i="0" u="none" strike="noStrike" cap="none" normalizeH="0" baseline="0">
                          <a:ln>
                            <a:noFill/>
                          </a:ln>
                          <a:solidFill>
                            <a:srgbClr val="006600"/>
                          </a:solidFill>
                          <a:effectLst/>
                          <a:latin typeface="Times New Roman" pitchFamily="18" charset="0"/>
                          <a:ea typeface="宋体" charset="-122"/>
                          <a:cs typeface="Times New Roman" pitchFamily="18" charset="0"/>
                        </a:rPr>
                        <a:t>(CO)</a:t>
                      </a:r>
                      <a:r>
                        <a:rPr kumimoji="1" lang="en-US" altLang="zh-CN" sz="2000" b="0" i="0" u="none" strike="noStrike" cap="none" normalizeH="0" baseline="-25000">
                          <a:ln>
                            <a:noFill/>
                          </a:ln>
                          <a:solidFill>
                            <a:srgbClr val="006600"/>
                          </a:solidFill>
                          <a:effectLst/>
                          <a:latin typeface="Times New Roman" pitchFamily="18" charset="0"/>
                          <a:ea typeface="宋体" charset="-122"/>
                          <a:cs typeface="Times New Roman" pitchFamily="18" charset="0"/>
                        </a:rPr>
                        <a:t>10</a:t>
                      </a:r>
                    </a:p>
                  </a:txBody>
                  <a:tcPr marL="57605" marR="5760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1" lang="en-US" altLang="zh-CN" sz="1600" b="0" i="0" u="none" strike="noStrike" cap="none" normalizeH="0" baseline="0">
                          <a:ln>
                            <a:noFill/>
                          </a:ln>
                          <a:solidFill>
                            <a:srgbClr val="006600"/>
                          </a:solidFill>
                          <a:effectLst/>
                          <a:latin typeface="Times New Roman" pitchFamily="18" charset="0"/>
                          <a:ea typeface="宋体" charset="-122"/>
                          <a:cs typeface="Times New Roman" pitchFamily="18" charset="0"/>
                        </a:rPr>
                        <a:t>Fe(CO)</a:t>
                      </a:r>
                      <a:r>
                        <a:rPr kumimoji="1" lang="en-US" altLang="zh-CN" sz="2000" b="0" i="0" u="none" strike="noStrike" cap="none" normalizeH="0" baseline="-25000">
                          <a:ln>
                            <a:noFill/>
                          </a:ln>
                          <a:solidFill>
                            <a:srgbClr val="006600"/>
                          </a:solidFill>
                          <a:effectLst/>
                          <a:latin typeface="Times New Roman" pitchFamily="18" charset="0"/>
                          <a:ea typeface="宋体" charset="-122"/>
                          <a:cs typeface="Times New Roman" pitchFamily="18" charset="0"/>
                        </a:rPr>
                        <a:t>5</a:t>
                      </a:r>
                    </a:p>
                    <a:p>
                      <a:pPr marL="0" marR="0" lvl="0" indent="0" algn="ctr" defTabSz="914400" rtl="0" eaLnBrk="1" fontAlgn="base" latinLnBrk="0" hangingPunct="0">
                        <a:lnSpc>
                          <a:spcPct val="100000"/>
                        </a:lnSpc>
                        <a:spcBef>
                          <a:spcPts val="300"/>
                        </a:spcBef>
                        <a:spcAft>
                          <a:spcPts val="300"/>
                        </a:spcAft>
                        <a:buClrTx/>
                        <a:buSzTx/>
                        <a:buFontTx/>
                        <a:buNone/>
                        <a:tabLst/>
                      </a:pPr>
                      <a:r>
                        <a:rPr kumimoji="1" lang="en-US" altLang="zh-CN" sz="1600" b="0" i="0" u="none" strike="noStrike" cap="none" normalizeH="0" baseline="0">
                          <a:ln>
                            <a:noFill/>
                          </a:ln>
                          <a:solidFill>
                            <a:srgbClr val="0000FF"/>
                          </a:solidFill>
                          <a:effectLst/>
                          <a:latin typeface="Times New Roman" pitchFamily="18" charset="0"/>
                          <a:ea typeface="宋体" charset="-122"/>
                          <a:cs typeface="Times New Roman" pitchFamily="18" charset="0"/>
                        </a:rPr>
                        <a:t>Fe</a:t>
                      </a:r>
                      <a:r>
                        <a:rPr kumimoji="1" lang="en-US" altLang="zh-CN" sz="2000" b="0" i="0" u="none" strike="noStrike" cap="none" normalizeH="0" baseline="-25000">
                          <a:ln>
                            <a:noFill/>
                          </a:ln>
                          <a:solidFill>
                            <a:srgbClr val="0000FF"/>
                          </a:solidFill>
                          <a:effectLst/>
                          <a:latin typeface="Times New Roman" pitchFamily="18" charset="0"/>
                          <a:ea typeface="宋体" charset="-122"/>
                          <a:cs typeface="Times New Roman" pitchFamily="18" charset="0"/>
                        </a:rPr>
                        <a:t>2</a:t>
                      </a:r>
                      <a:r>
                        <a:rPr kumimoji="1" lang="en-US" altLang="zh-CN" sz="1600" b="0" i="0" u="none" strike="noStrike" cap="none" normalizeH="0" baseline="0">
                          <a:ln>
                            <a:noFill/>
                          </a:ln>
                          <a:solidFill>
                            <a:srgbClr val="0000FF"/>
                          </a:solidFill>
                          <a:effectLst/>
                          <a:latin typeface="Times New Roman" pitchFamily="18" charset="0"/>
                          <a:ea typeface="宋体" charset="-122"/>
                          <a:cs typeface="Times New Roman" pitchFamily="18" charset="0"/>
                        </a:rPr>
                        <a:t>(CO)</a:t>
                      </a:r>
                      <a:r>
                        <a:rPr kumimoji="1" lang="en-US" altLang="zh-CN" sz="2000" b="0" i="0" u="none" strike="noStrike" cap="none" normalizeH="0" baseline="-25000">
                          <a:ln>
                            <a:noFill/>
                          </a:ln>
                          <a:solidFill>
                            <a:srgbClr val="0000FF"/>
                          </a:solidFill>
                          <a:effectLst/>
                          <a:latin typeface="Times New Roman" pitchFamily="18" charset="0"/>
                          <a:ea typeface="宋体" charset="-122"/>
                          <a:cs typeface="Times New Roman" pitchFamily="18" charset="0"/>
                        </a:rPr>
                        <a:t>9</a:t>
                      </a:r>
                    </a:p>
                    <a:p>
                      <a:pPr marL="0" marR="0" lvl="0" indent="0" algn="ctr" defTabSz="914400" rtl="0" eaLnBrk="1" fontAlgn="base" latinLnBrk="0" hangingPunct="0">
                        <a:lnSpc>
                          <a:spcPct val="100000"/>
                        </a:lnSpc>
                        <a:spcBef>
                          <a:spcPts val="300"/>
                        </a:spcBef>
                        <a:spcAft>
                          <a:spcPts val="300"/>
                        </a:spcAft>
                        <a:buClrTx/>
                        <a:buSzTx/>
                        <a:buFontTx/>
                        <a:buNone/>
                        <a:tabLst/>
                      </a:pPr>
                      <a:r>
                        <a:rPr kumimoji="1" lang="en-US" altLang="zh-CN" sz="1600" b="0" i="1" u="none" strike="noStrike" cap="none" normalizeH="0" baseline="0">
                          <a:ln>
                            <a:noFill/>
                          </a:ln>
                          <a:solidFill>
                            <a:srgbClr val="00B050"/>
                          </a:solidFill>
                          <a:effectLst/>
                          <a:latin typeface="Times New Roman" pitchFamily="18" charset="0"/>
                          <a:ea typeface="宋体" charset="-122"/>
                          <a:cs typeface="Times New Roman" pitchFamily="18" charset="0"/>
                        </a:rPr>
                        <a:t>Fe</a:t>
                      </a:r>
                      <a:r>
                        <a:rPr kumimoji="1" lang="en-US" altLang="zh-CN" sz="2000" b="0" i="0" u="none" strike="noStrike" cap="none" normalizeH="0" baseline="-25000">
                          <a:ln>
                            <a:noFill/>
                          </a:ln>
                          <a:solidFill>
                            <a:srgbClr val="00B050"/>
                          </a:solidFill>
                          <a:effectLst/>
                          <a:latin typeface="Times New Roman" pitchFamily="18" charset="0"/>
                          <a:ea typeface="宋体" charset="-122"/>
                          <a:cs typeface="Times New Roman" pitchFamily="18" charset="0"/>
                        </a:rPr>
                        <a:t>3</a:t>
                      </a:r>
                      <a:r>
                        <a:rPr kumimoji="1" lang="en-US" altLang="zh-CN" sz="1600" b="0" i="1" u="none" strike="noStrike" cap="none" normalizeH="0" baseline="0">
                          <a:ln>
                            <a:noFill/>
                          </a:ln>
                          <a:solidFill>
                            <a:srgbClr val="00B050"/>
                          </a:solidFill>
                          <a:effectLst/>
                          <a:latin typeface="Times New Roman" pitchFamily="18" charset="0"/>
                          <a:ea typeface="宋体" charset="-122"/>
                          <a:cs typeface="Times New Roman" pitchFamily="18" charset="0"/>
                        </a:rPr>
                        <a:t>(CO)</a:t>
                      </a:r>
                      <a:r>
                        <a:rPr kumimoji="1" lang="en-US" altLang="zh-CN" sz="2000" b="0" i="0" u="none" strike="noStrike" cap="none" normalizeH="0" baseline="-25000">
                          <a:ln>
                            <a:noFill/>
                          </a:ln>
                          <a:solidFill>
                            <a:srgbClr val="00B050"/>
                          </a:solidFill>
                          <a:effectLst/>
                          <a:latin typeface="Times New Roman" pitchFamily="18" charset="0"/>
                          <a:ea typeface="宋体" charset="-122"/>
                          <a:cs typeface="Times New Roman" pitchFamily="18" charset="0"/>
                        </a:rPr>
                        <a:t>12</a:t>
                      </a:r>
                    </a:p>
                  </a:txBody>
                  <a:tcPr marL="57605" marR="5760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1" lang="en-US" altLang="zh-CN" sz="1600" b="0" i="0" u="none" strike="noStrike" cap="none" normalizeH="0" baseline="0">
                          <a:ln>
                            <a:noFill/>
                          </a:ln>
                          <a:solidFill>
                            <a:srgbClr val="FF0000"/>
                          </a:solidFill>
                          <a:effectLst/>
                          <a:latin typeface="Times New Roman" pitchFamily="18" charset="0"/>
                          <a:ea typeface="宋体" charset="-122"/>
                          <a:cs typeface="Times New Roman" pitchFamily="18" charset="0"/>
                        </a:rPr>
                        <a:t>Co</a:t>
                      </a:r>
                      <a:r>
                        <a:rPr kumimoji="1" lang="en-US" altLang="zh-CN" sz="2000" b="0" i="0" u="none" strike="noStrike" cap="none" normalizeH="0" baseline="-25000">
                          <a:ln>
                            <a:noFill/>
                          </a:ln>
                          <a:solidFill>
                            <a:srgbClr val="FF0000"/>
                          </a:solidFill>
                          <a:effectLst/>
                          <a:latin typeface="Times New Roman" pitchFamily="18" charset="0"/>
                          <a:ea typeface="宋体" charset="-122"/>
                          <a:cs typeface="Times New Roman" pitchFamily="18" charset="0"/>
                        </a:rPr>
                        <a:t>2</a:t>
                      </a:r>
                      <a:r>
                        <a:rPr kumimoji="1" lang="en-US" altLang="zh-CN" sz="1600" b="0" i="0" u="none" strike="noStrike" cap="none" normalizeH="0" baseline="0">
                          <a:ln>
                            <a:noFill/>
                          </a:ln>
                          <a:solidFill>
                            <a:srgbClr val="FF0000"/>
                          </a:solidFill>
                          <a:effectLst/>
                          <a:latin typeface="Times New Roman" pitchFamily="18" charset="0"/>
                          <a:ea typeface="宋体" charset="-122"/>
                          <a:cs typeface="Times New Roman" pitchFamily="18" charset="0"/>
                        </a:rPr>
                        <a:t>(CO)</a:t>
                      </a:r>
                      <a:r>
                        <a:rPr kumimoji="1" lang="en-US" altLang="zh-CN" sz="2000" b="0" i="0" u="none" strike="noStrike" cap="none" normalizeH="0" baseline="-25000">
                          <a:ln>
                            <a:noFill/>
                          </a:ln>
                          <a:solidFill>
                            <a:srgbClr val="FF0000"/>
                          </a:solidFill>
                          <a:effectLst/>
                          <a:latin typeface="Times New Roman" pitchFamily="18" charset="0"/>
                          <a:ea typeface="宋体" charset="-122"/>
                          <a:cs typeface="Times New Roman" pitchFamily="18" charset="0"/>
                        </a:rPr>
                        <a:t>8</a:t>
                      </a:r>
                    </a:p>
                    <a:p>
                      <a:pPr marL="0" marR="0" lvl="0" indent="0" algn="ctr" defTabSz="914400" rtl="0" eaLnBrk="1" fontAlgn="base" latinLnBrk="0" hangingPunct="0">
                        <a:lnSpc>
                          <a:spcPct val="100000"/>
                        </a:lnSpc>
                        <a:spcBef>
                          <a:spcPts val="300"/>
                        </a:spcBef>
                        <a:spcAft>
                          <a:spcPts val="300"/>
                        </a:spcAft>
                        <a:buClrTx/>
                        <a:buSzTx/>
                        <a:buFontTx/>
                        <a:buNone/>
                        <a:tabLst/>
                      </a:pPr>
                      <a:r>
                        <a:rPr kumimoji="1" lang="en-US" altLang="zh-CN" sz="1600" b="0" i="0" u="none" strike="noStrike" cap="none" normalizeH="0" baseline="0">
                          <a:ln>
                            <a:noFill/>
                          </a:ln>
                          <a:solidFill>
                            <a:srgbClr val="FF0000"/>
                          </a:solidFill>
                          <a:effectLst/>
                          <a:latin typeface="Times New Roman" pitchFamily="18" charset="0"/>
                          <a:ea typeface="宋体" charset="-122"/>
                          <a:cs typeface="Times New Roman" pitchFamily="18" charset="0"/>
                        </a:rPr>
                        <a:t>Co</a:t>
                      </a:r>
                      <a:r>
                        <a:rPr kumimoji="1" lang="en-US" altLang="zh-CN" sz="2000" b="0" i="0" u="none" strike="noStrike" cap="none" normalizeH="0" baseline="-25000">
                          <a:ln>
                            <a:noFill/>
                          </a:ln>
                          <a:solidFill>
                            <a:srgbClr val="FF0000"/>
                          </a:solidFill>
                          <a:effectLst/>
                          <a:latin typeface="Times New Roman" pitchFamily="18" charset="0"/>
                          <a:ea typeface="宋体" charset="-122"/>
                          <a:cs typeface="Times New Roman" pitchFamily="18" charset="0"/>
                        </a:rPr>
                        <a:t>4</a:t>
                      </a:r>
                      <a:r>
                        <a:rPr kumimoji="1" lang="en-US" altLang="zh-CN" sz="1600" b="0" i="0" u="none" strike="noStrike" cap="none" normalizeH="0" baseline="0">
                          <a:ln>
                            <a:noFill/>
                          </a:ln>
                          <a:solidFill>
                            <a:srgbClr val="FF0000"/>
                          </a:solidFill>
                          <a:effectLst/>
                          <a:latin typeface="Times New Roman" pitchFamily="18" charset="0"/>
                          <a:ea typeface="宋体" charset="-122"/>
                          <a:cs typeface="Times New Roman" pitchFamily="18" charset="0"/>
                        </a:rPr>
                        <a:t>(CO)</a:t>
                      </a:r>
                      <a:r>
                        <a:rPr kumimoji="1" lang="en-US" altLang="zh-CN" sz="2000" b="0" i="0" u="none" strike="noStrike" cap="none" normalizeH="0" baseline="-25000">
                          <a:ln>
                            <a:noFill/>
                          </a:ln>
                          <a:solidFill>
                            <a:srgbClr val="FF0000"/>
                          </a:solidFill>
                          <a:effectLst/>
                          <a:latin typeface="Times New Roman" pitchFamily="18" charset="0"/>
                          <a:ea typeface="宋体" charset="-122"/>
                          <a:cs typeface="Times New Roman" pitchFamily="18" charset="0"/>
                        </a:rPr>
                        <a:t>12</a:t>
                      </a:r>
                    </a:p>
                  </a:txBody>
                  <a:tcPr marL="57605" marR="5760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0">
                        <a:lnSpc>
                          <a:spcPct val="100000"/>
                        </a:lnSpc>
                        <a:spcBef>
                          <a:spcPts val="300"/>
                        </a:spcBef>
                        <a:spcAft>
                          <a:spcPts val="300"/>
                        </a:spcAft>
                        <a:buClrTx/>
                        <a:buSzTx/>
                        <a:buFontTx/>
                        <a:buNone/>
                        <a:tabLst/>
                      </a:pPr>
                      <a:endParaRPr kumimoji="1" lang="en-US" altLang="zh-CN" sz="1400" b="1" i="0" u="none" strike="noStrike" cap="none" normalizeH="0" baseline="0">
                        <a:ln>
                          <a:noFill/>
                        </a:ln>
                        <a:solidFill>
                          <a:srgbClr val="006600"/>
                        </a:solidFill>
                        <a:effectLst/>
                        <a:latin typeface="Times New Roman" pitchFamily="18" charset="0"/>
                        <a:ea typeface="宋体" charset="-122"/>
                        <a:cs typeface="Times New Roman" pitchFamily="18" charset="0"/>
                      </a:endParaRPr>
                    </a:p>
                    <a:p>
                      <a:pPr marL="0" marR="0" lvl="0" indent="0" algn="ctr" defTabSz="914400" rtl="0" eaLnBrk="1" fontAlgn="base" latinLnBrk="0" hangingPunct="0">
                        <a:lnSpc>
                          <a:spcPct val="100000"/>
                        </a:lnSpc>
                        <a:spcBef>
                          <a:spcPts val="300"/>
                        </a:spcBef>
                        <a:spcAft>
                          <a:spcPts val="300"/>
                        </a:spcAft>
                        <a:buClrTx/>
                        <a:buSzTx/>
                        <a:buFontTx/>
                        <a:buNone/>
                        <a:tabLst/>
                      </a:pPr>
                      <a:r>
                        <a:rPr kumimoji="1" lang="en-US" altLang="zh-CN" sz="1600" b="0" i="0" u="none" strike="noStrike" cap="none" normalizeH="0" baseline="0">
                          <a:ln>
                            <a:noFill/>
                          </a:ln>
                          <a:solidFill>
                            <a:srgbClr val="006600"/>
                          </a:solidFill>
                          <a:effectLst/>
                          <a:latin typeface="Times New Roman" pitchFamily="18" charset="0"/>
                          <a:ea typeface="宋体" charset="-122"/>
                          <a:cs typeface="Times New Roman" pitchFamily="18" charset="0"/>
                        </a:rPr>
                        <a:t>Ni(CO)</a:t>
                      </a:r>
                      <a:r>
                        <a:rPr kumimoji="1" lang="en-US" altLang="zh-CN" sz="2000" b="0" i="0" u="none" strike="noStrike" cap="none" normalizeH="0" baseline="-25000">
                          <a:ln>
                            <a:noFill/>
                          </a:ln>
                          <a:solidFill>
                            <a:srgbClr val="006600"/>
                          </a:solidFill>
                          <a:effectLst/>
                          <a:latin typeface="Times New Roman" pitchFamily="18" charset="0"/>
                          <a:ea typeface="宋体" charset="-122"/>
                          <a:cs typeface="Times New Roman" pitchFamily="18" charset="0"/>
                        </a:rPr>
                        <a:t>4</a:t>
                      </a:r>
                    </a:p>
                  </a:txBody>
                  <a:tcPr marL="57605" marR="5760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0">
                        <a:lnSpc>
                          <a:spcPct val="100000"/>
                        </a:lnSpc>
                        <a:spcBef>
                          <a:spcPts val="300"/>
                        </a:spcBef>
                        <a:spcAft>
                          <a:spcPts val="300"/>
                        </a:spcAft>
                        <a:buClrTx/>
                        <a:buSzTx/>
                        <a:buFontTx/>
                        <a:buNone/>
                        <a:tabLst/>
                      </a:pPr>
                      <a:endParaRPr kumimoji="1" lang="en-US" altLang="zh-CN" sz="1400" b="1" i="0" u="none" strike="noStrike" cap="none" normalizeH="0" baseline="0">
                        <a:ln>
                          <a:noFill/>
                        </a:ln>
                        <a:solidFill>
                          <a:srgbClr val="006600"/>
                        </a:solidFill>
                        <a:effectLst/>
                        <a:latin typeface="Times New Roman" pitchFamily="18" charset="0"/>
                        <a:ea typeface="宋体" charset="-122"/>
                        <a:cs typeface="Times New Roman" pitchFamily="18" charset="0"/>
                      </a:endParaRPr>
                    </a:p>
                    <a:p>
                      <a:pPr marL="0" marR="0" lvl="0" indent="0" algn="ctr" defTabSz="914400" rtl="0" eaLnBrk="1" fontAlgn="base" latinLnBrk="0" hangingPunct="0">
                        <a:lnSpc>
                          <a:spcPct val="100000"/>
                        </a:lnSpc>
                        <a:spcBef>
                          <a:spcPts val="300"/>
                        </a:spcBef>
                        <a:spcAft>
                          <a:spcPts val="300"/>
                        </a:spcAft>
                        <a:buClrTx/>
                        <a:buSzTx/>
                        <a:buFontTx/>
                        <a:buNone/>
                        <a:tabLst/>
                      </a:pPr>
                      <a:r>
                        <a:rPr kumimoji="1" lang="en-US" altLang="zh-CN" sz="1600" b="0" i="0" u="none" strike="noStrike" cap="none" normalizeH="0" baseline="0">
                          <a:ln>
                            <a:noFill/>
                          </a:ln>
                          <a:solidFill>
                            <a:srgbClr val="006600"/>
                          </a:solidFill>
                          <a:effectLst/>
                          <a:latin typeface="Times New Roman" pitchFamily="18" charset="0"/>
                          <a:ea typeface="宋体" charset="-122"/>
                          <a:cs typeface="Times New Roman" pitchFamily="18" charset="0"/>
                        </a:rPr>
                        <a:t>Cu</a:t>
                      </a:r>
                      <a:endParaRPr kumimoji="1" lang="en-US" altLang="zh-CN" sz="1400" b="1" i="0" u="none" strike="noStrike" cap="none" normalizeH="0" baseline="0">
                        <a:ln>
                          <a:noFill/>
                        </a:ln>
                        <a:solidFill>
                          <a:srgbClr val="006600"/>
                        </a:solidFill>
                        <a:effectLst/>
                        <a:latin typeface="Times New Roman" pitchFamily="18" charset="0"/>
                        <a:ea typeface="宋体" charset="-122"/>
                        <a:cs typeface="Times New Roman" pitchFamily="18" charset="0"/>
                      </a:endParaRPr>
                    </a:p>
                  </a:txBody>
                  <a:tcPr marL="57605" marR="57605" marT="0" marB="0" horzOverflow="overflow">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30250">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0">
                        <a:lnSpc>
                          <a:spcPct val="100000"/>
                        </a:lnSpc>
                        <a:spcBef>
                          <a:spcPts val="300"/>
                        </a:spcBef>
                        <a:spcAft>
                          <a:spcPts val="300"/>
                        </a:spcAft>
                        <a:buClrTx/>
                        <a:buSzTx/>
                        <a:buFontTx/>
                        <a:buNone/>
                        <a:tabLst/>
                      </a:pPr>
                      <a:endParaRPr kumimoji="1" lang="en-US" altLang="zh-CN" sz="1400" b="1" i="0" u="none" strike="noStrike" cap="none" normalizeH="0" baseline="0">
                        <a:ln>
                          <a:noFill/>
                        </a:ln>
                        <a:solidFill>
                          <a:srgbClr val="006600"/>
                        </a:solidFill>
                        <a:effectLst/>
                        <a:latin typeface="Times New Roman" pitchFamily="18" charset="0"/>
                        <a:ea typeface="宋体" charset="-122"/>
                        <a:cs typeface="Times New Roman" pitchFamily="18" charset="0"/>
                      </a:endParaRPr>
                    </a:p>
                    <a:p>
                      <a:pPr marL="0" marR="0" lvl="0" indent="0" algn="ctr" defTabSz="914400" rtl="0" eaLnBrk="1" fontAlgn="base" latinLnBrk="0" hangingPunct="0">
                        <a:lnSpc>
                          <a:spcPct val="100000"/>
                        </a:lnSpc>
                        <a:spcBef>
                          <a:spcPts val="300"/>
                        </a:spcBef>
                        <a:spcAft>
                          <a:spcPts val="300"/>
                        </a:spcAft>
                        <a:buClrTx/>
                        <a:buSzTx/>
                        <a:buFontTx/>
                        <a:buNone/>
                        <a:tabLst/>
                      </a:pPr>
                      <a:r>
                        <a:rPr kumimoji="1" lang="en-US" altLang="zh-CN" sz="1600" b="0" i="0" u="none" strike="noStrike" cap="none" normalizeH="0" baseline="0">
                          <a:ln>
                            <a:noFill/>
                          </a:ln>
                          <a:solidFill>
                            <a:srgbClr val="006600"/>
                          </a:solidFill>
                          <a:effectLst/>
                          <a:latin typeface="Times New Roman" pitchFamily="18" charset="0"/>
                          <a:ea typeface="宋体" charset="-122"/>
                          <a:cs typeface="Times New Roman" pitchFamily="18" charset="0"/>
                        </a:rPr>
                        <a:t>Zr</a:t>
                      </a:r>
                      <a:endParaRPr kumimoji="1" lang="en-US" altLang="zh-CN" sz="1400" b="1" i="0" u="none" strike="noStrike" cap="none" normalizeH="0" baseline="0">
                        <a:ln>
                          <a:noFill/>
                        </a:ln>
                        <a:solidFill>
                          <a:srgbClr val="006600"/>
                        </a:solidFill>
                        <a:effectLst/>
                        <a:latin typeface="Times New Roman" pitchFamily="18" charset="0"/>
                        <a:ea typeface="宋体" charset="-122"/>
                        <a:cs typeface="Times New Roman" pitchFamily="18" charset="0"/>
                      </a:endParaRPr>
                    </a:p>
                  </a:txBody>
                  <a:tcPr marL="57605" marR="57605" marT="0" marB="0" horzOverflow="overflow">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1" lang="en-US" altLang="zh-CN" sz="1600" b="0" i="0" u="none" strike="noStrike" cap="none" normalizeH="0" baseline="0">
                          <a:ln>
                            <a:noFill/>
                          </a:ln>
                          <a:solidFill>
                            <a:srgbClr val="006600"/>
                          </a:solidFill>
                          <a:effectLst/>
                          <a:latin typeface="Times New Roman" pitchFamily="18" charset="0"/>
                          <a:ea typeface="宋体" charset="-122"/>
                          <a:cs typeface="Times New Roman" pitchFamily="18" charset="0"/>
                        </a:rPr>
                        <a:t>Nb</a:t>
                      </a:r>
                      <a:endParaRPr kumimoji="1" lang="en-US" altLang="zh-CN" sz="1400" b="1" i="0" u="none" strike="noStrike" cap="none" normalizeH="0" baseline="0">
                        <a:ln>
                          <a:noFill/>
                        </a:ln>
                        <a:solidFill>
                          <a:srgbClr val="006600"/>
                        </a:solidFill>
                        <a:effectLst/>
                        <a:latin typeface="Times New Roman" pitchFamily="18" charset="0"/>
                        <a:ea typeface="宋体" charset="-122"/>
                        <a:cs typeface="Times New Roman" pitchFamily="18" charset="0"/>
                      </a:endParaRPr>
                    </a:p>
                  </a:txBody>
                  <a:tcPr marL="57605" marR="5760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1" lang="en-US" altLang="zh-CN" sz="1600" b="0" i="0" u="none" strike="noStrike" cap="none" normalizeH="0" baseline="0">
                          <a:ln>
                            <a:noFill/>
                          </a:ln>
                          <a:solidFill>
                            <a:srgbClr val="006600"/>
                          </a:solidFill>
                          <a:effectLst/>
                          <a:latin typeface="Times New Roman" pitchFamily="18" charset="0"/>
                          <a:ea typeface="宋体" charset="-122"/>
                          <a:cs typeface="Times New Roman" pitchFamily="18" charset="0"/>
                        </a:rPr>
                        <a:t>Mo(CO)</a:t>
                      </a:r>
                      <a:r>
                        <a:rPr kumimoji="1" lang="en-US" altLang="zh-CN" sz="2000" b="0" i="0" u="none" strike="noStrike" cap="none" normalizeH="0" baseline="-25000">
                          <a:ln>
                            <a:noFill/>
                          </a:ln>
                          <a:solidFill>
                            <a:srgbClr val="006600"/>
                          </a:solidFill>
                          <a:effectLst/>
                          <a:latin typeface="Times New Roman" pitchFamily="18" charset="0"/>
                          <a:ea typeface="宋体" charset="-122"/>
                          <a:cs typeface="Times New Roman" pitchFamily="18" charset="0"/>
                        </a:rPr>
                        <a:t>6</a:t>
                      </a:r>
                    </a:p>
                  </a:txBody>
                  <a:tcPr marL="57605" marR="5760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1" lang="en-US" altLang="zh-CN" sz="1600" b="0" i="0" u="none" strike="noStrike" cap="none" normalizeH="0" baseline="0">
                          <a:ln>
                            <a:noFill/>
                          </a:ln>
                          <a:solidFill>
                            <a:srgbClr val="006600"/>
                          </a:solidFill>
                          <a:effectLst/>
                          <a:latin typeface="Times New Roman" pitchFamily="18" charset="0"/>
                          <a:ea typeface="宋体" charset="-122"/>
                          <a:cs typeface="Times New Roman" pitchFamily="18" charset="0"/>
                        </a:rPr>
                        <a:t>Tc</a:t>
                      </a:r>
                      <a:r>
                        <a:rPr kumimoji="1" lang="en-US" altLang="zh-CN" sz="2000" b="0" i="0" u="none" strike="noStrike" cap="none" normalizeH="0" baseline="-25000">
                          <a:ln>
                            <a:noFill/>
                          </a:ln>
                          <a:solidFill>
                            <a:srgbClr val="006600"/>
                          </a:solidFill>
                          <a:effectLst/>
                          <a:latin typeface="Times New Roman" pitchFamily="18" charset="0"/>
                          <a:ea typeface="宋体" charset="-122"/>
                          <a:cs typeface="Times New Roman" pitchFamily="18" charset="0"/>
                        </a:rPr>
                        <a:t>2</a:t>
                      </a:r>
                      <a:r>
                        <a:rPr kumimoji="1" lang="en-US" altLang="zh-CN" sz="1600" b="0" i="0" u="none" strike="noStrike" cap="none" normalizeH="0" baseline="0">
                          <a:ln>
                            <a:noFill/>
                          </a:ln>
                          <a:solidFill>
                            <a:srgbClr val="006600"/>
                          </a:solidFill>
                          <a:effectLst/>
                          <a:latin typeface="Times New Roman" pitchFamily="18" charset="0"/>
                          <a:ea typeface="宋体" charset="-122"/>
                          <a:cs typeface="Times New Roman" pitchFamily="18" charset="0"/>
                        </a:rPr>
                        <a:t>(CO)</a:t>
                      </a:r>
                      <a:r>
                        <a:rPr kumimoji="1" lang="en-US" altLang="zh-CN" sz="2000" b="0" i="0" u="none" strike="noStrike" cap="none" normalizeH="0" baseline="-25000">
                          <a:ln>
                            <a:noFill/>
                          </a:ln>
                          <a:solidFill>
                            <a:srgbClr val="006600"/>
                          </a:solidFill>
                          <a:effectLst/>
                          <a:latin typeface="Times New Roman" pitchFamily="18" charset="0"/>
                          <a:ea typeface="宋体" charset="-122"/>
                          <a:cs typeface="Times New Roman" pitchFamily="18" charset="0"/>
                        </a:rPr>
                        <a:t>10</a:t>
                      </a:r>
                    </a:p>
                  </a:txBody>
                  <a:tcPr marL="57605" marR="5760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1" lang="en-US" altLang="zh-CN" sz="1600" b="0" i="0" u="none" strike="noStrike" cap="none" normalizeH="0" baseline="0">
                          <a:ln>
                            <a:noFill/>
                          </a:ln>
                          <a:solidFill>
                            <a:srgbClr val="0000FF"/>
                          </a:solidFill>
                          <a:effectLst/>
                          <a:latin typeface="Times New Roman" pitchFamily="18" charset="0"/>
                          <a:ea typeface="宋体" charset="-122"/>
                          <a:cs typeface="Times New Roman" pitchFamily="18" charset="0"/>
                        </a:rPr>
                        <a:t>Ru(CO)</a:t>
                      </a:r>
                      <a:r>
                        <a:rPr kumimoji="1" lang="en-US" altLang="zh-CN" sz="2000" b="0" i="0" u="none" strike="noStrike" cap="none" normalizeH="0" baseline="-25000">
                          <a:ln>
                            <a:noFill/>
                          </a:ln>
                          <a:solidFill>
                            <a:srgbClr val="0000FF"/>
                          </a:solidFill>
                          <a:effectLst/>
                          <a:latin typeface="Times New Roman" pitchFamily="18" charset="0"/>
                          <a:ea typeface="宋体" charset="-122"/>
                          <a:cs typeface="Times New Roman" pitchFamily="18" charset="0"/>
                        </a:rPr>
                        <a:t>5</a:t>
                      </a:r>
                    </a:p>
                    <a:p>
                      <a:pPr marL="0" marR="0" lvl="0" indent="0" algn="ctr" defTabSz="914400" rtl="0" eaLnBrk="1" fontAlgn="base" latinLnBrk="0" hangingPunct="0">
                        <a:lnSpc>
                          <a:spcPct val="100000"/>
                        </a:lnSpc>
                        <a:spcBef>
                          <a:spcPts val="300"/>
                        </a:spcBef>
                        <a:spcAft>
                          <a:spcPts val="300"/>
                        </a:spcAft>
                        <a:buClrTx/>
                        <a:buSzTx/>
                        <a:buFontTx/>
                        <a:buNone/>
                        <a:tabLst/>
                      </a:pPr>
                      <a:r>
                        <a:rPr kumimoji="1" lang="en-US" altLang="zh-CN" sz="1600" b="0" i="0" u="none" strike="noStrike" cap="none" normalizeH="0" baseline="0">
                          <a:ln>
                            <a:noFill/>
                          </a:ln>
                          <a:solidFill>
                            <a:srgbClr val="006600"/>
                          </a:solidFill>
                          <a:effectLst/>
                          <a:latin typeface="Times New Roman" pitchFamily="18" charset="0"/>
                          <a:ea typeface="宋体" charset="-122"/>
                          <a:cs typeface="Times New Roman" pitchFamily="18" charset="0"/>
                        </a:rPr>
                        <a:t>Ru</a:t>
                      </a:r>
                      <a:r>
                        <a:rPr kumimoji="1" lang="en-US" altLang="zh-CN" sz="2000" b="0" i="0" u="none" strike="noStrike" cap="none" normalizeH="0" baseline="-25000">
                          <a:ln>
                            <a:noFill/>
                          </a:ln>
                          <a:solidFill>
                            <a:srgbClr val="006600"/>
                          </a:solidFill>
                          <a:effectLst/>
                          <a:latin typeface="Times New Roman" pitchFamily="18" charset="0"/>
                          <a:ea typeface="宋体" charset="-122"/>
                          <a:cs typeface="Times New Roman" pitchFamily="18" charset="0"/>
                        </a:rPr>
                        <a:t>3</a:t>
                      </a:r>
                      <a:r>
                        <a:rPr kumimoji="1" lang="en-US" altLang="zh-CN" sz="1600" b="0" i="0" u="none" strike="noStrike" cap="none" normalizeH="0" baseline="0">
                          <a:ln>
                            <a:noFill/>
                          </a:ln>
                          <a:solidFill>
                            <a:srgbClr val="006600"/>
                          </a:solidFill>
                          <a:effectLst/>
                          <a:latin typeface="Times New Roman" pitchFamily="18" charset="0"/>
                          <a:ea typeface="宋体" charset="-122"/>
                          <a:cs typeface="Times New Roman" pitchFamily="18" charset="0"/>
                        </a:rPr>
                        <a:t>(CO)</a:t>
                      </a:r>
                      <a:r>
                        <a:rPr kumimoji="1" lang="en-US" altLang="zh-CN" sz="2000" b="0" i="0" u="none" strike="noStrike" cap="none" normalizeH="0" baseline="-25000">
                          <a:ln>
                            <a:noFill/>
                          </a:ln>
                          <a:solidFill>
                            <a:srgbClr val="006600"/>
                          </a:solidFill>
                          <a:effectLst/>
                          <a:latin typeface="Times New Roman" pitchFamily="18" charset="0"/>
                          <a:ea typeface="宋体" charset="-122"/>
                          <a:cs typeface="Times New Roman" pitchFamily="18" charset="0"/>
                        </a:rPr>
                        <a:t>12</a:t>
                      </a:r>
                    </a:p>
                  </a:txBody>
                  <a:tcPr marL="57605" marR="5760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1" lang="en-US" altLang="zh-CN" sz="1600" b="0" i="0" u="none" strike="noStrike" cap="none" normalizeH="0" baseline="0">
                          <a:ln>
                            <a:noFill/>
                          </a:ln>
                          <a:solidFill>
                            <a:srgbClr val="0000FF"/>
                          </a:solidFill>
                          <a:effectLst/>
                          <a:latin typeface="Times New Roman" pitchFamily="18" charset="0"/>
                          <a:ea typeface="宋体" charset="-122"/>
                          <a:cs typeface="Times New Roman" pitchFamily="18" charset="0"/>
                        </a:rPr>
                        <a:t>Rh</a:t>
                      </a:r>
                      <a:r>
                        <a:rPr kumimoji="1" lang="en-US" altLang="zh-CN" sz="2000" b="0" i="0" u="none" strike="noStrike" cap="none" normalizeH="0" baseline="-25000">
                          <a:ln>
                            <a:noFill/>
                          </a:ln>
                          <a:solidFill>
                            <a:srgbClr val="0000FF"/>
                          </a:solidFill>
                          <a:effectLst/>
                          <a:latin typeface="Times New Roman" pitchFamily="18" charset="0"/>
                          <a:ea typeface="宋体" charset="-122"/>
                          <a:cs typeface="Times New Roman" pitchFamily="18" charset="0"/>
                        </a:rPr>
                        <a:t>4</a:t>
                      </a:r>
                      <a:r>
                        <a:rPr kumimoji="1" lang="en-US" altLang="zh-CN" sz="1600" b="0" i="0" u="none" strike="noStrike" cap="none" normalizeH="0" baseline="0">
                          <a:ln>
                            <a:noFill/>
                          </a:ln>
                          <a:solidFill>
                            <a:srgbClr val="0000FF"/>
                          </a:solidFill>
                          <a:effectLst/>
                          <a:latin typeface="Times New Roman" pitchFamily="18" charset="0"/>
                          <a:ea typeface="宋体" charset="-122"/>
                          <a:cs typeface="Times New Roman" pitchFamily="18" charset="0"/>
                        </a:rPr>
                        <a:t>(CO)</a:t>
                      </a:r>
                      <a:r>
                        <a:rPr kumimoji="1" lang="en-US" altLang="zh-CN" sz="2000" b="0" i="0" u="none" strike="noStrike" cap="none" normalizeH="0" baseline="-25000">
                          <a:ln>
                            <a:noFill/>
                          </a:ln>
                          <a:solidFill>
                            <a:srgbClr val="0000FF"/>
                          </a:solidFill>
                          <a:effectLst/>
                          <a:latin typeface="Times New Roman" pitchFamily="18" charset="0"/>
                          <a:ea typeface="宋体" charset="-122"/>
                          <a:cs typeface="Times New Roman" pitchFamily="18" charset="0"/>
                        </a:rPr>
                        <a:t>12</a:t>
                      </a:r>
                    </a:p>
                    <a:p>
                      <a:pPr marL="0" marR="0" lvl="0" indent="0" algn="ctr" defTabSz="914400" rtl="0" eaLnBrk="1" fontAlgn="base" latinLnBrk="0" hangingPunct="0">
                        <a:lnSpc>
                          <a:spcPct val="100000"/>
                        </a:lnSpc>
                        <a:spcBef>
                          <a:spcPts val="300"/>
                        </a:spcBef>
                        <a:spcAft>
                          <a:spcPts val="300"/>
                        </a:spcAft>
                        <a:buClrTx/>
                        <a:buSzTx/>
                        <a:buFontTx/>
                        <a:buNone/>
                        <a:tabLst/>
                      </a:pPr>
                      <a:r>
                        <a:rPr kumimoji="1" lang="en-US" altLang="zh-CN" sz="1600" b="0" i="0" u="none" strike="noStrike" cap="none" normalizeH="0" baseline="0">
                          <a:ln>
                            <a:noFill/>
                          </a:ln>
                          <a:solidFill>
                            <a:srgbClr val="006600"/>
                          </a:solidFill>
                          <a:effectLst/>
                          <a:latin typeface="Times New Roman" pitchFamily="18" charset="0"/>
                          <a:ea typeface="宋体" charset="-122"/>
                          <a:cs typeface="Times New Roman" pitchFamily="18" charset="0"/>
                        </a:rPr>
                        <a:t>Rh</a:t>
                      </a:r>
                      <a:r>
                        <a:rPr kumimoji="1" lang="en-US" altLang="zh-CN" sz="2000" b="0" i="0" u="none" strike="noStrike" cap="none" normalizeH="0" baseline="-25000">
                          <a:ln>
                            <a:noFill/>
                          </a:ln>
                          <a:solidFill>
                            <a:srgbClr val="006600"/>
                          </a:solidFill>
                          <a:effectLst/>
                          <a:latin typeface="Times New Roman" pitchFamily="18" charset="0"/>
                          <a:ea typeface="宋体" charset="-122"/>
                          <a:cs typeface="Times New Roman" pitchFamily="18" charset="0"/>
                        </a:rPr>
                        <a:t>6</a:t>
                      </a:r>
                      <a:r>
                        <a:rPr kumimoji="1" lang="en-US" altLang="zh-CN" sz="1600" b="0" i="0" u="none" strike="noStrike" cap="none" normalizeH="0" baseline="0">
                          <a:ln>
                            <a:noFill/>
                          </a:ln>
                          <a:solidFill>
                            <a:srgbClr val="006600"/>
                          </a:solidFill>
                          <a:effectLst/>
                          <a:latin typeface="Times New Roman" pitchFamily="18" charset="0"/>
                          <a:ea typeface="宋体" charset="-122"/>
                          <a:cs typeface="Times New Roman" pitchFamily="18" charset="0"/>
                        </a:rPr>
                        <a:t>(CO)</a:t>
                      </a:r>
                      <a:r>
                        <a:rPr kumimoji="1" lang="en-US" altLang="zh-CN" sz="2000" b="0" i="0" u="none" strike="noStrike" cap="none" normalizeH="0" baseline="-25000">
                          <a:ln>
                            <a:noFill/>
                          </a:ln>
                          <a:solidFill>
                            <a:srgbClr val="006600"/>
                          </a:solidFill>
                          <a:effectLst/>
                          <a:latin typeface="Times New Roman" pitchFamily="18" charset="0"/>
                          <a:ea typeface="宋体" charset="-122"/>
                          <a:cs typeface="Times New Roman" pitchFamily="18" charset="0"/>
                        </a:rPr>
                        <a:t>16</a:t>
                      </a:r>
                    </a:p>
                  </a:txBody>
                  <a:tcPr marL="57605" marR="5760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0">
                        <a:lnSpc>
                          <a:spcPct val="100000"/>
                        </a:lnSpc>
                        <a:spcBef>
                          <a:spcPts val="300"/>
                        </a:spcBef>
                        <a:spcAft>
                          <a:spcPts val="300"/>
                        </a:spcAft>
                        <a:buClrTx/>
                        <a:buSzTx/>
                        <a:buFontTx/>
                        <a:buNone/>
                        <a:tabLst/>
                      </a:pPr>
                      <a:endParaRPr kumimoji="1" lang="en-US" altLang="zh-CN" sz="1400" b="1" i="0" u="none" strike="noStrike" cap="none" normalizeH="0" baseline="0">
                        <a:ln>
                          <a:noFill/>
                        </a:ln>
                        <a:solidFill>
                          <a:srgbClr val="006600"/>
                        </a:solidFill>
                        <a:effectLst/>
                        <a:latin typeface="Times New Roman" pitchFamily="18" charset="0"/>
                        <a:ea typeface="宋体" charset="-122"/>
                        <a:cs typeface="Times New Roman" pitchFamily="18" charset="0"/>
                      </a:endParaRPr>
                    </a:p>
                    <a:p>
                      <a:pPr marL="0" marR="0" lvl="0" indent="0" algn="ctr" defTabSz="914400" rtl="0" eaLnBrk="1" fontAlgn="base" latinLnBrk="0" hangingPunct="0">
                        <a:lnSpc>
                          <a:spcPct val="100000"/>
                        </a:lnSpc>
                        <a:spcBef>
                          <a:spcPts val="300"/>
                        </a:spcBef>
                        <a:spcAft>
                          <a:spcPts val="300"/>
                        </a:spcAft>
                        <a:buClrTx/>
                        <a:buSzTx/>
                        <a:buFontTx/>
                        <a:buNone/>
                        <a:tabLst/>
                      </a:pPr>
                      <a:r>
                        <a:rPr kumimoji="1" lang="en-US" altLang="zh-CN" sz="1600" b="0" i="0" u="none" strike="noStrike" cap="none" normalizeH="0" baseline="0">
                          <a:ln>
                            <a:noFill/>
                          </a:ln>
                          <a:solidFill>
                            <a:srgbClr val="006600"/>
                          </a:solidFill>
                          <a:effectLst/>
                          <a:latin typeface="Times New Roman" pitchFamily="18" charset="0"/>
                          <a:ea typeface="宋体" charset="-122"/>
                          <a:cs typeface="Times New Roman" pitchFamily="18" charset="0"/>
                        </a:rPr>
                        <a:t>Pd</a:t>
                      </a:r>
                      <a:endParaRPr kumimoji="1" lang="en-US" altLang="zh-CN" sz="1400" b="1" i="0" u="none" strike="noStrike" cap="none" normalizeH="0" baseline="0">
                        <a:ln>
                          <a:noFill/>
                        </a:ln>
                        <a:solidFill>
                          <a:srgbClr val="006600"/>
                        </a:solidFill>
                        <a:effectLst/>
                        <a:latin typeface="Times New Roman" pitchFamily="18" charset="0"/>
                        <a:ea typeface="宋体" charset="-122"/>
                        <a:cs typeface="Times New Roman" pitchFamily="18" charset="0"/>
                      </a:endParaRPr>
                    </a:p>
                  </a:txBody>
                  <a:tcPr marL="57605" marR="5760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0">
                        <a:lnSpc>
                          <a:spcPct val="100000"/>
                        </a:lnSpc>
                        <a:spcBef>
                          <a:spcPts val="300"/>
                        </a:spcBef>
                        <a:spcAft>
                          <a:spcPts val="300"/>
                        </a:spcAft>
                        <a:buClrTx/>
                        <a:buSzTx/>
                        <a:buFontTx/>
                        <a:buNone/>
                        <a:tabLst/>
                      </a:pPr>
                      <a:endParaRPr kumimoji="1" lang="en-US" altLang="zh-CN" sz="1400" b="1" i="0" u="none" strike="noStrike" cap="none" normalizeH="0" baseline="0">
                        <a:ln>
                          <a:noFill/>
                        </a:ln>
                        <a:solidFill>
                          <a:srgbClr val="006600"/>
                        </a:solidFill>
                        <a:effectLst/>
                        <a:latin typeface="Times New Roman" pitchFamily="18" charset="0"/>
                        <a:ea typeface="宋体" charset="-122"/>
                        <a:cs typeface="Times New Roman" pitchFamily="18" charset="0"/>
                      </a:endParaRPr>
                    </a:p>
                    <a:p>
                      <a:pPr marL="0" marR="0" lvl="0" indent="0" algn="ctr" defTabSz="914400" rtl="0" eaLnBrk="1" fontAlgn="base" latinLnBrk="0" hangingPunct="0">
                        <a:lnSpc>
                          <a:spcPct val="100000"/>
                        </a:lnSpc>
                        <a:spcBef>
                          <a:spcPts val="300"/>
                        </a:spcBef>
                        <a:spcAft>
                          <a:spcPts val="300"/>
                        </a:spcAft>
                        <a:buClrTx/>
                        <a:buSzTx/>
                        <a:buFontTx/>
                        <a:buNone/>
                        <a:tabLst/>
                      </a:pPr>
                      <a:r>
                        <a:rPr kumimoji="1" lang="en-US" altLang="zh-CN" sz="1600" b="0" i="0" u="none" strike="noStrike" cap="none" normalizeH="0" baseline="0">
                          <a:ln>
                            <a:noFill/>
                          </a:ln>
                          <a:solidFill>
                            <a:srgbClr val="006600"/>
                          </a:solidFill>
                          <a:effectLst/>
                          <a:latin typeface="Times New Roman" pitchFamily="18" charset="0"/>
                          <a:ea typeface="宋体" charset="-122"/>
                          <a:cs typeface="Times New Roman" pitchFamily="18" charset="0"/>
                        </a:rPr>
                        <a:t>Ag</a:t>
                      </a:r>
                      <a:endParaRPr kumimoji="1" lang="en-US" altLang="zh-CN" sz="1400" b="1" i="0" u="none" strike="noStrike" cap="none" normalizeH="0" baseline="0">
                        <a:ln>
                          <a:noFill/>
                        </a:ln>
                        <a:solidFill>
                          <a:srgbClr val="006600"/>
                        </a:solidFill>
                        <a:effectLst/>
                        <a:latin typeface="Times New Roman" pitchFamily="18" charset="0"/>
                        <a:ea typeface="宋体" charset="-122"/>
                        <a:cs typeface="Times New Roman" pitchFamily="18" charset="0"/>
                      </a:endParaRPr>
                    </a:p>
                  </a:txBody>
                  <a:tcPr marL="57605" marR="57605" marT="0" marB="0" horzOverflow="overflow">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30250">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1" lang="en-US" altLang="zh-CN" sz="1600" b="0" i="0" u="none" strike="noStrike" cap="none" normalizeH="0" baseline="0">
                          <a:ln>
                            <a:noFill/>
                          </a:ln>
                          <a:solidFill>
                            <a:srgbClr val="006600"/>
                          </a:solidFill>
                          <a:effectLst/>
                          <a:latin typeface="Times New Roman" pitchFamily="18" charset="0"/>
                          <a:ea typeface="宋体" charset="-122"/>
                          <a:cs typeface="Times New Roman" pitchFamily="18" charset="0"/>
                        </a:rPr>
                        <a:t>Hf</a:t>
                      </a:r>
                      <a:endParaRPr kumimoji="1" lang="en-US" altLang="zh-CN" sz="1400" b="1" i="0" u="none" strike="noStrike" cap="none" normalizeH="0" baseline="0">
                        <a:ln>
                          <a:noFill/>
                        </a:ln>
                        <a:solidFill>
                          <a:srgbClr val="006600"/>
                        </a:solidFill>
                        <a:effectLst/>
                        <a:latin typeface="Times New Roman" pitchFamily="18" charset="0"/>
                        <a:ea typeface="宋体" charset="-122"/>
                        <a:cs typeface="Times New Roman" pitchFamily="18" charset="0"/>
                      </a:endParaRPr>
                    </a:p>
                  </a:txBody>
                  <a:tcPr marL="57605" marR="57605" marT="0" marB="0" horzOverflow="overflow">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1" lang="en-US" altLang="zh-CN" sz="1600" b="0" i="0" u="none" strike="noStrike" cap="none" normalizeH="0" baseline="0">
                          <a:ln>
                            <a:noFill/>
                          </a:ln>
                          <a:solidFill>
                            <a:srgbClr val="006600"/>
                          </a:solidFill>
                          <a:effectLst/>
                          <a:latin typeface="Times New Roman" pitchFamily="18" charset="0"/>
                          <a:ea typeface="宋体" charset="-122"/>
                          <a:cs typeface="Times New Roman" pitchFamily="18" charset="0"/>
                        </a:rPr>
                        <a:t>Ta</a:t>
                      </a:r>
                      <a:endParaRPr kumimoji="1" lang="en-US" altLang="zh-CN" sz="1400" b="1" i="0" u="none" strike="noStrike" cap="none" normalizeH="0" baseline="0">
                        <a:ln>
                          <a:noFill/>
                        </a:ln>
                        <a:solidFill>
                          <a:srgbClr val="006600"/>
                        </a:solidFill>
                        <a:effectLst/>
                        <a:latin typeface="Times New Roman" pitchFamily="18" charset="0"/>
                        <a:ea typeface="宋体" charset="-122"/>
                        <a:cs typeface="Times New Roman" pitchFamily="18" charset="0"/>
                      </a:endParaRPr>
                    </a:p>
                  </a:txBody>
                  <a:tcPr marL="57605" marR="5760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1" lang="en-US" altLang="zh-CN" sz="1600" b="0" i="0" u="none" strike="noStrike" cap="none" normalizeH="0" baseline="0">
                          <a:ln>
                            <a:noFill/>
                          </a:ln>
                          <a:solidFill>
                            <a:srgbClr val="006600"/>
                          </a:solidFill>
                          <a:effectLst/>
                          <a:latin typeface="Times New Roman" pitchFamily="18" charset="0"/>
                          <a:ea typeface="宋体" charset="-122"/>
                          <a:cs typeface="Times New Roman" pitchFamily="18" charset="0"/>
                        </a:rPr>
                        <a:t>W(CO)</a:t>
                      </a:r>
                      <a:r>
                        <a:rPr kumimoji="1" lang="en-US" altLang="zh-CN" sz="2000" b="0" i="0" u="none" strike="noStrike" cap="none" normalizeH="0" baseline="-25000">
                          <a:ln>
                            <a:noFill/>
                          </a:ln>
                          <a:solidFill>
                            <a:srgbClr val="006600"/>
                          </a:solidFill>
                          <a:effectLst/>
                          <a:latin typeface="Times New Roman" pitchFamily="18" charset="0"/>
                          <a:ea typeface="宋体" charset="-122"/>
                          <a:cs typeface="Times New Roman" pitchFamily="18" charset="0"/>
                        </a:rPr>
                        <a:t>6</a:t>
                      </a:r>
                    </a:p>
                  </a:txBody>
                  <a:tcPr marL="57605" marR="5760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1" lang="en-US" altLang="zh-CN" sz="1600" b="0" i="0" u="none" strike="noStrike" cap="none" normalizeH="0" baseline="0">
                          <a:ln>
                            <a:noFill/>
                          </a:ln>
                          <a:solidFill>
                            <a:srgbClr val="006600"/>
                          </a:solidFill>
                          <a:effectLst/>
                          <a:latin typeface="Times New Roman" pitchFamily="18" charset="0"/>
                          <a:ea typeface="宋体" charset="-122"/>
                          <a:cs typeface="Times New Roman" pitchFamily="18" charset="0"/>
                        </a:rPr>
                        <a:t>Re</a:t>
                      </a:r>
                      <a:r>
                        <a:rPr kumimoji="1" lang="en-US" altLang="zh-CN" sz="2000" b="0" i="0" u="none" strike="noStrike" cap="none" normalizeH="0" baseline="-25000">
                          <a:ln>
                            <a:noFill/>
                          </a:ln>
                          <a:solidFill>
                            <a:srgbClr val="006600"/>
                          </a:solidFill>
                          <a:effectLst/>
                          <a:latin typeface="Times New Roman" pitchFamily="18" charset="0"/>
                          <a:ea typeface="宋体" charset="-122"/>
                          <a:cs typeface="Times New Roman" pitchFamily="18" charset="0"/>
                        </a:rPr>
                        <a:t>2</a:t>
                      </a:r>
                      <a:r>
                        <a:rPr kumimoji="1" lang="en-US" altLang="zh-CN" sz="1600" b="0" i="0" u="none" strike="noStrike" cap="none" normalizeH="0" baseline="0">
                          <a:ln>
                            <a:noFill/>
                          </a:ln>
                          <a:solidFill>
                            <a:srgbClr val="006600"/>
                          </a:solidFill>
                          <a:effectLst/>
                          <a:latin typeface="Times New Roman" pitchFamily="18" charset="0"/>
                          <a:ea typeface="宋体" charset="-122"/>
                          <a:cs typeface="Times New Roman" pitchFamily="18" charset="0"/>
                        </a:rPr>
                        <a:t>(CO)</a:t>
                      </a:r>
                      <a:r>
                        <a:rPr kumimoji="1" lang="en-US" altLang="zh-CN" sz="2000" b="0" i="0" u="none" strike="noStrike" cap="none" normalizeH="0" baseline="-25000">
                          <a:ln>
                            <a:noFill/>
                          </a:ln>
                          <a:solidFill>
                            <a:srgbClr val="006600"/>
                          </a:solidFill>
                          <a:effectLst/>
                          <a:latin typeface="Times New Roman" pitchFamily="18" charset="0"/>
                          <a:ea typeface="宋体" charset="-122"/>
                          <a:cs typeface="Times New Roman" pitchFamily="18" charset="0"/>
                        </a:rPr>
                        <a:t>10</a:t>
                      </a:r>
                    </a:p>
                  </a:txBody>
                  <a:tcPr marL="57605" marR="5760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1" lang="en-US" altLang="zh-CN" sz="1600" b="0" i="0" u="none" strike="noStrike" cap="none" normalizeH="0" baseline="0">
                          <a:ln>
                            <a:noFill/>
                          </a:ln>
                          <a:solidFill>
                            <a:srgbClr val="0000FF"/>
                          </a:solidFill>
                          <a:effectLst/>
                          <a:latin typeface="Times New Roman" pitchFamily="18" charset="0"/>
                          <a:ea typeface="宋体" charset="-122"/>
                          <a:cs typeface="Times New Roman" pitchFamily="18" charset="0"/>
                        </a:rPr>
                        <a:t>Os(CO)</a:t>
                      </a:r>
                      <a:r>
                        <a:rPr kumimoji="1" lang="en-US" altLang="zh-CN" sz="2000" b="0" i="0" u="none" strike="noStrike" cap="none" normalizeH="0" baseline="-25000">
                          <a:ln>
                            <a:noFill/>
                          </a:ln>
                          <a:solidFill>
                            <a:srgbClr val="0000FF"/>
                          </a:solidFill>
                          <a:effectLst/>
                          <a:latin typeface="Times New Roman" pitchFamily="18" charset="0"/>
                          <a:ea typeface="宋体" charset="-122"/>
                          <a:cs typeface="Times New Roman" pitchFamily="18" charset="0"/>
                        </a:rPr>
                        <a:t>5</a:t>
                      </a:r>
                    </a:p>
                    <a:p>
                      <a:pPr marL="0" marR="0" lvl="0" indent="0" algn="ctr" defTabSz="914400" rtl="0" eaLnBrk="1" fontAlgn="base" latinLnBrk="0" hangingPunct="0">
                        <a:lnSpc>
                          <a:spcPct val="100000"/>
                        </a:lnSpc>
                        <a:spcBef>
                          <a:spcPts val="300"/>
                        </a:spcBef>
                        <a:spcAft>
                          <a:spcPts val="300"/>
                        </a:spcAft>
                        <a:buClrTx/>
                        <a:buSzTx/>
                        <a:buFontTx/>
                        <a:buNone/>
                        <a:tabLst/>
                      </a:pPr>
                      <a:r>
                        <a:rPr kumimoji="1" lang="en-US" altLang="zh-CN" sz="1600" b="0" i="0" u="none" strike="noStrike" cap="none" normalizeH="0" baseline="0">
                          <a:ln>
                            <a:noFill/>
                          </a:ln>
                          <a:solidFill>
                            <a:srgbClr val="006600"/>
                          </a:solidFill>
                          <a:effectLst/>
                          <a:latin typeface="Times New Roman" pitchFamily="18" charset="0"/>
                          <a:ea typeface="宋体" charset="-122"/>
                          <a:cs typeface="Times New Roman" pitchFamily="18" charset="0"/>
                        </a:rPr>
                        <a:t>Os</a:t>
                      </a:r>
                      <a:r>
                        <a:rPr kumimoji="1" lang="en-US" altLang="zh-CN" sz="2000" b="0" i="0" u="none" strike="noStrike" cap="none" normalizeH="0" baseline="-25000">
                          <a:ln>
                            <a:noFill/>
                          </a:ln>
                          <a:solidFill>
                            <a:srgbClr val="006600"/>
                          </a:solidFill>
                          <a:effectLst/>
                          <a:latin typeface="Times New Roman" pitchFamily="18" charset="0"/>
                          <a:ea typeface="宋体" charset="-122"/>
                          <a:cs typeface="Times New Roman" pitchFamily="18" charset="0"/>
                        </a:rPr>
                        <a:t>3</a:t>
                      </a:r>
                      <a:r>
                        <a:rPr kumimoji="1" lang="en-US" altLang="zh-CN" sz="1600" b="0" i="0" u="none" strike="noStrike" cap="none" normalizeH="0" baseline="0">
                          <a:ln>
                            <a:noFill/>
                          </a:ln>
                          <a:solidFill>
                            <a:srgbClr val="006600"/>
                          </a:solidFill>
                          <a:effectLst/>
                          <a:latin typeface="Times New Roman" pitchFamily="18" charset="0"/>
                          <a:ea typeface="宋体" charset="-122"/>
                          <a:cs typeface="Times New Roman" pitchFamily="18" charset="0"/>
                        </a:rPr>
                        <a:t>(CO)</a:t>
                      </a:r>
                      <a:r>
                        <a:rPr kumimoji="1" lang="en-US" altLang="zh-CN" sz="2000" b="0" i="0" u="none" strike="noStrike" cap="none" normalizeH="0" baseline="-25000">
                          <a:ln>
                            <a:noFill/>
                          </a:ln>
                          <a:solidFill>
                            <a:srgbClr val="006600"/>
                          </a:solidFill>
                          <a:effectLst/>
                          <a:latin typeface="Times New Roman" pitchFamily="18" charset="0"/>
                          <a:ea typeface="宋体" charset="-122"/>
                          <a:cs typeface="Times New Roman" pitchFamily="18" charset="0"/>
                        </a:rPr>
                        <a:t>12</a:t>
                      </a:r>
                    </a:p>
                  </a:txBody>
                  <a:tcPr marL="57605" marR="5760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1" lang="en-US" altLang="zh-CN" sz="1600" b="0" i="0" u="none" strike="noStrike" cap="none" normalizeH="0" baseline="0">
                          <a:ln>
                            <a:noFill/>
                          </a:ln>
                          <a:solidFill>
                            <a:srgbClr val="006600"/>
                          </a:solidFill>
                          <a:effectLst/>
                          <a:latin typeface="Times New Roman" pitchFamily="18" charset="0"/>
                          <a:ea typeface="宋体" charset="-122"/>
                          <a:cs typeface="Times New Roman" pitchFamily="18" charset="0"/>
                        </a:rPr>
                        <a:t>Ir</a:t>
                      </a:r>
                      <a:r>
                        <a:rPr kumimoji="1" lang="en-US" altLang="zh-CN" sz="2000" b="0" i="0" u="none" strike="noStrike" cap="none" normalizeH="0" baseline="-25000">
                          <a:ln>
                            <a:noFill/>
                          </a:ln>
                          <a:solidFill>
                            <a:srgbClr val="006600"/>
                          </a:solidFill>
                          <a:effectLst/>
                          <a:latin typeface="Times New Roman" pitchFamily="18" charset="0"/>
                          <a:ea typeface="宋体" charset="-122"/>
                          <a:cs typeface="Times New Roman" pitchFamily="18" charset="0"/>
                        </a:rPr>
                        <a:t>4</a:t>
                      </a:r>
                      <a:r>
                        <a:rPr kumimoji="1" lang="en-US" altLang="zh-CN" sz="1600" b="0" i="0" u="none" strike="noStrike" cap="none" normalizeH="0" baseline="0">
                          <a:ln>
                            <a:noFill/>
                          </a:ln>
                          <a:solidFill>
                            <a:srgbClr val="006600"/>
                          </a:solidFill>
                          <a:effectLst/>
                          <a:latin typeface="Times New Roman" pitchFamily="18" charset="0"/>
                          <a:ea typeface="宋体" charset="-122"/>
                          <a:cs typeface="Times New Roman" pitchFamily="18" charset="0"/>
                        </a:rPr>
                        <a:t>(CO)</a:t>
                      </a:r>
                      <a:r>
                        <a:rPr kumimoji="1" lang="en-US" altLang="zh-CN" sz="2000" b="0" i="0" u="none" strike="noStrike" cap="none" normalizeH="0" baseline="-25000">
                          <a:ln>
                            <a:noFill/>
                          </a:ln>
                          <a:solidFill>
                            <a:srgbClr val="006600"/>
                          </a:solidFill>
                          <a:effectLst/>
                          <a:latin typeface="Times New Roman" pitchFamily="18" charset="0"/>
                          <a:ea typeface="宋体" charset="-122"/>
                          <a:cs typeface="Times New Roman" pitchFamily="18" charset="0"/>
                        </a:rPr>
                        <a:t>12</a:t>
                      </a:r>
                    </a:p>
                  </a:txBody>
                  <a:tcPr marL="57605" marR="5760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1" lang="en-US" altLang="zh-CN" sz="1600" b="0" i="0" u="none" strike="noStrike" cap="none" normalizeH="0" baseline="0">
                          <a:ln>
                            <a:noFill/>
                          </a:ln>
                          <a:solidFill>
                            <a:srgbClr val="006600"/>
                          </a:solidFill>
                          <a:effectLst/>
                          <a:latin typeface="Times New Roman" pitchFamily="18" charset="0"/>
                          <a:ea typeface="宋体" charset="-122"/>
                          <a:cs typeface="Times New Roman" pitchFamily="18" charset="0"/>
                        </a:rPr>
                        <a:t>Pt</a:t>
                      </a:r>
                      <a:endParaRPr kumimoji="1" lang="en-US" altLang="zh-CN" sz="1400" b="1" i="0" u="none" strike="noStrike" cap="none" normalizeH="0" baseline="0">
                        <a:ln>
                          <a:noFill/>
                        </a:ln>
                        <a:solidFill>
                          <a:srgbClr val="006600"/>
                        </a:solidFill>
                        <a:effectLst/>
                        <a:latin typeface="Times New Roman" pitchFamily="18" charset="0"/>
                        <a:ea typeface="宋体" charset="-122"/>
                        <a:cs typeface="Times New Roman" pitchFamily="18" charset="0"/>
                      </a:endParaRPr>
                    </a:p>
                  </a:txBody>
                  <a:tcPr marL="57605" marR="5760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0">
                        <a:lnSpc>
                          <a:spcPct val="100000"/>
                        </a:lnSpc>
                        <a:spcBef>
                          <a:spcPts val="300"/>
                        </a:spcBef>
                        <a:spcAft>
                          <a:spcPts val="300"/>
                        </a:spcAft>
                        <a:buClrTx/>
                        <a:buSzTx/>
                        <a:buFontTx/>
                        <a:buNone/>
                        <a:tabLst/>
                      </a:pPr>
                      <a:r>
                        <a:rPr kumimoji="1" lang="en-US" altLang="zh-CN" sz="1600" b="0" i="0" u="none" strike="noStrike" cap="none" normalizeH="0" baseline="0">
                          <a:ln>
                            <a:noFill/>
                          </a:ln>
                          <a:solidFill>
                            <a:srgbClr val="006600"/>
                          </a:solidFill>
                          <a:effectLst/>
                          <a:latin typeface="Times New Roman" pitchFamily="18" charset="0"/>
                          <a:ea typeface="宋体" charset="-122"/>
                          <a:cs typeface="Times New Roman" pitchFamily="18" charset="0"/>
                        </a:rPr>
                        <a:t>Au</a:t>
                      </a:r>
                      <a:endParaRPr kumimoji="1" lang="en-US" altLang="zh-CN" sz="1400" b="1" i="0" u="none" strike="noStrike" cap="none" normalizeH="0" baseline="0">
                        <a:ln>
                          <a:noFill/>
                        </a:ln>
                        <a:solidFill>
                          <a:srgbClr val="006600"/>
                        </a:solidFill>
                        <a:effectLst/>
                        <a:latin typeface="Times New Roman" pitchFamily="18" charset="0"/>
                        <a:ea typeface="宋体" charset="-122"/>
                        <a:cs typeface="Times New Roman" pitchFamily="18" charset="0"/>
                      </a:endParaRPr>
                    </a:p>
                  </a:txBody>
                  <a:tcPr marL="57605" marR="57605" marT="0" marB="0" horzOverflow="overflow">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1589598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9">
            <a:extLst>
              <a:ext uri="{FF2B5EF4-FFF2-40B4-BE49-F238E27FC236}">
                <a16:creationId xmlns:a16="http://schemas.microsoft.com/office/drawing/2014/main" id="{539EF27C-6BB0-AE05-2F5A-EB5D3BD0788B}"/>
              </a:ext>
            </a:extLst>
          </p:cNvPr>
          <p:cNvGrpSpPr>
            <a:grpSpLocks/>
          </p:cNvGrpSpPr>
          <p:nvPr/>
        </p:nvGrpSpPr>
        <p:grpSpPr bwMode="auto">
          <a:xfrm>
            <a:off x="398176" y="692696"/>
            <a:ext cx="8350288" cy="2303461"/>
            <a:chOff x="370" y="822"/>
            <a:chExt cx="5472" cy="1451"/>
          </a:xfrm>
        </p:grpSpPr>
        <p:graphicFrame>
          <p:nvGraphicFramePr>
            <p:cNvPr id="3" name="Object 7">
              <a:extLst>
                <a:ext uri="{FF2B5EF4-FFF2-40B4-BE49-F238E27FC236}">
                  <a16:creationId xmlns:a16="http://schemas.microsoft.com/office/drawing/2014/main" id="{E0085AA7-3183-9D74-5721-C9D54A58F3F5}"/>
                </a:ext>
              </a:extLst>
            </p:cNvPr>
            <p:cNvGraphicFramePr>
              <a:graphicFrameLocks noChangeAspect="1"/>
            </p:cNvGraphicFramePr>
            <p:nvPr/>
          </p:nvGraphicFramePr>
          <p:xfrm>
            <a:off x="370" y="822"/>
            <a:ext cx="960" cy="794"/>
          </p:xfrm>
          <a:graphic>
            <a:graphicData uri="http://schemas.openxmlformats.org/presentationml/2006/ole">
              <mc:AlternateContent xmlns:mc="http://schemas.openxmlformats.org/markup-compatibility/2006">
                <mc:Choice xmlns:v="urn:schemas-microsoft-com:vml" Requires="v">
                  <p:oleObj name="Document" r:id="rId3" imgW="1082040" imgH="891540" progId="ChemWindow.Document">
                    <p:embed/>
                  </p:oleObj>
                </mc:Choice>
                <mc:Fallback>
                  <p:oleObj name="Document" r:id="rId3" imgW="1082040" imgH="891540" progId="ChemWindow.Document">
                    <p:embed/>
                    <p:pic>
                      <p:nvPicPr>
                        <p:cNvPr id="86025"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0" y="822"/>
                          <a:ext cx="960" cy="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 name="Object 8">
              <a:extLst>
                <a:ext uri="{FF2B5EF4-FFF2-40B4-BE49-F238E27FC236}">
                  <a16:creationId xmlns:a16="http://schemas.microsoft.com/office/drawing/2014/main" id="{122EE164-6A70-9332-1FBD-AB596A057664}"/>
                </a:ext>
              </a:extLst>
            </p:cNvPr>
            <p:cNvGraphicFramePr>
              <a:graphicFrameLocks noChangeAspect="1"/>
            </p:cNvGraphicFramePr>
            <p:nvPr/>
          </p:nvGraphicFramePr>
          <p:xfrm>
            <a:off x="1570" y="1075"/>
            <a:ext cx="384" cy="384"/>
          </p:xfrm>
          <a:graphic>
            <a:graphicData uri="http://schemas.openxmlformats.org/presentationml/2006/ole">
              <mc:AlternateContent xmlns:mc="http://schemas.openxmlformats.org/markup-compatibility/2006">
                <mc:Choice xmlns:v="urn:schemas-microsoft-com:vml" Requires="v">
                  <p:oleObj name="Document" r:id="rId5" imgW="411480" imgH="411480" progId="ChemWindow.Document">
                    <p:embed/>
                  </p:oleObj>
                </mc:Choice>
                <mc:Fallback>
                  <p:oleObj name="Document" r:id="rId5" imgW="411480" imgH="411480" progId="ChemWindow.Document">
                    <p:embed/>
                    <p:pic>
                      <p:nvPicPr>
                        <p:cNvPr id="86026"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70" y="1075"/>
                          <a:ext cx="384" cy="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9">
              <a:extLst>
                <a:ext uri="{FF2B5EF4-FFF2-40B4-BE49-F238E27FC236}">
                  <a16:creationId xmlns:a16="http://schemas.microsoft.com/office/drawing/2014/main" id="{AB558AF7-2DDF-27B0-B45C-39FEE0383CD0}"/>
                </a:ext>
              </a:extLst>
            </p:cNvPr>
            <p:cNvGraphicFramePr>
              <a:graphicFrameLocks noChangeAspect="1"/>
            </p:cNvGraphicFramePr>
            <p:nvPr/>
          </p:nvGraphicFramePr>
          <p:xfrm>
            <a:off x="2446" y="1012"/>
            <a:ext cx="468" cy="447"/>
          </p:xfrm>
          <a:graphic>
            <a:graphicData uri="http://schemas.openxmlformats.org/presentationml/2006/ole">
              <mc:AlternateContent xmlns:mc="http://schemas.openxmlformats.org/markup-compatibility/2006">
                <mc:Choice xmlns:v="urn:schemas-microsoft-com:vml" Requires="v">
                  <p:oleObj name="Document" r:id="rId7" imgW="396240" imgH="373380" progId="ChemWindow.Document">
                    <p:embed/>
                  </p:oleObj>
                </mc:Choice>
                <mc:Fallback>
                  <p:oleObj name="Document" r:id="rId7" imgW="396240" imgH="373380" progId="ChemWindow.Document">
                    <p:embed/>
                    <p:pic>
                      <p:nvPicPr>
                        <p:cNvPr id="86027"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46" y="1012"/>
                          <a:ext cx="468" cy="4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 name="Object 10">
              <a:extLst>
                <a:ext uri="{FF2B5EF4-FFF2-40B4-BE49-F238E27FC236}">
                  <a16:creationId xmlns:a16="http://schemas.microsoft.com/office/drawing/2014/main" id="{5790372C-8FCD-E6C1-0BBC-D522FD673CD2}"/>
                </a:ext>
              </a:extLst>
            </p:cNvPr>
            <p:cNvGraphicFramePr>
              <a:graphicFrameLocks noChangeAspect="1"/>
            </p:cNvGraphicFramePr>
            <p:nvPr/>
          </p:nvGraphicFramePr>
          <p:xfrm>
            <a:off x="3299" y="952"/>
            <a:ext cx="478" cy="549"/>
          </p:xfrm>
          <a:graphic>
            <a:graphicData uri="http://schemas.openxmlformats.org/presentationml/2006/ole">
              <mc:AlternateContent xmlns:mc="http://schemas.openxmlformats.org/markup-compatibility/2006">
                <mc:Choice xmlns:v="urn:schemas-microsoft-com:vml" Requires="v">
                  <p:oleObj name="Document" r:id="rId9" imgW="426720" imgH="495300" progId="ChemWindow.Document">
                    <p:embed/>
                  </p:oleObj>
                </mc:Choice>
                <mc:Fallback>
                  <p:oleObj name="Document" r:id="rId9" imgW="426720" imgH="495300" progId="ChemWindow.Document">
                    <p:embed/>
                    <p:pic>
                      <p:nvPicPr>
                        <p:cNvPr id="86028" name="Object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99" y="952"/>
                          <a:ext cx="478" cy="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7" name="Object 11">
              <a:extLst>
                <a:ext uri="{FF2B5EF4-FFF2-40B4-BE49-F238E27FC236}">
                  <a16:creationId xmlns:a16="http://schemas.microsoft.com/office/drawing/2014/main" id="{7FC15C0E-B240-A240-843A-27A84390D469}"/>
                </a:ext>
              </a:extLst>
            </p:cNvPr>
            <p:cNvGraphicFramePr>
              <a:graphicFrameLocks noChangeAspect="1"/>
            </p:cNvGraphicFramePr>
            <p:nvPr/>
          </p:nvGraphicFramePr>
          <p:xfrm>
            <a:off x="4213" y="984"/>
            <a:ext cx="486" cy="502"/>
          </p:xfrm>
          <a:graphic>
            <a:graphicData uri="http://schemas.openxmlformats.org/presentationml/2006/ole">
              <mc:AlternateContent xmlns:mc="http://schemas.openxmlformats.org/markup-compatibility/2006">
                <mc:Choice xmlns:v="urn:schemas-microsoft-com:vml" Requires="v">
                  <p:oleObj name="Document" r:id="rId11" imgW="541020" imgH="556260" progId="ChemWindow.Document">
                    <p:embed/>
                  </p:oleObj>
                </mc:Choice>
                <mc:Fallback>
                  <p:oleObj name="Document" r:id="rId11" imgW="541020" imgH="556260" progId="ChemWindow.Document">
                    <p:embed/>
                    <p:pic>
                      <p:nvPicPr>
                        <p:cNvPr id="86029" name="Object 11"/>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13" y="984"/>
                          <a:ext cx="486" cy="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8" name="Object 12">
              <a:extLst>
                <a:ext uri="{FF2B5EF4-FFF2-40B4-BE49-F238E27FC236}">
                  <a16:creationId xmlns:a16="http://schemas.microsoft.com/office/drawing/2014/main" id="{2D440D89-43AB-856C-B0DB-114DD6E25D20}"/>
                </a:ext>
              </a:extLst>
            </p:cNvPr>
            <p:cNvGraphicFramePr>
              <a:graphicFrameLocks noChangeAspect="1"/>
            </p:cNvGraphicFramePr>
            <p:nvPr/>
          </p:nvGraphicFramePr>
          <p:xfrm>
            <a:off x="5026" y="999"/>
            <a:ext cx="480" cy="487"/>
          </p:xfrm>
          <a:graphic>
            <a:graphicData uri="http://schemas.openxmlformats.org/presentationml/2006/ole">
              <mc:AlternateContent xmlns:mc="http://schemas.openxmlformats.org/markup-compatibility/2006">
                <mc:Choice xmlns:v="urn:schemas-microsoft-com:vml" Requires="v">
                  <p:oleObj name="Document" r:id="rId13" imgW="594360" imgH="601980" progId="ChemWindow.Document">
                    <p:embed/>
                  </p:oleObj>
                </mc:Choice>
                <mc:Fallback>
                  <p:oleObj name="Document" r:id="rId13" imgW="594360" imgH="601980" progId="ChemWindow.Document">
                    <p:embed/>
                    <p:pic>
                      <p:nvPicPr>
                        <p:cNvPr id="86030" name="Object 1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026" y="999"/>
                          <a:ext cx="480" cy="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9" name="Text Box 13">
              <a:extLst>
                <a:ext uri="{FF2B5EF4-FFF2-40B4-BE49-F238E27FC236}">
                  <a16:creationId xmlns:a16="http://schemas.microsoft.com/office/drawing/2014/main" id="{957E8D43-3A79-1004-0769-E78374927864}"/>
                </a:ext>
              </a:extLst>
            </p:cNvPr>
            <p:cNvSpPr txBox="1">
              <a:spLocks noChangeArrowheads="1"/>
            </p:cNvSpPr>
            <p:nvPr/>
          </p:nvSpPr>
          <p:spPr bwMode="auto">
            <a:xfrm>
              <a:off x="446" y="1502"/>
              <a:ext cx="539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just" eaLnBrk="1" hangingPunct="1">
                <a:spcBef>
                  <a:spcPct val="0"/>
                </a:spcBef>
                <a:buFontTx/>
                <a:buNone/>
              </a:pPr>
              <a:r>
                <a:rPr lang="zh-CN" altLang="en-US" sz="2000" dirty="0">
                  <a:solidFill>
                    <a:srgbClr val="008000"/>
                  </a:solidFill>
                </a:rPr>
                <a:t> </a:t>
              </a:r>
              <a:r>
                <a:rPr lang="en-US" altLang="zh-CN" sz="2000" dirty="0">
                  <a:solidFill>
                    <a:srgbClr val="008000"/>
                  </a:solidFill>
                </a:rPr>
                <a:t>[C</a:t>
              </a:r>
              <a:r>
                <a:rPr lang="en-US" altLang="zh-CN" sz="2000" baseline="-30000" dirty="0">
                  <a:solidFill>
                    <a:srgbClr val="008000"/>
                  </a:solidFill>
                </a:rPr>
                <a:t>3</a:t>
              </a:r>
              <a:r>
                <a:rPr lang="en-US" altLang="zh-CN" sz="2000" dirty="0">
                  <a:solidFill>
                    <a:srgbClr val="008000"/>
                  </a:solidFill>
                </a:rPr>
                <a:t>Ph</a:t>
              </a:r>
              <a:r>
                <a:rPr lang="en-US" altLang="zh-CN" sz="2000" baseline="-30000" dirty="0">
                  <a:solidFill>
                    <a:srgbClr val="008000"/>
                  </a:solidFill>
                </a:rPr>
                <a:t>3</a:t>
              </a:r>
              <a:r>
                <a:rPr lang="en-US" altLang="zh-CN" sz="2000" dirty="0">
                  <a:solidFill>
                    <a:srgbClr val="008000"/>
                  </a:solidFill>
                </a:rPr>
                <a:t>]</a:t>
              </a:r>
              <a:r>
                <a:rPr lang="en-US" altLang="zh-CN" sz="2000" baseline="30000" dirty="0">
                  <a:solidFill>
                    <a:srgbClr val="008000"/>
                  </a:solidFill>
                </a:rPr>
                <a:t>+</a:t>
              </a:r>
              <a:r>
                <a:rPr lang="en-US" altLang="zh-CN" sz="2000" dirty="0">
                  <a:solidFill>
                    <a:srgbClr val="008000"/>
                  </a:solidFill>
                </a:rPr>
                <a:t>        [C</a:t>
              </a:r>
              <a:r>
                <a:rPr lang="en-US" altLang="zh-CN" sz="2000" baseline="-30000" dirty="0">
                  <a:solidFill>
                    <a:srgbClr val="008000"/>
                  </a:solidFill>
                </a:rPr>
                <a:t>4</a:t>
              </a:r>
              <a:r>
                <a:rPr lang="en-US" altLang="zh-CN" sz="2000" dirty="0">
                  <a:solidFill>
                    <a:srgbClr val="008000"/>
                  </a:solidFill>
                </a:rPr>
                <a:t>H</a:t>
              </a:r>
              <a:r>
                <a:rPr lang="en-US" altLang="zh-CN" sz="2000" baseline="-30000" dirty="0">
                  <a:solidFill>
                    <a:srgbClr val="008000"/>
                  </a:solidFill>
                </a:rPr>
                <a:t>4</a:t>
              </a:r>
              <a:r>
                <a:rPr lang="en-US" altLang="zh-CN" sz="2000" dirty="0">
                  <a:solidFill>
                    <a:srgbClr val="008000"/>
                  </a:solidFill>
                </a:rPr>
                <a:t>]</a:t>
              </a:r>
              <a:r>
                <a:rPr lang="en-US" altLang="zh-CN" sz="2000" baseline="30000" dirty="0">
                  <a:solidFill>
                    <a:srgbClr val="008000"/>
                  </a:solidFill>
                </a:rPr>
                <a:t>2</a:t>
              </a:r>
              <a:r>
                <a:rPr lang="zh-CN" altLang="en-US" sz="2000" baseline="30000" dirty="0">
                  <a:solidFill>
                    <a:srgbClr val="008000"/>
                  </a:solidFill>
                </a:rPr>
                <a:t>－</a:t>
              </a:r>
              <a:r>
                <a:rPr lang="zh-CN" altLang="en-US" sz="2000" dirty="0">
                  <a:solidFill>
                    <a:srgbClr val="008000"/>
                  </a:solidFill>
                </a:rPr>
                <a:t>      </a:t>
              </a:r>
              <a:r>
                <a:rPr lang="en-US" altLang="zh-CN" sz="2000" dirty="0">
                  <a:solidFill>
                    <a:srgbClr val="008000"/>
                  </a:solidFill>
                </a:rPr>
                <a:t>[C</a:t>
              </a:r>
              <a:r>
                <a:rPr lang="en-US" altLang="zh-CN" sz="2000" baseline="-30000" dirty="0">
                  <a:solidFill>
                    <a:srgbClr val="008000"/>
                  </a:solidFill>
                </a:rPr>
                <a:t>5</a:t>
              </a:r>
              <a:r>
                <a:rPr lang="en-US" altLang="zh-CN" sz="2000" dirty="0">
                  <a:solidFill>
                    <a:srgbClr val="008000"/>
                  </a:solidFill>
                </a:rPr>
                <a:t>H</a:t>
              </a:r>
              <a:r>
                <a:rPr lang="en-US" altLang="zh-CN" sz="2000" baseline="-30000" dirty="0">
                  <a:solidFill>
                    <a:srgbClr val="008000"/>
                  </a:solidFill>
                </a:rPr>
                <a:t>5</a:t>
              </a:r>
              <a:r>
                <a:rPr lang="en-US" altLang="zh-CN" sz="2000" dirty="0">
                  <a:solidFill>
                    <a:srgbClr val="008000"/>
                  </a:solidFill>
                </a:rPr>
                <a:t>]</a:t>
              </a:r>
              <a:r>
                <a:rPr lang="zh-CN" altLang="en-US" sz="2000" baseline="30000" dirty="0">
                  <a:solidFill>
                    <a:srgbClr val="008000"/>
                  </a:solidFill>
                </a:rPr>
                <a:t>－</a:t>
              </a:r>
              <a:r>
                <a:rPr lang="zh-CN" altLang="en-US" sz="2000" dirty="0">
                  <a:solidFill>
                    <a:srgbClr val="008000"/>
                  </a:solidFill>
                </a:rPr>
                <a:t>         </a:t>
              </a:r>
              <a:r>
                <a:rPr lang="en-US" altLang="zh-CN" sz="2000" dirty="0">
                  <a:solidFill>
                    <a:srgbClr val="008000"/>
                  </a:solidFill>
                </a:rPr>
                <a:t>C</a:t>
              </a:r>
              <a:r>
                <a:rPr lang="en-US" altLang="zh-CN" sz="2000" baseline="-30000" dirty="0">
                  <a:solidFill>
                    <a:srgbClr val="008000"/>
                  </a:solidFill>
                </a:rPr>
                <a:t>6</a:t>
              </a:r>
              <a:r>
                <a:rPr lang="en-US" altLang="zh-CN" sz="2000" dirty="0">
                  <a:solidFill>
                    <a:srgbClr val="008000"/>
                  </a:solidFill>
                </a:rPr>
                <a:t>H</a:t>
              </a:r>
              <a:r>
                <a:rPr lang="en-US" altLang="zh-CN" sz="2000" baseline="-30000" dirty="0">
                  <a:solidFill>
                    <a:srgbClr val="008000"/>
                  </a:solidFill>
                </a:rPr>
                <a:t>6</a:t>
              </a:r>
              <a:r>
                <a:rPr lang="en-US" altLang="zh-CN" sz="2000" dirty="0">
                  <a:solidFill>
                    <a:srgbClr val="008000"/>
                  </a:solidFill>
                </a:rPr>
                <a:t>            [C</a:t>
              </a:r>
              <a:r>
                <a:rPr lang="en-US" altLang="zh-CN" sz="2000" baseline="-30000" dirty="0">
                  <a:solidFill>
                    <a:srgbClr val="008000"/>
                  </a:solidFill>
                </a:rPr>
                <a:t>7</a:t>
              </a:r>
              <a:r>
                <a:rPr lang="en-US" altLang="zh-CN" sz="2000" dirty="0">
                  <a:solidFill>
                    <a:srgbClr val="008000"/>
                  </a:solidFill>
                </a:rPr>
                <a:t>H</a:t>
              </a:r>
              <a:r>
                <a:rPr lang="en-US" altLang="zh-CN" sz="2000" baseline="-30000" dirty="0">
                  <a:solidFill>
                    <a:srgbClr val="008000"/>
                  </a:solidFill>
                </a:rPr>
                <a:t>7</a:t>
              </a:r>
              <a:r>
                <a:rPr lang="en-US" altLang="zh-CN" sz="2000" dirty="0">
                  <a:solidFill>
                    <a:srgbClr val="008000"/>
                  </a:solidFill>
                </a:rPr>
                <a:t>]</a:t>
              </a:r>
              <a:r>
                <a:rPr lang="en-US" altLang="zh-CN" sz="2000" baseline="30000" dirty="0">
                  <a:solidFill>
                    <a:srgbClr val="008000"/>
                  </a:solidFill>
                </a:rPr>
                <a:t>+</a:t>
              </a:r>
              <a:r>
                <a:rPr lang="en-US" altLang="zh-CN" sz="2000" dirty="0">
                  <a:solidFill>
                    <a:srgbClr val="008000"/>
                  </a:solidFill>
                </a:rPr>
                <a:t>         [C</a:t>
              </a:r>
              <a:r>
                <a:rPr lang="en-US" altLang="zh-CN" sz="2000" baseline="-30000" dirty="0">
                  <a:solidFill>
                    <a:srgbClr val="008000"/>
                  </a:solidFill>
                </a:rPr>
                <a:t>8</a:t>
              </a:r>
              <a:r>
                <a:rPr lang="en-US" altLang="zh-CN" sz="2000" dirty="0">
                  <a:solidFill>
                    <a:srgbClr val="008000"/>
                  </a:solidFill>
                </a:rPr>
                <a:t>H</a:t>
              </a:r>
              <a:r>
                <a:rPr lang="en-US" altLang="zh-CN" sz="2000" baseline="-30000" dirty="0">
                  <a:solidFill>
                    <a:srgbClr val="008000"/>
                  </a:solidFill>
                </a:rPr>
                <a:t>8</a:t>
              </a:r>
              <a:r>
                <a:rPr lang="en-US" altLang="zh-CN" sz="2000" dirty="0">
                  <a:solidFill>
                    <a:srgbClr val="008000"/>
                  </a:solidFill>
                </a:rPr>
                <a:t>]</a:t>
              </a:r>
              <a:r>
                <a:rPr lang="en-US" altLang="zh-CN" sz="2000" baseline="30000" dirty="0">
                  <a:solidFill>
                    <a:srgbClr val="008000"/>
                  </a:solidFill>
                </a:rPr>
                <a:t>2</a:t>
              </a:r>
              <a:r>
                <a:rPr lang="zh-CN" altLang="en-US" sz="2000" baseline="30000" dirty="0">
                  <a:solidFill>
                    <a:srgbClr val="008000"/>
                  </a:solidFill>
                </a:rPr>
                <a:t>－</a:t>
              </a:r>
              <a:endParaRPr lang="zh-CN" altLang="en-US" sz="2000" dirty="0">
                <a:solidFill>
                  <a:srgbClr val="008000"/>
                </a:solidFill>
              </a:endParaRPr>
            </a:p>
          </p:txBody>
        </p:sp>
        <p:sp>
          <p:nvSpPr>
            <p:cNvPr id="10" name="Text Box 14">
              <a:extLst>
                <a:ext uri="{FF2B5EF4-FFF2-40B4-BE49-F238E27FC236}">
                  <a16:creationId xmlns:a16="http://schemas.microsoft.com/office/drawing/2014/main" id="{85B26033-3814-5F8A-24CB-8FD41929FD73}"/>
                </a:ext>
              </a:extLst>
            </p:cNvPr>
            <p:cNvSpPr txBox="1">
              <a:spLocks noChangeArrowheads="1"/>
            </p:cNvSpPr>
            <p:nvPr/>
          </p:nvSpPr>
          <p:spPr bwMode="auto">
            <a:xfrm>
              <a:off x="370" y="1729"/>
              <a:ext cx="547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000" dirty="0">
                  <a:solidFill>
                    <a:schemeClr val="tx1"/>
                  </a:solidFill>
                </a:rPr>
                <a:t>        </a:t>
              </a:r>
              <a:r>
                <a:rPr lang="en-US" altLang="zh-CN" sz="2000" dirty="0">
                  <a:solidFill>
                    <a:srgbClr val="FF6600"/>
                  </a:solidFill>
                </a:rPr>
                <a:t>2e                     6e                   </a:t>
              </a:r>
              <a:r>
                <a:rPr lang="en-US" altLang="zh-CN" sz="2000" dirty="0" err="1">
                  <a:solidFill>
                    <a:srgbClr val="FF6600"/>
                  </a:solidFill>
                </a:rPr>
                <a:t>6e</a:t>
              </a:r>
              <a:r>
                <a:rPr lang="en-US" altLang="zh-CN" sz="2000" dirty="0">
                  <a:solidFill>
                    <a:srgbClr val="FF6600"/>
                  </a:solidFill>
                </a:rPr>
                <a:t>                  </a:t>
              </a:r>
              <a:r>
                <a:rPr lang="en-US" altLang="zh-CN" sz="2000" dirty="0" err="1">
                  <a:solidFill>
                    <a:srgbClr val="FF6600"/>
                  </a:solidFill>
                </a:rPr>
                <a:t>6e</a:t>
              </a:r>
              <a:r>
                <a:rPr lang="en-US" altLang="zh-CN" sz="2000" dirty="0">
                  <a:solidFill>
                    <a:srgbClr val="FF6600"/>
                  </a:solidFill>
                </a:rPr>
                <a:t>                  </a:t>
              </a:r>
              <a:r>
                <a:rPr lang="en-US" altLang="zh-CN" sz="2000" dirty="0" err="1">
                  <a:solidFill>
                    <a:srgbClr val="FF6600"/>
                  </a:solidFill>
                </a:rPr>
                <a:t>6e</a:t>
              </a:r>
              <a:r>
                <a:rPr lang="en-US" altLang="zh-CN" sz="2000" dirty="0">
                  <a:solidFill>
                    <a:srgbClr val="FF6600"/>
                  </a:solidFill>
                </a:rPr>
                <a:t>           10e</a:t>
              </a:r>
              <a:r>
                <a:rPr lang="en-US" altLang="zh-CN" sz="2000" dirty="0">
                  <a:solidFill>
                    <a:schemeClr val="tx1"/>
                  </a:solidFill>
                </a:rPr>
                <a:t>  </a:t>
              </a:r>
            </a:p>
          </p:txBody>
        </p:sp>
        <p:sp>
          <p:nvSpPr>
            <p:cNvPr id="11" name="Text Box 15">
              <a:extLst>
                <a:ext uri="{FF2B5EF4-FFF2-40B4-BE49-F238E27FC236}">
                  <a16:creationId xmlns:a16="http://schemas.microsoft.com/office/drawing/2014/main" id="{CE3C53EB-96F0-1417-D5D5-446834559605}"/>
                </a:ext>
              </a:extLst>
            </p:cNvPr>
            <p:cNvSpPr txBox="1">
              <a:spLocks noChangeArrowheads="1"/>
            </p:cNvSpPr>
            <p:nvPr/>
          </p:nvSpPr>
          <p:spPr bwMode="auto">
            <a:xfrm>
              <a:off x="1312" y="1982"/>
              <a:ext cx="399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400" b="0" dirty="0">
                  <a:solidFill>
                    <a:schemeClr val="tx1"/>
                  </a:solidFill>
                  <a:latin typeface="+mj-ea"/>
                  <a:ea typeface="+mj-ea"/>
                </a:rPr>
                <a:t>一些平面构型对称多烯的构型和</a:t>
              </a:r>
              <a:r>
                <a:rPr kumimoji="0" lang="en-US" altLang="zh-CN" sz="2400" b="0" dirty="0">
                  <a:solidFill>
                    <a:schemeClr val="tx1"/>
                  </a:solidFill>
                  <a:latin typeface="+mj-ea"/>
                  <a:ea typeface="+mj-ea"/>
                </a:rPr>
                <a:t>π</a:t>
              </a:r>
              <a:r>
                <a:rPr kumimoji="0" lang="zh-CN" altLang="en-US" sz="2400" b="0" dirty="0">
                  <a:solidFill>
                    <a:schemeClr val="tx1"/>
                  </a:solidFill>
                  <a:latin typeface="+mj-ea"/>
                  <a:ea typeface="+mj-ea"/>
                </a:rPr>
                <a:t>电子数</a:t>
              </a:r>
              <a:r>
                <a:rPr lang="zh-CN" altLang="en-US" sz="2400" b="0" dirty="0">
                  <a:solidFill>
                    <a:schemeClr val="tx1"/>
                  </a:solidFill>
                  <a:latin typeface="+mj-ea"/>
                  <a:ea typeface="+mj-ea"/>
                </a:rPr>
                <a:t> </a:t>
              </a:r>
            </a:p>
          </p:txBody>
        </p:sp>
        <p:sp>
          <p:nvSpPr>
            <p:cNvPr id="12" name="Line 16">
              <a:extLst>
                <a:ext uri="{FF2B5EF4-FFF2-40B4-BE49-F238E27FC236}">
                  <a16:creationId xmlns:a16="http://schemas.microsoft.com/office/drawing/2014/main" id="{0932EC4B-D65B-0205-9E95-2BBE154C464C}"/>
                </a:ext>
              </a:extLst>
            </p:cNvPr>
            <p:cNvSpPr>
              <a:spLocks noChangeShapeType="1"/>
            </p:cNvSpPr>
            <p:nvPr/>
          </p:nvSpPr>
          <p:spPr bwMode="auto">
            <a:xfrm>
              <a:off x="5502" y="1158"/>
              <a:ext cx="0" cy="181"/>
            </a:xfrm>
            <a:prstGeom prst="line">
              <a:avLst/>
            </a:prstGeom>
            <a:noFill/>
            <a:ln w="9525">
              <a:solidFill>
                <a:srgbClr val="CC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4" name="文本框 13">
            <a:extLst>
              <a:ext uri="{FF2B5EF4-FFF2-40B4-BE49-F238E27FC236}">
                <a16:creationId xmlns:a16="http://schemas.microsoft.com/office/drawing/2014/main" id="{7D93ED0B-5CFC-D3D6-9510-CE03D8BD12AB}"/>
              </a:ext>
            </a:extLst>
          </p:cNvPr>
          <p:cNvSpPr txBox="1"/>
          <p:nvPr/>
        </p:nvSpPr>
        <p:spPr>
          <a:xfrm>
            <a:off x="6084168" y="4437112"/>
            <a:ext cx="1402948" cy="646331"/>
          </a:xfrm>
          <a:prstGeom prst="rect">
            <a:avLst/>
          </a:prstGeom>
          <a:noFill/>
        </p:spPr>
        <p:txBody>
          <a:bodyPr wrap="none" rtlCol="0">
            <a:spAutoFit/>
          </a:bodyPr>
          <a:lstStyle/>
          <a:p>
            <a:r>
              <a:rPr kumimoji="1" lang="en-US" altLang="zh-CN" sz="3600" dirty="0">
                <a:solidFill>
                  <a:srgbClr val="0000FF"/>
                </a:solidFill>
              </a:rPr>
              <a:t>6+6+6</a:t>
            </a:r>
            <a:endParaRPr kumimoji="1" lang="zh-CN" altLang="en-US" sz="3600" dirty="0">
              <a:solidFill>
                <a:srgbClr val="0000FF"/>
              </a:solidFill>
            </a:endParaRPr>
          </a:p>
        </p:txBody>
      </p:sp>
      <p:sp>
        <p:nvSpPr>
          <p:cNvPr id="15" name="文本框 14">
            <a:extLst>
              <a:ext uri="{FF2B5EF4-FFF2-40B4-BE49-F238E27FC236}">
                <a16:creationId xmlns:a16="http://schemas.microsoft.com/office/drawing/2014/main" id="{0984B50F-4BBD-9AFD-B272-BDE731CF6DF6}"/>
              </a:ext>
            </a:extLst>
          </p:cNvPr>
          <p:cNvSpPr txBox="1"/>
          <p:nvPr/>
        </p:nvSpPr>
        <p:spPr>
          <a:xfrm>
            <a:off x="3377773" y="6084585"/>
            <a:ext cx="1914307" cy="584775"/>
          </a:xfrm>
          <a:prstGeom prst="rect">
            <a:avLst/>
          </a:prstGeom>
          <a:noFill/>
        </p:spPr>
        <p:txBody>
          <a:bodyPr wrap="none" rtlCol="0">
            <a:spAutoFit/>
          </a:bodyPr>
          <a:lstStyle/>
          <a:p>
            <a:r>
              <a:rPr kumimoji="1" lang="en-US" altLang="zh-CN" sz="3200" dirty="0"/>
              <a:t>Fe(C</a:t>
            </a:r>
            <a:r>
              <a:rPr kumimoji="1" lang="en-US" altLang="zh-CN" sz="3200" baseline="-25000" dirty="0"/>
              <a:t>5</a:t>
            </a:r>
            <a:r>
              <a:rPr kumimoji="1" lang="en-US" altLang="zh-CN" sz="3200" dirty="0"/>
              <a:t>H</a:t>
            </a:r>
            <a:r>
              <a:rPr kumimoji="1" lang="en-US" altLang="zh-CN" sz="3200" baseline="-25000" dirty="0"/>
              <a:t>5</a:t>
            </a:r>
            <a:r>
              <a:rPr kumimoji="1" lang="en-US" altLang="zh-CN" sz="3200" dirty="0"/>
              <a:t>)</a:t>
            </a:r>
            <a:r>
              <a:rPr kumimoji="1" lang="en-US" altLang="zh-CN" sz="3200" baseline="-25000" dirty="0"/>
              <a:t>2</a:t>
            </a:r>
            <a:endParaRPr kumimoji="1" lang="zh-CN" altLang="en-US" sz="3200" dirty="0"/>
          </a:p>
        </p:txBody>
      </p:sp>
      <p:pic>
        <p:nvPicPr>
          <p:cNvPr id="1028" name="Picture 4">
            <a:extLst>
              <a:ext uri="{FF2B5EF4-FFF2-40B4-BE49-F238E27FC236}">
                <a16:creationId xmlns:a16="http://schemas.microsoft.com/office/drawing/2014/main" id="{CC007A19-BEB6-C13C-604C-95D32B47B9E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54205" y="3299968"/>
            <a:ext cx="2618219" cy="260826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189B8D2-E1FC-CFE8-665E-087B1F969A8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45376" y="3599278"/>
            <a:ext cx="1831204" cy="1831204"/>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a:extLst>
              <a:ext uri="{FF2B5EF4-FFF2-40B4-BE49-F238E27FC236}">
                <a16:creationId xmlns:a16="http://schemas.microsoft.com/office/drawing/2014/main" id="{2F1D0BD0-F4BA-70A8-6DC7-B6F32F6085A4}"/>
              </a:ext>
            </a:extLst>
          </p:cNvPr>
          <p:cNvSpPr txBox="1"/>
          <p:nvPr/>
        </p:nvSpPr>
        <p:spPr>
          <a:xfrm>
            <a:off x="615862" y="5714363"/>
            <a:ext cx="1831204" cy="830997"/>
          </a:xfrm>
          <a:prstGeom prst="rect">
            <a:avLst/>
          </a:prstGeom>
          <a:noFill/>
        </p:spPr>
        <p:txBody>
          <a:bodyPr wrap="square">
            <a:spAutoFit/>
          </a:bodyPr>
          <a:lstStyle/>
          <a:p>
            <a:pPr algn="ctr"/>
            <a:r>
              <a:rPr lang="zh-CN" altLang="en-US" b="0" dirty="0">
                <a:solidFill>
                  <a:srgbClr val="BD2215"/>
                </a:solidFill>
              </a:rPr>
              <a:t>橙黄色粉末</a:t>
            </a:r>
            <a:endParaRPr lang="en-US" altLang="zh-CN" b="0" dirty="0">
              <a:solidFill>
                <a:srgbClr val="BD2215"/>
              </a:solidFill>
            </a:endParaRPr>
          </a:p>
          <a:p>
            <a:pPr algn="ctr"/>
            <a:r>
              <a:rPr lang="zh-CN" altLang="en-US" b="0" dirty="0">
                <a:solidFill>
                  <a:srgbClr val="BD2215"/>
                </a:solidFill>
              </a:rPr>
              <a:t>有樟脑气味</a:t>
            </a:r>
            <a:endParaRPr kumimoji="1" lang="zh-CN" altLang="en-US" b="0" dirty="0">
              <a:solidFill>
                <a:srgbClr val="BD2215"/>
              </a:solidFill>
            </a:endParaRPr>
          </a:p>
        </p:txBody>
      </p:sp>
    </p:spTree>
    <p:extLst>
      <p:ext uri="{BB962C8B-B14F-4D97-AF65-F5344CB8AC3E}">
        <p14:creationId xmlns:p14="http://schemas.microsoft.com/office/powerpoint/2010/main" val="18100338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7954" name="Text Box 2"/>
          <p:cNvSpPr txBox="1">
            <a:spLocks noChangeArrowheads="1"/>
          </p:cNvSpPr>
          <p:nvPr/>
        </p:nvSpPr>
        <p:spPr bwMode="auto">
          <a:xfrm>
            <a:off x="1403648" y="188640"/>
            <a:ext cx="6447692" cy="523220"/>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spcAft>
                <a:spcPct val="50000"/>
              </a:spcAft>
              <a:defRPr/>
            </a:pPr>
            <a:r>
              <a:rPr kumimoji="0" lang="zh-CN" altLang="en-US" sz="2800" dirty="0">
                <a:solidFill>
                  <a:srgbClr val="CC0000"/>
                </a:solidFill>
              </a:rPr>
              <a:t>配位化合物的异构现象 </a:t>
            </a:r>
            <a:r>
              <a:rPr kumimoji="0" lang="en-US" altLang="zh-CN" sz="2800" dirty="0">
                <a:solidFill>
                  <a:srgbClr val="CC0000"/>
                </a:solidFill>
              </a:rPr>
              <a:t>(isomerism)</a:t>
            </a:r>
            <a:endParaRPr kumimoji="0" lang="zh-CN" altLang="en-US" sz="2800" dirty="0">
              <a:solidFill>
                <a:srgbClr val="CC0000"/>
              </a:solidFill>
            </a:endParaRPr>
          </a:p>
        </p:txBody>
      </p:sp>
      <p:sp>
        <p:nvSpPr>
          <p:cNvPr id="97283" name="Rectangle 4"/>
          <p:cNvSpPr>
            <a:spLocks noChangeArrowheads="1"/>
          </p:cNvSpPr>
          <p:nvPr/>
        </p:nvSpPr>
        <p:spPr bwMode="auto">
          <a:xfrm>
            <a:off x="138475" y="1142976"/>
            <a:ext cx="8970029" cy="1421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nSpc>
                <a:spcPct val="120000"/>
              </a:lnSpc>
              <a:spcBef>
                <a:spcPct val="0"/>
              </a:spcBef>
              <a:buFontTx/>
              <a:buNone/>
            </a:pPr>
            <a:r>
              <a:rPr lang="zh-CN" altLang="en-US" sz="2400" dirty="0">
                <a:solidFill>
                  <a:schemeClr val="tx1"/>
                </a:solidFill>
                <a:latin typeface="Arial" charset="0"/>
                <a:ea typeface="黑体" pitchFamily="2" charset="-122"/>
              </a:rPr>
              <a:t> 化学家将存在组成相同而结构不同的分子或复杂离子的现象叫做异构现象，这样的分子和离子叫做异构体 </a:t>
            </a:r>
            <a:r>
              <a:rPr lang="en-US" altLang="zh-CN" sz="2400" dirty="0">
                <a:solidFill>
                  <a:schemeClr val="tx1"/>
                </a:solidFill>
                <a:latin typeface="Arial" charset="0"/>
                <a:ea typeface="黑体" pitchFamily="2" charset="-122"/>
              </a:rPr>
              <a:t>(</a:t>
            </a:r>
            <a:r>
              <a:rPr lang="en-US" altLang="zh-CN" sz="2400" dirty="0">
                <a:solidFill>
                  <a:schemeClr val="accent2"/>
                </a:solidFill>
                <a:latin typeface="Arial" charset="0"/>
                <a:ea typeface="黑体" pitchFamily="2" charset="-122"/>
              </a:rPr>
              <a:t>isomers</a:t>
            </a:r>
            <a:r>
              <a:rPr lang="en-US" altLang="zh-CN" sz="2400" dirty="0">
                <a:solidFill>
                  <a:schemeClr val="tx1"/>
                </a:solidFill>
                <a:latin typeface="Arial" charset="0"/>
                <a:ea typeface="黑体" pitchFamily="2" charset="-122"/>
              </a:rPr>
              <a:t>)</a:t>
            </a:r>
            <a:r>
              <a:rPr lang="zh-CN" altLang="en-US" sz="2400" dirty="0">
                <a:solidFill>
                  <a:schemeClr val="tx1"/>
                </a:solidFill>
                <a:latin typeface="Arial" charset="0"/>
                <a:ea typeface="黑体" pitchFamily="2" charset="-122"/>
              </a:rPr>
              <a:t>。金属配合物表现出多种异构现象，</a:t>
            </a:r>
            <a:r>
              <a:rPr kumimoji="0" lang="zh-CN" altLang="en-US" sz="2400" dirty="0">
                <a:solidFill>
                  <a:schemeClr val="tx2"/>
                </a:solidFill>
                <a:ea typeface="黑体" pitchFamily="2" charset="-122"/>
              </a:rPr>
              <a:t>一般可分为</a:t>
            </a:r>
            <a:r>
              <a:rPr kumimoji="0" lang="zh-CN" altLang="en-US" sz="2400" dirty="0">
                <a:solidFill>
                  <a:srgbClr val="FF0000"/>
                </a:solidFill>
                <a:ea typeface="黑体" pitchFamily="2" charset="-122"/>
              </a:rPr>
              <a:t>结构异构</a:t>
            </a:r>
            <a:r>
              <a:rPr kumimoji="0" lang="zh-CN" altLang="en-US" sz="2400" dirty="0">
                <a:solidFill>
                  <a:schemeClr val="tx2"/>
                </a:solidFill>
                <a:ea typeface="黑体" pitchFamily="2" charset="-122"/>
              </a:rPr>
              <a:t>和</a:t>
            </a:r>
            <a:r>
              <a:rPr kumimoji="0" lang="zh-CN" altLang="en-US" sz="2400" dirty="0">
                <a:solidFill>
                  <a:srgbClr val="FF0000"/>
                </a:solidFill>
                <a:ea typeface="黑体" pitchFamily="2" charset="-122"/>
              </a:rPr>
              <a:t>空间异构</a:t>
            </a:r>
            <a:r>
              <a:rPr kumimoji="0" lang="zh-CN" altLang="en-US" sz="2400" dirty="0">
                <a:solidFill>
                  <a:schemeClr val="tx2"/>
                </a:solidFill>
                <a:ea typeface="黑体" pitchFamily="2" charset="-122"/>
              </a:rPr>
              <a:t>两大类</a:t>
            </a:r>
            <a:endParaRPr lang="zh-CN" altLang="en-US" sz="2400" dirty="0">
              <a:solidFill>
                <a:schemeClr val="tx1"/>
              </a:solidFill>
              <a:latin typeface="Arial" charset="0"/>
              <a:ea typeface="黑体" pitchFamily="2" charset="-122"/>
            </a:endParaRPr>
          </a:p>
        </p:txBody>
      </p:sp>
      <p:pic>
        <p:nvPicPr>
          <p:cNvPr id="97284" name="Picture 3" descr="FG25_06a,b"/>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173416" y="2852739"/>
            <a:ext cx="3600450" cy="348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7285" name="Picture 3" descr="FG25_05-01UN"/>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47800" y="2781301"/>
            <a:ext cx="1960685" cy="3579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32954409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8306" name="Text Box 2"/>
          <p:cNvSpPr txBox="1">
            <a:spLocks noChangeArrowheads="1"/>
          </p:cNvSpPr>
          <p:nvPr/>
        </p:nvSpPr>
        <p:spPr bwMode="auto">
          <a:xfrm>
            <a:off x="451338" y="938214"/>
            <a:ext cx="8348297" cy="17173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lnSpc>
                <a:spcPct val="120000"/>
              </a:lnSpc>
              <a:spcBef>
                <a:spcPct val="0"/>
              </a:spcBef>
              <a:buFontTx/>
              <a:buNone/>
            </a:pPr>
            <a:r>
              <a:rPr kumimoji="0" lang="zh-CN" altLang="en-US" sz="2200">
                <a:solidFill>
                  <a:schemeClr val="tx1"/>
                </a:solidFill>
                <a:ea typeface="黑体" pitchFamily="2" charset="-122"/>
              </a:rPr>
              <a:t>包括电离异构、水合异构、配位异构、键合异构。前三类是由于离子在内外界分配不同或配位体在配位阳、阴离子间分配不同所形成的结构异构体，它们的颜色及化学性质均不相同。而键合异构是由于配位体中不同的原子与中心离子配位所形成的结构异构体。</a:t>
            </a:r>
          </a:p>
        </p:txBody>
      </p:sp>
      <p:graphicFrame>
        <p:nvGraphicFramePr>
          <p:cNvPr id="235584" name="Group 64"/>
          <p:cNvGraphicFramePr>
            <a:graphicFrameLocks noGrp="1"/>
          </p:cNvGraphicFramePr>
          <p:nvPr>
            <p:ph idx="4294967295"/>
            <p:extLst>
              <p:ext uri="{D42A27DB-BD31-4B8C-83A1-F6EECF244321}">
                <p14:modId xmlns:p14="http://schemas.microsoft.com/office/powerpoint/2010/main" val="2904639613"/>
              </p:ext>
            </p:extLst>
          </p:nvPr>
        </p:nvGraphicFramePr>
        <p:xfrm>
          <a:off x="502628" y="2636912"/>
          <a:ext cx="8190035" cy="3842227"/>
        </p:xfrm>
        <a:graphic>
          <a:graphicData uri="http://schemas.openxmlformats.org/drawingml/2006/table">
            <a:tbl>
              <a:tblPr/>
              <a:tblGrid>
                <a:gridCol w="1549092">
                  <a:extLst>
                    <a:ext uri="{9D8B030D-6E8A-4147-A177-3AD203B41FA5}">
                      <a16:colId xmlns:a16="http://schemas.microsoft.com/office/drawing/2014/main" val="20000"/>
                    </a:ext>
                  </a:extLst>
                </a:gridCol>
                <a:gridCol w="3093247">
                  <a:extLst>
                    <a:ext uri="{9D8B030D-6E8A-4147-A177-3AD203B41FA5}">
                      <a16:colId xmlns:a16="http://schemas.microsoft.com/office/drawing/2014/main" val="20001"/>
                    </a:ext>
                  </a:extLst>
                </a:gridCol>
                <a:gridCol w="3547696">
                  <a:extLst>
                    <a:ext uri="{9D8B030D-6E8A-4147-A177-3AD203B41FA5}">
                      <a16:colId xmlns:a16="http://schemas.microsoft.com/office/drawing/2014/main" val="20002"/>
                    </a:ext>
                  </a:extLst>
                </a:gridCol>
              </a:tblGrid>
              <a:tr h="504883">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异构名称</a:t>
                      </a:r>
                    </a:p>
                  </a:txBody>
                  <a:tcPr marL="83077" marR="83077" marT="46805" marB="46805" anchor="ctr" horzOverflow="overflow">
                    <a:lnL>
                      <a:noFill/>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化学式和某些性质</a:t>
                      </a:r>
                    </a:p>
                  </a:txBody>
                  <a:tcPr marL="83077" marR="83077" marT="46805" marB="46805" anchor="ctr" horzOverflow="overflow">
                    <a:lnL w="1905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0"/>
                  </a:ext>
                </a:extLst>
              </a:tr>
              <a:tr h="916093">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(1) </a:t>
                      </a: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电离异构</a:t>
                      </a:r>
                    </a:p>
                  </a:txBody>
                  <a:tcPr marL="83077" marR="83077" marT="46805" marB="46805" anchor="ctr" horzOverflow="overflow">
                    <a:lnL>
                      <a:noFill/>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[CoSO</a:t>
                      </a:r>
                      <a:r>
                        <a:rPr kumimoji="1" lang="en-US" altLang="zh-CN"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4</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(NH</a:t>
                      </a:r>
                      <a:r>
                        <a:rPr kumimoji="1" lang="en-US" altLang="zh-CN"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3</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a:t>
                      </a:r>
                      <a:r>
                        <a:rPr kumimoji="1" lang="en-US" altLang="zh-CN"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5</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]Br(</a:t>
                      </a: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红色</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[CoBr(NH</a:t>
                      </a:r>
                      <a:r>
                        <a:rPr kumimoji="1" lang="en-US" altLang="zh-CN"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3</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a:t>
                      </a:r>
                      <a:r>
                        <a:rPr kumimoji="1" lang="en-US" altLang="zh-CN"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5</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]SO</a:t>
                      </a:r>
                      <a:r>
                        <a:rPr kumimoji="1" lang="en-US" altLang="zh-CN"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4</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a:t>
                      </a: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紫色</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a:t>
                      </a:r>
                    </a:p>
                  </a:txBody>
                  <a:tcPr marL="83077" marR="83077" marT="46805" marB="46805"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向溶液中加</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AgNO</a:t>
                      </a:r>
                      <a:r>
                        <a:rPr kumimoji="1" lang="en-US" altLang="zh-CN"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3</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 </a:t>
                      </a: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生成</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AgBr</a:t>
                      </a: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沉淀。向溶液中加</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BaCl</a:t>
                      </a:r>
                      <a:r>
                        <a:rPr kumimoji="1" lang="en-US" altLang="zh-CN"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2</a:t>
                      </a: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，生成</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BaSO</a:t>
                      </a:r>
                      <a:r>
                        <a:rPr kumimoji="1" lang="en-US" altLang="zh-CN"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4</a:t>
                      </a: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沉淀。</a:t>
                      </a:r>
                    </a:p>
                  </a:txBody>
                  <a:tcPr marL="83077" marR="83077" marT="46805" marB="46805" anchor="ctr" horzOverflow="overflow">
                    <a:lnL w="1905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26406">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(2) </a:t>
                      </a: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水合异构</a:t>
                      </a:r>
                    </a:p>
                  </a:txBody>
                  <a:tcPr marL="83077" marR="83077" marT="46805" marB="46805" anchor="ctr" horzOverflow="overflow">
                    <a:lnL>
                      <a:noFill/>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[Cr(H</a:t>
                      </a:r>
                      <a:r>
                        <a:rPr kumimoji="1" lang="en-US" altLang="zh-CN"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2</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O)</a:t>
                      </a:r>
                      <a:r>
                        <a:rPr kumimoji="1" lang="en-US" altLang="zh-CN"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6</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]Cl</a:t>
                      </a:r>
                      <a:r>
                        <a:rPr kumimoji="1" lang="en-US" altLang="zh-CN"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3</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a:t>
                      </a: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紫色</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[CrCl(H</a:t>
                      </a:r>
                      <a:r>
                        <a:rPr kumimoji="1" lang="en-US" altLang="zh-CN"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2</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O)</a:t>
                      </a:r>
                      <a:r>
                        <a:rPr kumimoji="1" lang="en-US" altLang="zh-CN"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5</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]Cl</a:t>
                      </a:r>
                      <a:r>
                        <a:rPr kumimoji="1" lang="en-US" altLang="zh-CN"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2</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·H</a:t>
                      </a:r>
                      <a:r>
                        <a:rPr kumimoji="1" lang="en-US" altLang="zh-CN"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2</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O(</a:t>
                      </a: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亮绿色</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[CrCl</a:t>
                      </a:r>
                      <a:r>
                        <a:rPr kumimoji="1" lang="en-US" altLang="zh-CN"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2</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(H</a:t>
                      </a:r>
                      <a:r>
                        <a:rPr kumimoji="1" lang="en-US" altLang="zh-CN"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2</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O)</a:t>
                      </a:r>
                      <a:r>
                        <a:rPr kumimoji="1" lang="en-US" altLang="zh-CN"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4</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]Cl·2H</a:t>
                      </a:r>
                      <a:r>
                        <a:rPr kumimoji="1" lang="en-US" altLang="zh-CN"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2</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O(</a:t>
                      </a: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暗绿色</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a:t>
                      </a:r>
                    </a:p>
                  </a:txBody>
                  <a:tcPr marL="83077" marR="83077" marT="46805" marB="46805"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内界所含</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H</a:t>
                      </a:r>
                      <a:r>
                        <a:rPr kumimoji="1" lang="en-US" altLang="zh-CN"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2</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O</a:t>
                      </a: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分子数随制备时温度和介质不同，溶液摩尔电导率随配合物内界水分子数减少而降低。</a:t>
                      </a:r>
                    </a:p>
                  </a:txBody>
                  <a:tcPr marL="83077" marR="83077" marT="46805" marB="46805" anchor="ctr" horzOverflow="overflow">
                    <a:lnL w="1905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97184">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(3) </a:t>
                      </a: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配位异构</a:t>
                      </a:r>
                    </a:p>
                  </a:txBody>
                  <a:tcPr marL="83077" marR="83077" marT="46805" marB="46805" anchor="ctr" horzOverflow="overflow">
                    <a:lnL>
                      <a:noFill/>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[Co(en)</a:t>
                      </a:r>
                      <a:r>
                        <a:rPr kumimoji="1" lang="en-US" altLang="zh-CN"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3</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][Cr(Ox)</a:t>
                      </a:r>
                      <a:r>
                        <a:rPr kumimoji="1" lang="en-US" altLang="zh-CN"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3</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[Cr(en)</a:t>
                      </a:r>
                      <a:r>
                        <a:rPr kumimoji="1" lang="en-US" altLang="zh-CN"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3</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][Co(Ox)</a:t>
                      </a:r>
                      <a:r>
                        <a:rPr kumimoji="1" lang="en-US" altLang="zh-CN"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3</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a:t>
                      </a:r>
                    </a:p>
                  </a:txBody>
                  <a:tcPr marL="83077" marR="83077" marT="46805" marB="46805"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endParaRPr>
                    </a:p>
                  </a:txBody>
                  <a:tcPr marL="83077" marR="83077" marT="46805" marB="46805" anchor="ctr" horzOverflow="overflow">
                    <a:lnL w="1905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97184">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(4) </a:t>
                      </a: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键合异构</a:t>
                      </a:r>
                    </a:p>
                  </a:txBody>
                  <a:tcPr marL="83077" marR="83077" marT="46805" marB="46805" anchor="ctr" horzOverflow="overflow">
                    <a:lnL>
                      <a:noFill/>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[CoNO</a:t>
                      </a:r>
                      <a:r>
                        <a:rPr kumimoji="1" lang="en-US" altLang="zh-CN"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2</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(NH</a:t>
                      </a:r>
                      <a:r>
                        <a:rPr kumimoji="1" lang="en-US" altLang="zh-CN"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3</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a:t>
                      </a:r>
                      <a:r>
                        <a:rPr kumimoji="1" lang="en-US" altLang="zh-CN"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5</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]Cl</a:t>
                      </a:r>
                      <a:r>
                        <a:rPr kumimoji="1" lang="en-US" altLang="zh-CN"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2</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[CoONO(NH</a:t>
                      </a:r>
                      <a:r>
                        <a:rPr kumimoji="1" lang="en-US" altLang="zh-CN"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3</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a:t>
                      </a:r>
                      <a:r>
                        <a:rPr kumimoji="1" lang="en-US" altLang="zh-CN"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5</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]Cl</a:t>
                      </a:r>
                      <a:r>
                        <a:rPr kumimoji="1" lang="en-US" altLang="zh-CN"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2</a:t>
                      </a:r>
                    </a:p>
                  </a:txBody>
                  <a:tcPr marL="83077" marR="83077" marT="46805" marB="46805"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dirty="0">
                          <a:ln>
                            <a:noFill/>
                          </a:ln>
                          <a:solidFill>
                            <a:srgbClr val="006600"/>
                          </a:solidFill>
                          <a:effectLst>
                            <a:outerShdw blurRad="38100" dist="38100" dir="2700000" algn="tl">
                              <a:srgbClr val="C0C0C0"/>
                            </a:outerShdw>
                          </a:effectLst>
                          <a:latin typeface="Times New Roman" pitchFamily="18" charset="0"/>
                          <a:ea typeface="黑体" pitchFamily="2" charset="-122"/>
                        </a:rPr>
                        <a:t>黄褐色，在酸中稳定</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dirty="0">
                          <a:ln>
                            <a:noFill/>
                          </a:ln>
                          <a:solidFill>
                            <a:srgbClr val="006600"/>
                          </a:solidFill>
                          <a:effectLst>
                            <a:outerShdw blurRad="38100" dist="38100" dir="2700000" algn="tl">
                              <a:srgbClr val="C0C0C0"/>
                            </a:outerShdw>
                          </a:effectLst>
                          <a:latin typeface="Times New Roman" pitchFamily="18" charset="0"/>
                          <a:ea typeface="黑体" pitchFamily="2" charset="-122"/>
                        </a:rPr>
                        <a:t>红褐色，在酸中不稳定</a:t>
                      </a:r>
                    </a:p>
                  </a:txBody>
                  <a:tcPr marL="83077" marR="83077" marT="46805" marB="46805" anchor="ctr" horzOverflow="overflow">
                    <a:lnL w="1905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98330" name="Rectangle 65"/>
          <p:cNvSpPr>
            <a:spLocks noChangeArrowheads="1"/>
          </p:cNvSpPr>
          <p:nvPr/>
        </p:nvSpPr>
        <p:spPr bwMode="auto">
          <a:xfrm>
            <a:off x="3175489" y="188640"/>
            <a:ext cx="2658208" cy="609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lnSpc>
                <a:spcPct val="120000"/>
              </a:lnSpc>
              <a:spcBef>
                <a:spcPct val="0"/>
              </a:spcBef>
              <a:buFontTx/>
              <a:buNone/>
            </a:pPr>
            <a:r>
              <a:rPr kumimoji="0" lang="en-US" altLang="zh-CN" sz="2800" dirty="0">
                <a:solidFill>
                  <a:srgbClr val="C00000"/>
                </a:solidFill>
                <a:latin typeface="+mj-ea"/>
                <a:ea typeface="+mj-ea"/>
              </a:rPr>
              <a:t>(1) </a:t>
            </a:r>
            <a:r>
              <a:rPr kumimoji="0" lang="zh-CN" altLang="en-US" sz="2800" dirty="0">
                <a:solidFill>
                  <a:srgbClr val="C00000"/>
                </a:solidFill>
                <a:latin typeface="+mj-ea"/>
                <a:ea typeface="+mj-ea"/>
              </a:rPr>
              <a:t>结构异构</a:t>
            </a:r>
          </a:p>
        </p:txBody>
      </p:sp>
      <p:sp>
        <p:nvSpPr>
          <p:cNvPr id="5" name="矩形 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3" name="文本框 2">
            <a:extLst>
              <a:ext uri="{FF2B5EF4-FFF2-40B4-BE49-F238E27FC236}">
                <a16:creationId xmlns:a16="http://schemas.microsoft.com/office/drawing/2014/main" id="{4E088F8A-C328-2FD4-0F6A-62B6A2696DF8}"/>
              </a:ext>
            </a:extLst>
          </p:cNvPr>
          <p:cNvSpPr txBox="1"/>
          <p:nvPr/>
        </p:nvSpPr>
        <p:spPr>
          <a:xfrm>
            <a:off x="6588224" y="231720"/>
            <a:ext cx="2370177" cy="523220"/>
          </a:xfrm>
          <a:prstGeom prst="rect">
            <a:avLst/>
          </a:prstGeom>
          <a:noFill/>
        </p:spPr>
        <p:txBody>
          <a:bodyPr wrap="square">
            <a:spAutoFit/>
          </a:bodyPr>
          <a:lstStyle/>
          <a:p>
            <a:pPr algn="ctr"/>
            <a:r>
              <a:rPr kumimoji="0" lang="zh-CN" altLang="en-US" sz="2800" dirty="0">
                <a:solidFill>
                  <a:srgbClr val="0000FF"/>
                </a:solidFill>
              </a:rPr>
              <a:t>内外界不同</a:t>
            </a:r>
            <a:endParaRPr lang="zh-CN" altLang="en-US" sz="2800" dirty="0">
              <a:solidFill>
                <a:srgbClr val="0000FF"/>
              </a:solidFill>
            </a:endParaRPr>
          </a:p>
        </p:txBody>
      </p:sp>
    </p:spTree>
    <p:extLst>
      <p:ext uri="{BB962C8B-B14F-4D97-AF65-F5344CB8AC3E}">
        <p14:creationId xmlns:p14="http://schemas.microsoft.com/office/powerpoint/2010/main" val="27403854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2050" name="Text Box 2"/>
          <p:cNvSpPr txBox="1">
            <a:spLocks noChangeArrowheads="1"/>
          </p:cNvSpPr>
          <p:nvPr/>
        </p:nvSpPr>
        <p:spPr bwMode="auto">
          <a:xfrm>
            <a:off x="107504" y="1052514"/>
            <a:ext cx="8875541" cy="830997"/>
          </a:xfrm>
          <a:prstGeom prst="rect">
            <a:avLst/>
          </a:prstGeom>
          <a:noFill/>
          <a:ln w="9525" algn="ctr">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defRPr/>
            </a:pPr>
            <a:r>
              <a:rPr kumimoji="0" lang="zh-CN" altLang="en-US" dirty="0"/>
              <a:t>        指配体相同、内外界相同，而仅是配位体在中心离子周围空间分布不同的一些配合物。又可分成几何异构和旋光异构。</a:t>
            </a:r>
          </a:p>
        </p:txBody>
      </p:sp>
      <p:pic>
        <p:nvPicPr>
          <p:cNvPr id="99331" name="Picture 3"/>
          <p:cNvPicPr>
            <a:picLocks noChangeAspect="1" noChangeArrowheads="1"/>
          </p:cNvPicPr>
          <p:nvPr/>
        </p:nvPicPr>
        <p:blipFill>
          <a:blip r:embed="rId2">
            <a:lum bright="-36000" contrast="60000"/>
            <a:extLst>
              <a:ext uri="{28A0092B-C50C-407E-A947-70E740481C1C}">
                <a14:useLocalDpi xmlns:a14="http://schemas.microsoft.com/office/drawing/2010/main"/>
              </a:ext>
            </a:extLst>
          </a:blip>
          <a:srcRect/>
          <a:stretch>
            <a:fillRect/>
          </a:stretch>
        </p:blipFill>
        <p:spPr bwMode="auto">
          <a:xfrm>
            <a:off x="1581151" y="1988840"/>
            <a:ext cx="6412523" cy="460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7573" name="Rectangle 5"/>
          <p:cNvSpPr>
            <a:spLocks noChangeArrowheads="1"/>
          </p:cNvSpPr>
          <p:nvPr/>
        </p:nvSpPr>
        <p:spPr bwMode="auto">
          <a:xfrm>
            <a:off x="3347864" y="188640"/>
            <a:ext cx="245891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spAutoFit/>
          </a:bodyPr>
          <a:lstStyle/>
          <a:p>
            <a:pPr algn="ctr">
              <a:defRPr/>
            </a:pPr>
            <a:r>
              <a:rPr kumimoji="0" lang="en-US" altLang="zh-CN" sz="2800" dirty="0">
                <a:solidFill>
                  <a:srgbClr val="C00000"/>
                </a:solidFill>
                <a:latin typeface="+mj-ea"/>
                <a:ea typeface="+mj-ea"/>
              </a:rPr>
              <a:t>(2) </a:t>
            </a:r>
            <a:r>
              <a:rPr kumimoji="0" lang="zh-CN" altLang="en-US" sz="2800" dirty="0">
                <a:solidFill>
                  <a:srgbClr val="C00000"/>
                </a:solidFill>
                <a:latin typeface="+mj-ea"/>
                <a:ea typeface="+mj-ea"/>
              </a:rPr>
              <a:t>空间异构</a:t>
            </a:r>
          </a:p>
        </p:txBody>
      </p:sp>
      <p:sp>
        <p:nvSpPr>
          <p:cNvPr id="237574" name="Rectangle 6"/>
          <p:cNvSpPr>
            <a:spLocks noChangeArrowheads="1"/>
          </p:cNvSpPr>
          <p:nvPr/>
        </p:nvSpPr>
        <p:spPr bwMode="auto">
          <a:xfrm>
            <a:off x="6498982" y="6140450"/>
            <a:ext cx="159580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spAutoFit/>
          </a:bodyPr>
          <a:lstStyle/>
          <a:p>
            <a:pPr algn="ctr">
              <a:defRPr/>
            </a:pPr>
            <a:r>
              <a:rPr kumimoji="0" lang="zh-CN" altLang="en-US" dirty="0">
                <a:solidFill>
                  <a:srgbClr val="0000FF"/>
                </a:solidFill>
              </a:rPr>
              <a:t>几何异构</a:t>
            </a:r>
          </a:p>
        </p:txBody>
      </p:sp>
      <p:sp>
        <p:nvSpPr>
          <p:cNvPr id="6" name="矩形 5"/>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2" name="文本框 1">
            <a:extLst>
              <a:ext uri="{FF2B5EF4-FFF2-40B4-BE49-F238E27FC236}">
                <a16:creationId xmlns:a16="http://schemas.microsoft.com/office/drawing/2014/main" id="{B5C793CE-3ACB-0313-C184-D4C4F744E6E1}"/>
              </a:ext>
            </a:extLst>
          </p:cNvPr>
          <p:cNvSpPr txBox="1"/>
          <p:nvPr/>
        </p:nvSpPr>
        <p:spPr>
          <a:xfrm>
            <a:off x="6588224" y="231720"/>
            <a:ext cx="2370177" cy="523220"/>
          </a:xfrm>
          <a:prstGeom prst="rect">
            <a:avLst/>
          </a:prstGeom>
          <a:noFill/>
        </p:spPr>
        <p:txBody>
          <a:bodyPr wrap="square">
            <a:spAutoFit/>
          </a:bodyPr>
          <a:lstStyle/>
          <a:p>
            <a:pPr algn="ctr"/>
            <a:r>
              <a:rPr kumimoji="0" lang="zh-CN" altLang="en-US" sz="2800" dirty="0">
                <a:solidFill>
                  <a:srgbClr val="0000FF"/>
                </a:solidFill>
              </a:rPr>
              <a:t>内外界相同</a:t>
            </a:r>
            <a:endParaRPr lang="zh-CN" altLang="en-US" sz="2800" dirty="0">
              <a:solidFill>
                <a:srgbClr val="0000FF"/>
              </a:solidFill>
            </a:endParaRPr>
          </a:p>
        </p:txBody>
      </p:sp>
    </p:spTree>
    <p:extLst>
      <p:ext uri="{BB962C8B-B14F-4D97-AF65-F5344CB8AC3E}">
        <p14:creationId xmlns:p14="http://schemas.microsoft.com/office/powerpoint/2010/main" val="4650981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354" name="Picture 2" descr="CHA56017"/>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51389" y="836613"/>
            <a:ext cx="5549411"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6147" name="Text Box 3"/>
          <p:cNvSpPr txBox="1">
            <a:spLocks noChangeArrowheads="1"/>
          </p:cNvSpPr>
          <p:nvPr/>
        </p:nvSpPr>
        <p:spPr bwMode="auto">
          <a:xfrm>
            <a:off x="955431" y="3378200"/>
            <a:ext cx="2492990" cy="461665"/>
          </a:xfrm>
          <a:prstGeom prst="rect">
            <a:avLst/>
          </a:prstGeom>
          <a:noFill/>
          <a:ln w="9525">
            <a:noFill/>
            <a:miter lim="800000"/>
            <a:headEnd/>
            <a:tailEnd/>
          </a:ln>
          <a:effectLst/>
        </p:spPr>
        <p:txBody>
          <a:bodyPr wrap="none">
            <a:spAutoFit/>
          </a:bodyPr>
          <a:lstStyle/>
          <a:p>
            <a:pPr>
              <a:defRPr/>
            </a:pPr>
            <a:r>
              <a:rPr kumimoji="0" lang="en-US" altLang="zh-CN" i="1" dirty="0"/>
              <a:t>cis-</a:t>
            </a:r>
            <a:r>
              <a:rPr kumimoji="0" lang="en-US" altLang="zh-CN" dirty="0"/>
              <a:t>[Co(NH</a:t>
            </a:r>
            <a:r>
              <a:rPr kumimoji="0" lang="en-US" altLang="zh-CN" baseline="-25000" dirty="0"/>
              <a:t>3</a:t>
            </a:r>
            <a:r>
              <a:rPr kumimoji="0" lang="en-US" altLang="zh-CN" dirty="0"/>
              <a:t>)</a:t>
            </a:r>
            <a:r>
              <a:rPr kumimoji="0" lang="en-US" altLang="zh-CN" baseline="-25000" dirty="0"/>
              <a:t>4</a:t>
            </a:r>
            <a:r>
              <a:rPr kumimoji="0" lang="en-US" altLang="zh-CN" dirty="0"/>
              <a:t>Cl</a:t>
            </a:r>
            <a:r>
              <a:rPr kumimoji="0" lang="en-US" altLang="zh-CN" baseline="-25000" dirty="0"/>
              <a:t>2</a:t>
            </a:r>
            <a:r>
              <a:rPr kumimoji="0" lang="en-US" altLang="zh-CN" dirty="0"/>
              <a:t>]</a:t>
            </a:r>
            <a:endParaRPr kumimoji="0" lang="en-US" altLang="zh-CN" i="1" dirty="0"/>
          </a:p>
        </p:txBody>
      </p:sp>
      <p:sp>
        <p:nvSpPr>
          <p:cNvPr id="1926148" name="Text Box 4"/>
          <p:cNvSpPr txBox="1">
            <a:spLocks noChangeArrowheads="1"/>
          </p:cNvSpPr>
          <p:nvPr/>
        </p:nvSpPr>
        <p:spPr bwMode="auto">
          <a:xfrm>
            <a:off x="3767505" y="3378200"/>
            <a:ext cx="2802370" cy="461665"/>
          </a:xfrm>
          <a:prstGeom prst="rect">
            <a:avLst/>
          </a:prstGeom>
          <a:noFill/>
          <a:ln w="9525">
            <a:noFill/>
            <a:miter lim="800000"/>
            <a:headEnd/>
            <a:tailEnd/>
          </a:ln>
          <a:effectLst/>
        </p:spPr>
        <p:txBody>
          <a:bodyPr wrap="none">
            <a:spAutoFit/>
          </a:bodyPr>
          <a:lstStyle/>
          <a:p>
            <a:pPr>
              <a:defRPr/>
            </a:pPr>
            <a:r>
              <a:rPr kumimoji="0" lang="en-US" altLang="zh-CN" i="1"/>
              <a:t>trans-</a:t>
            </a:r>
            <a:r>
              <a:rPr kumimoji="0" lang="en-US" altLang="zh-CN"/>
              <a:t>[Co(NH</a:t>
            </a:r>
            <a:r>
              <a:rPr kumimoji="0" lang="en-US" altLang="zh-CN" baseline="-25000"/>
              <a:t>3</a:t>
            </a:r>
            <a:r>
              <a:rPr kumimoji="0" lang="en-US" altLang="zh-CN"/>
              <a:t>)</a:t>
            </a:r>
            <a:r>
              <a:rPr kumimoji="0" lang="en-US" altLang="zh-CN" baseline="-25000"/>
              <a:t>4</a:t>
            </a:r>
            <a:r>
              <a:rPr kumimoji="0" lang="en-US" altLang="zh-CN"/>
              <a:t>Cl</a:t>
            </a:r>
            <a:r>
              <a:rPr kumimoji="0" lang="en-US" altLang="zh-CN" baseline="-25000"/>
              <a:t>2</a:t>
            </a:r>
            <a:r>
              <a:rPr kumimoji="0" lang="en-US" altLang="zh-CN"/>
              <a:t>]</a:t>
            </a:r>
            <a:endParaRPr kumimoji="0" lang="en-US" altLang="zh-CN" i="1"/>
          </a:p>
        </p:txBody>
      </p:sp>
      <p:pic>
        <p:nvPicPr>
          <p:cNvPr id="100357" name="Picture 5" descr="CHA56017"/>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046535" y="4318000"/>
            <a:ext cx="5486400"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6150" name="Text Box 6"/>
          <p:cNvSpPr txBox="1">
            <a:spLocks noChangeArrowheads="1"/>
          </p:cNvSpPr>
          <p:nvPr/>
        </p:nvSpPr>
        <p:spPr bwMode="auto">
          <a:xfrm>
            <a:off x="755576" y="4911635"/>
            <a:ext cx="2209800" cy="1200329"/>
          </a:xfrm>
          <a:prstGeom prst="rect">
            <a:avLst/>
          </a:prstGeom>
          <a:noFill/>
          <a:ln w="9525">
            <a:noFill/>
            <a:miter lim="800000"/>
            <a:headEnd/>
            <a:tailEnd/>
          </a:ln>
          <a:effectLst/>
        </p:spPr>
        <p:txBody>
          <a:bodyPr>
            <a:spAutoFit/>
          </a:bodyPr>
          <a:lstStyle/>
          <a:p>
            <a:pPr eaLnBrk="0" hangingPunct="0">
              <a:defRPr/>
            </a:pPr>
            <a:r>
              <a:rPr kumimoji="0" lang="en-US" altLang="zh-CN" dirty="0"/>
              <a:t>[Co(NH</a:t>
            </a:r>
            <a:r>
              <a:rPr kumimoji="0" lang="en-US" altLang="zh-CN" baseline="-25000" dirty="0"/>
              <a:t>3</a:t>
            </a:r>
            <a:r>
              <a:rPr kumimoji="0" lang="en-US" altLang="zh-CN" dirty="0"/>
              <a:t>)</a:t>
            </a:r>
            <a:r>
              <a:rPr kumimoji="0" lang="en-US" altLang="zh-CN" baseline="-25000" dirty="0"/>
              <a:t>4</a:t>
            </a:r>
            <a:r>
              <a:rPr kumimoji="0" lang="en-US" altLang="zh-CN" dirty="0"/>
              <a:t>Cl</a:t>
            </a:r>
            <a:r>
              <a:rPr kumimoji="0" lang="en-US" altLang="zh-CN" baseline="-25000" dirty="0"/>
              <a:t>2</a:t>
            </a:r>
            <a:r>
              <a:rPr kumimoji="0" lang="en-US" altLang="zh-CN" dirty="0"/>
              <a:t>]</a:t>
            </a:r>
            <a:r>
              <a:rPr kumimoji="0" lang="zh-CN" altLang="en-US" dirty="0"/>
              <a:t>还有其它形式的异构体吗？</a:t>
            </a:r>
            <a:endParaRPr kumimoji="0" lang="en-US" altLang="zh-CN" sz="2000" dirty="0"/>
          </a:p>
        </p:txBody>
      </p:sp>
      <p:grpSp>
        <p:nvGrpSpPr>
          <p:cNvPr id="100359" name="Group 8"/>
          <p:cNvGrpSpPr>
            <a:grpSpLocks/>
          </p:cNvGrpSpPr>
          <p:nvPr/>
        </p:nvGrpSpPr>
        <p:grpSpPr bwMode="auto">
          <a:xfrm>
            <a:off x="6572251" y="912813"/>
            <a:ext cx="2130669" cy="2286000"/>
            <a:chOff x="4032" y="624"/>
            <a:chExt cx="1342" cy="1440"/>
          </a:xfrm>
        </p:grpSpPr>
        <p:pic>
          <p:nvPicPr>
            <p:cNvPr id="100361" name="Picture 9" descr="CHA56042"/>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4032" y="624"/>
              <a:ext cx="1342" cy="1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6154" name="Text Box 10"/>
            <p:cNvSpPr txBox="1">
              <a:spLocks noChangeArrowheads="1"/>
            </p:cNvSpPr>
            <p:nvPr/>
          </p:nvSpPr>
          <p:spPr bwMode="auto">
            <a:xfrm>
              <a:off x="4176" y="1489"/>
              <a:ext cx="331" cy="291"/>
            </a:xfrm>
            <a:prstGeom prst="rect">
              <a:avLst/>
            </a:prstGeom>
            <a:noFill/>
            <a:ln w="9525">
              <a:noFill/>
              <a:miter lim="800000"/>
              <a:headEnd/>
              <a:tailEnd/>
            </a:ln>
            <a:effectLst/>
          </p:spPr>
          <p:txBody>
            <a:bodyPr wrap="none">
              <a:spAutoFit/>
            </a:bodyPr>
            <a:lstStyle/>
            <a:p>
              <a:pPr>
                <a:defRPr/>
              </a:pPr>
              <a:r>
                <a:rPr kumimoji="0" lang="en-US" altLang="zh-CN" i="1">
                  <a:solidFill>
                    <a:schemeClr val="bg1"/>
                  </a:solidFill>
                  <a:effectLst>
                    <a:outerShdw blurRad="38100" dist="38100" dir="2700000" algn="tl">
                      <a:srgbClr val="000000"/>
                    </a:outerShdw>
                  </a:effectLst>
                </a:rPr>
                <a:t>cis</a:t>
              </a:r>
            </a:p>
          </p:txBody>
        </p:sp>
        <p:sp>
          <p:nvSpPr>
            <p:cNvPr id="1926155" name="Text Box 11"/>
            <p:cNvSpPr txBox="1">
              <a:spLocks noChangeArrowheads="1"/>
            </p:cNvSpPr>
            <p:nvPr/>
          </p:nvSpPr>
          <p:spPr bwMode="auto">
            <a:xfrm>
              <a:off x="4760" y="769"/>
              <a:ext cx="526" cy="291"/>
            </a:xfrm>
            <a:prstGeom prst="rect">
              <a:avLst/>
            </a:prstGeom>
            <a:noFill/>
            <a:ln w="9525">
              <a:noFill/>
              <a:miter lim="800000"/>
              <a:headEnd/>
              <a:tailEnd/>
            </a:ln>
            <a:effectLst/>
          </p:spPr>
          <p:txBody>
            <a:bodyPr wrap="none">
              <a:spAutoFit/>
            </a:bodyPr>
            <a:lstStyle/>
            <a:p>
              <a:pPr algn="ctr">
                <a:defRPr/>
              </a:pPr>
              <a:r>
                <a:rPr kumimoji="0" lang="en-US" altLang="zh-CN" i="1">
                  <a:solidFill>
                    <a:schemeClr val="bg1"/>
                  </a:solidFill>
                  <a:effectLst>
                    <a:outerShdw blurRad="38100" dist="38100" dir="2700000" algn="tl">
                      <a:srgbClr val="000000"/>
                    </a:outerShdw>
                  </a:effectLst>
                </a:rPr>
                <a:t>trans</a:t>
              </a:r>
            </a:p>
          </p:txBody>
        </p:sp>
      </p:grpSp>
      <p:pic>
        <p:nvPicPr>
          <p:cNvPr id="100360" name="Picture 13"/>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18697" y="4581526"/>
            <a:ext cx="710711"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158392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7170" name="Text Box 2"/>
          <p:cNvSpPr txBox="1">
            <a:spLocks noChangeArrowheads="1"/>
          </p:cNvSpPr>
          <p:nvPr/>
        </p:nvSpPr>
        <p:spPr bwMode="auto">
          <a:xfrm>
            <a:off x="1691680" y="188640"/>
            <a:ext cx="5813181"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defRPr/>
            </a:pPr>
            <a:r>
              <a:rPr kumimoji="0" lang="zh-CN" altLang="en-US" sz="2800" dirty="0">
                <a:solidFill>
                  <a:srgbClr val="C00000"/>
                </a:solidFill>
                <a:latin typeface="+mj-ea"/>
                <a:ea typeface="+mj-ea"/>
              </a:rPr>
              <a:t>内界组成不同的配离子异构体数目</a:t>
            </a:r>
          </a:p>
        </p:txBody>
      </p:sp>
      <p:graphicFrame>
        <p:nvGraphicFramePr>
          <p:cNvPr id="242919" name="Group 231"/>
          <p:cNvGraphicFramePr>
            <a:graphicFrameLocks noGrp="1"/>
          </p:cNvGraphicFramePr>
          <p:nvPr/>
        </p:nvGraphicFramePr>
        <p:xfrm>
          <a:off x="107501" y="1268760"/>
          <a:ext cx="9001003" cy="4914899"/>
        </p:xfrm>
        <a:graphic>
          <a:graphicData uri="http://schemas.openxmlformats.org/drawingml/2006/table">
            <a:tbl>
              <a:tblPr/>
              <a:tblGrid>
                <a:gridCol w="1146567">
                  <a:extLst>
                    <a:ext uri="{9D8B030D-6E8A-4147-A177-3AD203B41FA5}">
                      <a16:colId xmlns:a16="http://schemas.microsoft.com/office/drawing/2014/main" val="20000"/>
                    </a:ext>
                  </a:extLst>
                </a:gridCol>
                <a:gridCol w="1140575">
                  <a:extLst>
                    <a:ext uri="{9D8B030D-6E8A-4147-A177-3AD203B41FA5}">
                      <a16:colId xmlns:a16="http://schemas.microsoft.com/office/drawing/2014/main" val="20001"/>
                    </a:ext>
                  </a:extLst>
                </a:gridCol>
                <a:gridCol w="2065804">
                  <a:extLst>
                    <a:ext uri="{9D8B030D-6E8A-4147-A177-3AD203B41FA5}">
                      <a16:colId xmlns:a16="http://schemas.microsoft.com/office/drawing/2014/main" val="20002"/>
                    </a:ext>
                  </a:extLst>
                </a:gridCol>
                <a:gridCol w="1180459">
                  <a:extLst>
                    <a:ext uri="{9D8B030D-6E8A-4147-A177-3AD203B41FA5}">
                      <a16:colId xmlns:a16="http://schemas.microsoft.com/office/drawing/2014/main" val="20003"/>
                    </a:ext>
                  </a:extLst>
                </a:gridCol>
                <a:gridCol w="1180459">
                  <a:extLst>
                    <a:ext uri="{9D8B030D-6E8A-4147-A177-3AD203B41FA5}">
                      <a16:colId xmlns:a16="http://schemas.microsoft.com/office/drawing/2014/main" val="20004"/>
                    </a:ext>
                  </a:extLst>
                </a:gridCol>
                <a:gridCol w="2287139">
                  <a:extLst>
                    <a:ext uri="{9D8B030D-6E8A-4147-A177-3AD203B41FA5}">
                      <a16:colId xmlns:a16="http://schemas.microsoft.com/office/drawing/2014/main" val="20005"/>
                    </a:ext>
                  </a:extLst>
                </a:gridCol>
              </a:tblGrid>
              <a:tr h="916557">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rgbClr val="006600"/>
                          </a:solidFill>
                          <a:effectLst/>
                          <a:latin typeface="Times New Roman" pitchFamily="18" charset="0"/>
                          <a:ea typeface="黑体" pitchFamily="2" charset="-122"/>
                        </a:rPr>
                        <a:t>配离子</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rgbClr val="006600"/>
                          </a:solidFill>
                          <a:effectLst/>
                          <a:latin typeface="Times New Roman" pitchFamily="18" charset="0"/>
                          <a:ea typeface="黑体" pitchFamily="2" charset="-122"/>
                        </a:rPr>
                        <a:t>类型</a:t>
                      </a:r>
                    </a:p>
                  </a:txBody>
                  <a:tcPr marL="83077" marR="83077" marT="46799" marB="46799" anchor="ctr" horzOverflow="overflow">
                    <a:lnL>
                      <a:noFill/>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rgbClr val="006600"/>
                          </a:solidFill>
                          <a:effectLst/>
                          <a:latin typeface="Times New Roman" pitchFamily="18" charset="0"/>
                          <a:ea typeface="黑体" pitchFamily="2" charset="-122"/>
                        </a:rPr>
                        <a:t>几何异构体数目</a:t>
                      </a:r>
                    </a:p>
                  </a:txBody>
                  <a:tcPr marL="83077" marR="83077" marT="46799" marB="46799"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rgbClr val="006600"/>
                          </a:solidFill>
                          <a:effectLst/>
                          <a:latin typeface="Times New Roman" pitchFamily="18" charset="0"/>
                          <a:ea typeface="黑体" pitchFamily="2" charset="-122"/>
                        </a:rPr>
                        <a:t>实例</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rgbClr val="006600"/>
                          </a:solidFill>
                          <a:effectLst/>
                          <a:latin typeface="Times New Roman" pitchFamily="18" charset="0"/>
                          <a:ea typeface="黑体" pitchFamily="2" charset="-122"/>
                        </a:rPr>
                        <a:t>(</a:t>
                      </a:r>
                      <a:r>
                        <a:rPr kumimoji="1" lang="zh-CN" altLang="en-US" sz="1800" b="1" i="0" u="none" strike="noStrike" cap="none" normalizeH="0" baseline="0">
                          <a:ln>
                            <a:noFill/>
                          </a:ln>
                          <a:solidFill>
                            <a:srgbClr val="006600"/>
                          </a:solidFill>
                          <a:effectLst/>
                          <a:latin typeface="Times New Roman" pitchFamily="18" charset="0"/>
                          <a:ea typeface="黑体" pitchFamily="2" charset="-122"/>
                        </a:rPr>
                        <a:t>铂配位化合物</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a:t>
                      </a:r>
                    </a:p>
                  </a:txBody>
                  <a:tcPr marL="83077" marR="83077" marT="46799" marB="46799"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rgbClr val="006600"/>
                          </a:solidFill>
                          <a:effectLst/>
                          <a:latin typeface="Times New Roman" pitchFamily="18" charset="0"/>
                          <a:ea typeface="黑体" pitchFamily="2" charset="-122"/>
                        </a:rPr>
                        <a:t>配离子</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rgbClr val="006600"/>
                          </a:solidFill>
                          <a:effectLst/>
                          <a:latin typeface="Times New Roman" pitchFamily="18" charset="0"/>
                          <a:ea typeface="黑体" pitchFamily="2" charset="-122"/>
                        </a:rPr>
                        <a:t>类型</a:t>
                      </a:r>
                    </a:p>
                  </a:txBody>
                  <a:tcPr marL="83077" marR="83077" marT="46799" marB="46799"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rgbClr val="006600"/>
                          </a:solidFill>
                          <a:effectLst/>
                          <a:latin typeface="Times New Roman" pitchFamily="18" charset="0"/>
                          <a:ea typeface="黑体" pitchFamily="2" charset="-122"/>
                        </a:rPr>
                        <a:t>几何异构体数目</a:t>
                      </a:r>
                    </a:p>
                  </a:txBody>
                  <a:tcPr marL="83077" marR="83077" marT="46799" marB="46799"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rgbClr val="006600"/>
                          </a:solidFill>
                          <a:effectLst/>
                          <a:latin typeface="Times New Roman" pitchFamily="18" charset="0"/>
                          <a:ea typeface="黑体" pitchFamily="2" charset="-122"/>
                        </a:rPr>
                        <a:t>实例</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rgbClr val="006600"/>
                          </a:solidFill>
                          <a:effectLst/>
                          <a:latin typeface="Times New Roman" pitchFamily="18" charset="0"/>
                          <a:ea typeface="黑体" pitchFamily="2" charset="-122"/>
                        </a:rPr>
                        <a:t>(</a:t>
                      </a:r>
                      <a:r>
                        <a:rPr kumimoji="1" lang="zh-CN" altLang="en-US" sz="1800" b="1" i="0" u="none" strike="noStrike" cap="none" normalizeH="0" baseline="0">
                          <a:ln>
                            <a:noFill/>
                          </a:ln>
                          <a:solidFill>
                            <a:srgbClr val="006600"/>
                          </a:solidFill>
                          <a:effectLst/>
                          <a:latin typeface="Times New Roman" pitchFamily="18" charset="0"/>
                          <a:ea typeface="黑体" pitchFamily="2" charset="-122"/>
                        </a:rPr>
                        <a:t>铂配位化合物</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a:t>
                      </a:r>
                    </a:p>
                  </a:txBody>
                  <a:tcPr marL="83077" marR="83077" marT="46799" marB="46799" anchor="ctr" horzOverflow="overflow">
                    <a:lnL w="1905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52461">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10000"/>
                        </a:lnSpc>
                        <a:spcBef>
                          <a:spcPct val="20000"/>
                        </a:spcBef>
                        <a:spcAft>
                          <a:spcPct val="0"/>
                        </a:spcAft>
                        <a:buClrTx/>
                        <a:buSzTx/>
                        <a:buFontTx/>
                        <a:buNone/>
                        <a:tabLst/>
                      </a:pPr>
                      <a:r>
                        <a:rPr kumimoji="1" lang="en-US" altLang="zh-CN" sz="1800" b="1" i="0" u="none" strike="noStrike" cap="none" normalizeH="0" baseline="0">
                          <a:ln>
                            <a:noFill/>
                          </a:ln>
                          <a:solidFill>
                            <a:srgbClr val="006600"/>
                          </a:solidFill>
                          <a:effectLst/>
                          <a:latin typeface="Times New Roman" pitchFamily="18" charset="0"/>
                          <a:ea typeface="黑体" pitchFamily="2" charset="-122"/>
                        </a:rPr>
                        <a:t>MX</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4</a:t>
                      </a:r>
                    </a:p>
                  </a:txBody>
                  <a:tcPr marL="83077" marR="83077" marT="46799" marB="46799" anchor="ctr" horzOverflow="overflow">
                    <a:lnL>
                      <a:noFill/>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10000"/>
                        </a:lnSpc>
                        <a:spcBef>
                          <a:spcPct val="20000"/>
                        </a:spcBef>
                        <a:spcAft>
                          <a:spcPct val="0"/>
                        </a:spcAft>
                        <a:buClrTx/>
                        <a:buSzTx/>
                        <a:buFontTx/>
                        <a:buNone/>
                        <a:tabLst/>
                      </a:pPr>
                      <a:r>
                        <a:rPr kumimoji="1" lang="en-US" altLang="zh-CN" sz="1800" b="1" i="0" u="none" strike="noStrike" cap="none" normalizeH="0" baseline="0">
                          <a:ln>
                            <a:noFill/>
                          </a:ln>
                          <a:solidFill>
                            <a:srgbClr val="006600"/>
                          </a:solidFill>
                          <a:effectLst/>
                          <a:latin typeface="Times New Roman" pitchFamily="18" charset="0"/>
                          <a:ea typeface="黑体" pitchFamily="2" charset="-122"/>
                        </a:rPr>
                        <a:t>1</a:t>
                      </a:r>
                    </a:p>
                  </a:txBody>
                  <a:tcPr marL="83077" marR="83077" marT="46799" marB="46799"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10000"/>
                        </a:lnSpc>
                        <a:spcBef>
                          <a:spcPct val="20000"/>
                        </a:spcBef>
                        <a:spcAft>
                          <a:spcPct val="0"/>
                        </a:spcAft>
                        <a:buClrTx/>
                        <a:buSzTx/>
                        <a:buFontTx/>
                        <a:buNone/>
                        <a:tabLst/>
                      </a:pPr>
                      <a:r>
                        <a:rPr kumimoji="1" lang="en-US" altLang="zh-CN" sz="1800" b="1" i="0" u="none" strike="noStrike" cap="none" normalizeH="0" baseline="0">
                          <a:ln>
                            <a:noFill/>
                          </a:ln>
                          <a:solidFill>
                            <a:srgbClr val="006600"/>
                          </a:solidFill>
                          <a:effectLst/>
                          <a:latin typeface="Times New Roman" pitchFamily="18" charset="0"/>
                          <a:ea typeface="黑体" pitchFamily="2" charset="-122"/>
                        </a:rPr>
                        <a:t>[Pt(NH</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3</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4</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]Cl,</a:t>
                      </a:r>
                    </a:p>
                    <a:p>
                      <a:pPr marL="0" marR="0" lvl="0" indent="0" algn="ctr" defTabSz="914400" rtl="0" eaLnBrk="1" fontAlgn="base" latinLnBrk="0" hangingPunct="1">
                        <a:lnSpc>
                          <a:spcPct val="110000"/>
                        </a:lnSpc>
                        <a:spcBef>
                          <a:spcPct val="20000"/>
                        </a:spcBef>
                        <a:spcAft>
                          <a:spcPct val="0"/>
                        </a:spcAft>
                        <a:buClrTx/>
                        <a:buSzTx/>
                        <a:buFontTx/>
                        <a:buNone/>
                        <a:tabLst/>
                      </a:pPr>
                      <a:r>
                        <a:rPr kumimoji="1" lang="en-US" altLang="zh-CN" sz="1800" b="1" i="0" u="none" strike="noStrike" cap="none" normalizeH="0" baseline="0">
                          <a:ln>
                            <a:noFill/>
                          </a:ln>
                          <a:solidFill>
                            <a:srgbClr val="006600"/>
                          </a:solidFill>
                          <a:effectLst/>
                          <a:latin typeface="Times New Roman" pitchFamily="18" charset="0"/>
                          <a:ea typeface="黑体" pitchFamily="2" charset="-122"/>
                        </a:rPr>
                        <a:t>K</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2</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[PtCl</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4</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a:t>
                      </a:r>
                    </a:p>
                  </a:txBody>
                  <a:tcPr marL="83077" marR="83077" marT="46799" marB="46799"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10000"/>
                        </a:lnSpc>
                        <a:spcBef>
                          <a:spcPct val="20000"/>
                        </a:spcBef>
                        <a:spcAft>
                          <a:spcPct val="0"/>
                        </a:spcAft>
                        <a:buClrTx/>
                        <a:buSzTx/>
                        <a:buFontTx/>
                        <a:buNone/>
                        <a:tabLst/>
                      </a:pPr>
                      <a:r>
                        <a:rPr kumimoji="1" lang="en-US" altLang="zh-CN" sz="1800" b="1" i="0" u="none" strike="noStrike" cap="none" normalizeH="0" baseline="0">
                          <a:ln>
                            <a:noFill/>
                          </a:ln>
                          <a:solidFill>
                            <a:srgbClr val="006600"/>
                          </a:solidFill>
                          <a:effectLst/>
                          <a:latin typeface="Times New Roman" pitchFamily="18" charset="0"/>
                          <a:ea typeface="黑体" pitchFamily="2" charset="-122"/>
                        </a:rPr>
                        <a:t>MX</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5</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Y</a:t>
                      </a:r>
                    </a:p>
                  </a:txBody>
                  <a:tcPr marL="83077" marR="83077" marT="46799" marB="46799"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10000"/>
                        </a:lnSpc>
                        <a:spcBef>
                          <a:spcPct val="20000"/>
                        </a:spcBef>
                        <a:spcAft>
                          <a:spcPct val="0"/>
                        </a:spcAft>
                        <a:buClrTx/>
                        <a:buSzTx/>
                        <a:buFontTx/>
                        <a:buNone/>
                        <a:tabLst/>
                      </a:pPr>
                      <a:r>
                        <a:rPr kumimoji="1" lang="en-US" altLang="zh-CN" sz="1800" b="1" i="0" u="none" strike="noStrike" cap="none" normalizeH="0" baseline="0">
                          <a:ln>
                            <a:noFill/>
                          </a:ln>
                          <a:solidFill>
                            <a:srgbClr val="006600"/>
                          </a:solidFill>
                          <a:effectLst/>
                          <a:latin typeface="Times New Roman" pitchFamily="18" charset="0"/>
                          <a:ea typeface="黑体" pitchFamily="2" charset="-122"/>
                        </a:rPr>
                        <a:t>1</a:t>
                      </a:r>
                    </a:p>
                  </a:txBody>
                  <a:tcPr marL="83077" marR="83077" marT="46799" marB="46799"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10000"/>
                        </a:lnSpc>
                        <a:spcBef>
                          <a:spcPct val="20000"/>
                        </a:spcBef>
                        <a:spcAft>
                          <a:spcPct val="0"/>
                        </a:spcAft>
                        <a:buClrTx/>
                        <a:buSzTx/>
                        <a:buFontTx/>
                        <a:buNone/>
                        <a:tabLst/>
                      </a:pPr>
                      <a:r>
                        <a:rPr kumimoji="1" lang="en-US" altLang="zh-CN" sz="1800" b="1" i="0" u="none" strike="noStrike" cap="none" normalizeH="0" baseline="0">
                          <a:ln>
                            <a:noFill/>
                          </a:ln>
                          <a:solidFill>
                            <a:srgbClr val="006600"/>
                          </a:solidFill>
                          <a:effectLst/>
                          <a:latin typeface="Times New Roman" pitchFamily="18" charset="0"/>
                          <a:ea typeface="黑体" pitchFamily="2" charset="-122"/>
                        </a:rPr>
                        <a:t>[PtCl(NH</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3</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5</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]Cl</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3</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a:t>
                      </a:r>
                    </a:p>
                    <a:p>
                      <a:pPr marL="0" marR="0" lvl="0" indent="0" algn="ctr" defTabSz="914400" rtl="0" eaLnBrk="1" fontAlgn="base" latinLnBrk="0" hangingPunct="1">
                        <a:lnSpc>
                          <a:spcPct val="110000"/>
                        </a:lnSpc>
                        <a:spcBef>
                          <a:spcPct val="20000"/>
                        </a:spcBef>
                        <a:spcAft>
                          <a:spcPct val="0"/>
                        </a:spcAft>
                        <a:buClrTx/>
                        <a:buSzTx/>
                        <a:buFontTx/>
                        <a:buNone/>
                        <a:tabLst/>
                      </a:pPr>
                      <a:r>
                        <a:rPr kumimoji="1" lang="en-US" altLang="zh-CN" sz="1800" b="1" i="0" u="none" strike="noStrike" cap="none" normalizeH="0" baseline="0">
                          <a:ln>
                            <a:noFill/>
                          </a:ln>
                          <a:solidFill>
                            <a:srgbClr val="006600"/>
                          </a:solidFill>
                          <a:effectLst/>
                          <a:latin typeface="Times New Roman" pitchFamily="18" charset="0"/>
                          <a:ea typeface="黑体" pitchFamily="2" charset="-122"/>
                        </a:rPr>
                        <a:t>K[PtCl</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5</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(NH</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3</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a:t>
                      </a:r>
                    </a:p>
                  </a:txBody>
                  <a:tcPr marL="83077" marR="83077" marT="46799" marB="46799" anchor="ctr" horzOverflow="overflow">
                    <a:lnL w="1905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752461">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10000"/>
                        </a:lnSpc>
                        <a:spcBef>
                          <a:spcPct val="20000"/>
                        </a:spcBef>
                        <a:spcAft>
                          <a:spcPct val="0"/>
                        </a:spcAft>
                        <a:buClrTx/>
                        <a:buSzTx/>
                        <a:buFontTx/>
                        <a:buNone/>
                        <a:tabLst/>
                      </a:pPr>
                      <a:r>
                        <a:rPr kumimoji="1" lang="en-US" altLang="zh-CN" sz="1800" b="1" i="0" u="none" strike="noStrike" cap="none" normalizeH="0" baseline="0">
                          <a:ln>
                            <a:noFill/>
                          </a:ln>
                          <a:solidFill>
                            <a:srgbClr val="006600"/>
                          </a:solidFill>
                          <a:effectLst/>
                          <a:latin typeface="Times New Roman" pitchFamily="18" charset="0"/>
                          <a:ea typeface="黑体" pitchFamily="2" charset="-122"/>
                        </a:rPr>
                        <a:t>MX</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3</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Y</a:t>
                      </a:r>
                    </a:p>
                  </a:txBody>
                  <a:tcPr marL="83077" marR="83077" marT="46799" marB="46799" anchor="ctr" horzOverflow="overflow">
                    <a:lnL>
                      <a:noFill/>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10000"/>
                        </a:lnSpc>
                        <a:spcBef>
                          <a:spcPct val="20000"/>
                        </a:spcBef>
                        <a:spcAft>
                          <a:spcPct val="0"/>
                        </a:spcAft>
                        <a:buClrTx/>
                        <a:buSzTx/>
                        <a:buFontTx/>
                        <a:buNone/>
                        <a:tabLst/>
                      </a:pPr>
                      <a:r>
                        <a:rPr kumimoji="1" lang="en-US" altLang="zh-CN" sz="1800" b="1" i="0" u="none" strike="noStrike" cap="none" normalizeH="0" baseline="0">
                          <a:ln>
                            <a:noFill/>
                          </a:ln>
                          <a:solidFill>
                            <a:srgbClr val="006600"/>
                          </a:solidFill>
                          <a:effectLst/>
                          <a:latin typeface="Times New Roman" pitchFamily="18" charset="0"/>
                          <a:ea typeface="黑体" pitchFamily="2" charset="-122"/>
                        </a:rPr>
                        <a:t>1</a:t>
                      </a:r>
                    </a:p>
                  </a:txBody>
                  <a:tcPr marL="83077" marR="83077" marT="46799" marB="46799"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10000"/>
                        </a:lnSpc>
                        <a:spcBef>
                          <a:spcPct val="20000"/>
                        </a:spcBef>
                        <a:spcAft>
                          <a:spcPct val="0"/>
                        </a:spcAft>
                        <a:buClrTx/>
                        <a:buSzTx/>
                        <a:buFontTx/>
                        <a:buNone/>
                        <a:tabLst/>
                      </a:pPr>
                      <a:r>
                        <a:rPr kumimoji="1" lang="en-US" altLang="zh-CN" sz="1800" b="1" i="0" u="none" strike="noStrike" cap="none" normalizeH="0" baseline="0">
                          <a:ln>
                            <a:noFill/>
                          </a:ln>
                          <a:solidFill>
                            <a:srgbClr val="006600"/>
                          </a:solidFill>
                          <a:effectLst/>
                          <a:latin typeface="Times New Roman" pitchFamily="18" charset="0"/>
                          <a:ea typeface="黑体" pitchFamily="2" charset="-122"/>
                        </a:rPr>
                        <a:t>[PtCl(NH</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3</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3</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]Cl,</a:t>
                      </a:r>
                    </a:p>
                    <a:p>
                      <a:pPr marL="0" marR="0" lvl="0" indent="0" algn="ctr" defTabSz="914400" rtl="0" eaLnBrk="1" fontAlgn="base" latinLnBrk="0" hangingPunct="1">
                        <a:lnSpc>
                          <a:spcPct val="110000"/>
                        </a:lnSpc>
                        <a:spcBef>
                          <a:spcPct val="20000"/>
                        </a:spcBef>
                        <a:spcAft>
                          <a:spcPct val="0"/>
                        </a:spcAft>
                        <a:buClrTx/>
                        <a:buSzTx/>
                        <a:buFontTx/>
                        <a:buNone/>
                        <a:tabLst/>
                      </a:pPr>
                      <a:r>
                        <a:rPr kumimoji="1" lang="en-US" altLang="zh-CN" sz="1800" b="1" i="0" u="none" strike="noStrike" cap="none" normalizeH="0" baseline="0">
                          <a:ln>
                            <a:noFill/>
                          </a:ln>
                          <a:solidFill>
                            <a:srgbClr val="006600"/>
                          </a:solidFill>
                          <a:effectLst/>
                          <a:latin typeface="Times New Roman" pitchFamily="18" charset="0"/>
                          <a:ea typeface="黑体" pitchFamily="2" charset="-122"/>
                        </a:rPr>
                        <a:t>K[PtCl</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3</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(NH</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3</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a:t>
                      </a:r>
                    </a:p>
                  </a:txBody>
                  <a:tcPr marL="83077" marR="83077" marT="46799" marB="46799"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10000"/>
                        </a:lnSpc>
                        <a:spcBef>
                          <a:spcPct val="20000"/>
                        </a:spcBef>
                        <a:spcAft>
                          <a:spcPct val="0"/>
                        </a:spcAft>
                        <a:buClrTx/>
                        <a:buSzTx/>
                        <a:buFontTx/>
                        <a:buNone/>
                        <a:tabLst/>
                      </a:pPr>
                      <a:r>
                        <a:rPr kumimoji="1" lang="en-US" altLang="zh-CN" sz="1800" b="1" i="0" u="none" strike="noStrike" cap="none" normalizeH="0" baseline="0">
                          <a:ln>
                            <a:noFill/>
                          </a:ln>
                          <a:solidFill>
                            <a:srgbClr val="006600"/>
                          </a:solidFill>
                          <a:effectLst/>
                          <a:latin typeface="Times New Roman" pitchFamily="18" charset="0"/>
                          <a:ea typeface="黑体" pitchFamily="2" charset="-122"/>
                        </a:rPr>
                        <a:t>MX</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4</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Y</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2</a:t>
                      </a:r>
                    </a:p>
                  </a:txBody>
                  <a:tcPr marL="83077" marR="83077" marT="46799" marB="46799"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10000"/>
                        </a:lnSpc>
                        <a:spcBef>
                          <a:spcPct val="20000"/>
                        </a:spcBef>
                        <a:spcAft>
                          <a:spcPct val="0"/>
                        </a:spcAft>
                        <a:buClrTx/>
                        <a:buSzTx/>
                        <a:buFontTx/>
                        <a:buNone/>
                        <a:tabLst/>
                      </a:pPr>
                      <a:r>
                        <a:rPr kumimoji="1" lang="en-US" altLang="zh-CN" sz="1800" b="1" i="0" u="none" strike="noStrike" cap="none" normalizeH="0" baseline="0" dirty="0">
                          <a:ln>
                            <a:noFill/>
                          </a:ln>
                          <a:solidFill>
                            <a:srgbClr val="006600"/>
                          </a:solidFill>
                          <a:effectLst/>
                          <a:latin typeface="Times New Roman" pitchFamily="18" charset="0"/>
                          <a:ea typeface="黑体" pitchFamily="2" charset="-122"/>
                        </a:rPr>
                        <a:t>2</a:t>
                      </a:r>
                    </a:p>
                  </a:txBody>
                  <a:tcPr marL="83077" marR="83077" marT="46799" marB="46799"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10000"/>
                        </a:lnSpc>
                        <a:spcBef>
                          <a:spcPct val="20000"/>
                        </a:spcBef>
                        <a:spcAft>
                          <a:spcPct val="0"/>
                        </a:spcAft>
                        <a:buClrTx/>
                        <a:buSzTx/>
                        <a:buFontTx/>
                        <a:buNone/>
                        <a:tabLst/>
                      </a:pPr>
                      <a:r>
                        <a:rPr kumimoji="1" lang="en-US" altLang="zh-CN" sz="1800" b="1" i="0" u="none" strike="noStrike" cap="none" normalizeH="0" baseline="0" dirty="0">
                          <a:ln>
                            <a:noFill/>
                          </a:ln>
                          <a:solidFill>
                            <a:srgbClr val="006600"/>
                          </a:solidFill>
                          <a:effectLst/>
                          <a:latin typeface="Times New Roman" pitchFamily="18" charset="0"/>
                          <a:ea typeface="黑体" pitchFamily="2" charset="-122"/>
                        </a:rPr>
                        <a:t>[PtCl</a:t>
                      </a:r>
                      <a:r>
                        <a:rPr kumimoji="1" lang="en-US" altLang="zh-CN" sz="1800" b="1" i="0" u="none" strike="noStrike" cap="none" normalizeH="0" baseline="-25000" dirty="0">
                          <a:ln>
                            <a:noFill/>
                          </a:ln>
                          <a:solidFill>
                            <a:srgbClr val="006600"/>
                          </a:solidFill>
                          <a:effectLst/>
                          <a:latin typeface="Times New Roman" pitchFamily="18" charset="0"/>
                          <a:ea typeface="黑体" pitchFamily="2" charset="-122"/>
                        </a:rPr>
                        <a:t>2</a:t>
                      </a:r>
                      <a:r>
                        <a:rPr kumimoji="1" lang="en-US" altLang="zh-CN" sz="1800" b="1" i="0" u="none" strike="noStrike" cap="none" normalizeH="0" baseline="0" dirty="0">
                          <a:ln>
                            <a:noFill/>
                          </a:ln>
                          <a:solidFill>
                            <a:srgbClr val="006600"/>
                          </a:solidFill>
                          <a:effectLst/>
                          <a:latin typeface="Times New Roman" pitchFamily="18" charset="0"/>
                          <a:ea typeface="黑体" pitchFamily="2" charset="-122"/>
                        </a:rPr>
                        <a:t>(NH</a:t>
                      </a:r>
                      <a:r>
                        <a:rPr kumimoji="1" lang="en-US" altLang="zh-CN" sz="1800" b="1" i="0" u="none" strike="noStrike" cap="none" normalizeH="0" baseline="-25000" dirty="0">
                          <a:ln>
                            <a:noFill/>
                          </a:ln>
                          <a:solidFill>
                            <a:srgbClr val="006600"/>
                          </a:solidFill>
                          <a:effectLst/>
                          <a:latin typeface="Times New Roman" pitchFamily="18" charset="0"/>
                          <a:ea typeface="黑体" pitchFamily="2" charset="-122"/>
                        </a:rPr>
                        <a:t>3</a:t>
                      </a:r>
                      <a:r>
                        <a:rPr kumimoji="1" lang="en-US" altLang="zh-CN" sz="1800" b="1" i="0" u="none" strike="noStrike" cap="none" normalizeH="0" baseline="0" dirty="0">
                          <a:ln>
                            <a:noFill/>
                          </a:ln>
                          <a:solidFill>
                            <a:srgbClr val="006600"/>
                          </a:solidFill>
                          <a:effectLst/>
                          <a:latin typeface="Times New Roman" pitchFamily="18" charset="0"/>
                          <a:ea typeface="黑体" pitchFamily="2" charset="-122"/>
                        </a:rPr>
                        <a:t>)</a:t>
                      </a:r>
                      <a:r>
                        <a:rPr kumimoji="1" lang="en-US" altLang="zh-CN" sz="1800" b="1" i="0" u="none" strike="noStrike" cap="none" normalizeH="0" baseline="-25000" dirty="0">
                          <a:ln>
                            <a:noFill/>
                          </a:ln>
                          <a:solidFill>
                            <a:srgbClr val="006600"/>
                          </a:solidFill>
                          <a:effectLst/>
                          <a:latin typeface="Times New Roman" pitchFamily="18" charset="0"/>
                          <a:ea typeface="黑体" pitchFamily="2" charset="-122"/>
                        </a:rPr>
                        <a:t>4</a:t>
                      </a:r>
                      <a:r>
                        <a:rPr kumimoji="1" lang="en-US" altLang="zh-CN" sz="1800" b="1" i="0" u="none" strike="noStrike" cap="none" normalizeH="0" baseline="0" dirty="0">
                          <a:ln>
                            <a:noFill/>
                          </a:ln>
                          <a:solidFill>
                            <a:srgbClr val="006600"/>
                          </a:solidFill>
                          <a:effectLst/>
                          <a:latin typeface="Times New Roman" pitchFamily="18" charset="0"/>
                          <a:ea typeface="黑体" pitchFamily="2" charset="-122"/>
                        </a:rPr>
                        <a:t>]Cl</a:t>
                      </a:r>
                      <a:r>
                        <a:rPr kumimoji="1" lang="en-US" altLang="zh-CN" sz="1800" b="1" i="0" u="none" strike="noStrike" cap="none" normalizeH="0" baseline="-25000" dirty="0">
                          <a:ln>
                            <a:noFill/>
                          </a:ln>
                          <a:solidFill>
                            <a:srgbClr val="006600"/>
                          </a:solidFill>
                          <a:effectLst/>
                          <a:latin typeface="Times New Roman" pitchFamily="18" charset="0"/>
                          <a:ea typeface="黑体" pitchFamily="2" charset="-122"/>
                        </a:rPr>
                        <a:t>2</a:t>
                      </a:r>
                      <a:r>
                        <a:rPr kumimoji="1" lang="en-US" altLang="zh-CN" sz="1800" b="1" i="0" u="none" strike="noStrike" cap="none" normalizeH="0" baseline="0" dirty="0">
                          <a:ln>
                            <a:noFill/>
                          </a:ln>
                          <a:solidFill>
                            <a:srgbClr val="006600"/>
                          </a:solidFill>
                          <a:effectLst/>
                          <a:latin typeface="Times New Roman" pitchFamily="18" charset="0"/>
                          <a:ea typeface="黑体" pitchFamily="2" charset="-122"/>
                        </a:rPr>
                        <a:t>,</a:t>
                      </a:r>
                    </a:p>
                    <a:p>
                      <a:pPr marL="0" marR="0" lvl="0" indent="0" algn="ctr" defTabSz="914400" rtl="0" eaLnBrk="1" fontAlgn="base" latinLnBrk="0" hangingPunct="1">
                        <a:lnSpc>
                          <a:spcPct val="110000"/>
                        </a:lnSpc>
                        <a:spcBef>
                          <a:spcPct val="20000"/>
                        </a:spcBef>
                        <a:spcAft>
                          <a:spcPct val="0"/>
                        </a:spcAft>
                        <a:buClrTx/>
                        <a:buSzTx/>
                        <a:buFontTx/>
                        <a:buNone/>
                        <a:tabLst/>
                      </a:pPr>
                      <a:r>
                        <a:rPr kumimoji="1" lang="en-US" altLang="zh-CN" sz="1800" b="1" i="0" u="none" strike="noStrike" cap="none" normalizeH="0" baseline="0" dirty="0">
                          <a:ln>
                            <a:noFill/>
                          </a:ln>
                          <a:solidFill>
                            <a:srgbClr val="006600"/>
                          </a:solidFill>
                          <a:effectLst/>
                          <a:latin typeface="Times New Roman" pitchFamily="18" charset="0"/>
                          <a:ea typeface="黑体" pitchFamily="2" charset="-122"/>
                        </a:rPr>
                        <a:t>[PtCl</a:t>
                      </a:r>
                      <a:r>
                        <a:rPr kumimoji="1" lang="en-US" altLang="zh-CN" sz="1800" b="1" i="0" u="none" strike="noStrike" cap="none" normalizeH="0" baseline="-25000" dirty="0">
                          <a:ln>
                            <a:noFill/>
                          </a:ln>
                          <a:solidFill>
                            <a:srgbClr val="006600"/>
                          </a:solidFill>
                          <a:effectLst/>
                          <a:latin typeface="Times New Roman" pitchFamily="18" charset="0"/>
                          <a:ea typeface="黑体" pitchFamily="2" charset="-122"/>
                        </a:rPr>
                        <a:t>4</a:t>
                      </a:r>
                      <a:r>
                        <a:rPr kumimoji="1" lang="en-US" altLang="zh-CN" sz="1800" b="1" i="0" u="none" strike="noStrike" cap="none" normalizeH="0" baseline="0" dirty="0">
                          <a:ln>
                            <a:noFill/>
                          </a:ln>
                          <a:solidFill>
                            <a:srgbClr val="006600"/>
                          </a:solidFill>
                          <a:effectLst/>
                          <a:latin typeface="Times New Roman" pitchFamily="18" charset="0"/>
                          <a:ea typeface="黑体" pitchFamily="2" charset="-122"/>
                        </a:rPr>
                        <a:t>(NH</a:t>
                      </a:r>
                      <a:r>
                        <a:rPr kumimoji="1" lang="en-US" altLang="zh-CN" sz="1800" b="1" i="0" u="none" strike="noStrike" cap="none" normalizeH="0" baseline="-25000" dirty="0">
                          <a:ln>
                            <a:noFill/>
                          </a:ln>
                          <a:solidFill>
                            <a:srgbClr val="006600"/>
                          </a:solidFill>
                          <a:effectLst/>
                          <a:latin typeface="Times New Roman" pitchFamily="18" charset="0"/>
                          <a:ea typeface="黑体" pitchFamily="2" charset="-122"/>
                        </a:rPr>
                        <a:t>3</a:t>
                      </a:r>
                      <a:r>
                        <a:rPr kumimoji="1" lang="en-US" altLang="zh-CN" sz="1800" b="1" i="0" u="none" strike="noStrike" cap="none" normalizeH="0" baseline="0" dirty="0">
                          <a:ln>
                            <a:noFill/>
                          </a:ln>
                          <a:solidFill>
                            <a:srgbClr val="006600"/>
                          </a:solidFill>
                          <a:effectLst/>
                          <a:latin typeface="Times New Roman" pitchFamily="18" charset="0"/>
                          <a:ea typeface="黑体" pitchFamily="2" charset="-122"/>
                        </a:rPr>
                        <a:t>)</a:t>
                      </a:r>
                      <a:r>
                        <a:rPr kumimoji="1" lang="en-US" altLang="zh-CN" sz="1800" b="1" i="0" u="none" strike="noStrike" cap="none" normalizeH="0" baseline="-25000" dirty="0">
                          <a:ln>
                            <a:noFill/>
                          </a:ln>
                          <a:solidFill>
                            <a:srgbClr val="006600"/>
                          </a:solidFill>
                          <a:effectLst/>
                          <a:latin typeface="Times New Roman" pitchFamily="18" charset="0"/>
                          <a:ea typeface="黑体" pitchFamily="2" charset="-122"/>
                        </a:rPr>
                        <a:t>2</a:t>
                      </a:r>
                      <a:r>
                        <a:rPr kumimoji="1" lang="en-US" altLang="zh-CN" sz="1800" b="1" i="0" u="none" strike="noStrike" cap="none" normalizeH="0" baseline="0" dirty="0">
                          <a:ln>
                            <a:noFill/>
                          </a:ln>
                          <a:solidFill>
                            <a:srgbClr val="006600"/>
                          </a:solidFill>
                          <a:effectLst/>
                          <a:latin typeface="Times New Roman" pitchFamily="18" charset="0"/>
                          <a:ea typeface="黑体" pitchFamily="2" charset="-122"/>
                        </a:rPr>
                        <a:t>]</a:t>
                      </a:r>
                    </a:p>
                  </a:txBody>
                  <a:tcPr marL="83077" marR="83077" marT="46799" marB="46799" anchor="ctr" horzOverflow="overflow">
                    <a:lnL w="1905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2"/>
                  </a:ext>
                </a:extLst>
              </a:tr>
              <a:tr h="581014">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10000"/>
                        </a:lnSpc>
                        <a:spcBef>
                          <a:spcPct val="20000"/>
                        </a:spcBef>
                        <a:spcAft>
                          <a:spcPct val="0"/>
                        </a:spcAft>
                        <a:buClrTx/>
                        <a:buSzTx/>
                        <a:buFontTx/>
                        <a:buNone/>
                        <a:tabLst/>
                      </a:pPr>
                      <a:r>
                        <a:rPr kumimoji="1" lang="en-US" altLang="zh-CN" sz="1800" b="1" i="0" u="none" strike="noStrike" cap="none" normalizeH="0" baseline="0">
                          <a:ln>
                            <a:noFill/>
                          </a:ln>
                          <a:solidFill>
                            <a:srgbClr val="006600"/>
                          </a:solidFill>
                          <a:effectLst/>
                          <a:latin typeface="Times New Roman" pitchFamily="18" charset="0"/>
                          <a:ea typeface="黑体" pitchFamily="2" charset="-122"/>
                        </a:rPr>
                        <a:t>MX</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2</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Y</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2</a:t>
                      </a:r>
                    </a:p>
                  </a:txBody>
                  <a:tcPr marL="83077" marR="83077" marT="46799" marB="46799" anchor="ctr" horzOverflow="overflow">
                    <a:lnL>
                      <a:noFill/>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10000"/>
                        </a:lnSpc>
                        <a:spcBef>
                          <a:spcPct val="20000"/>
                        </a:spcBef>
                        <a:spcAft>
                          <a:spcPct val="0"/>
                        </a:spcAft>
                        <a:buClrTx/>
                        <a:buSzTx/>
                        <a:buFontTx/>
                        <a:buNone/>
                        <a:tabLst/>
                      </a:pPr>
                      <a:r>
                        <a:rPr kumimoji="1" lang="en-US" altLang="zh-CN" sz="1800" b="1" i="0" u="none" strike="noStrike" cap="none" normalizeH="0" baseline="0">
                          <a:ln>
                            <a:noFill/>
                          </a:ln>
                          <a:solidFill>
                            <a:srgbClr val="006600"/>
                          </a:solidFill>
                          <a:effectLst/>
                          <a:latin typeface="Times New Roman" pitchFamily="18" charset="0"/>
                          <a:ea typeface="黑体" pitchFamily="2" charset="-122"/>
                        </a:rPr>
                        <a:t>2</a:t>
                      </a:r>
                    </a:p>
                  </a:txBody>
                  <a:tcPr marL="83077" marR="83077" marT="46799" marB="46799"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10000"/>
                        </a:lnSpc>
                        <a:spcBef>
                          <a:spcPct val="20000"/>
                        </a:spcBef>
                        <a:spcAft>
                          <a:spcPct val="0"/>
                        </a:spcAft>
                        <a:buClrTx/>
                        <a:buSzTx/>
                        <a:buFontTx/>
                        <a:buNone/>
                        <a:tabLst/>
                      </a:pPr>
                      <a:r>
                        <a:rPr kumimoji="1" lang="en-US" altLang="zh-CN" sz="1800" b="1" i="0" u="none" strike="noStrike" cap="none" normalizeH="0" baseline="0">
                          <a:ln>
                            <a:noFill/>
                          </a:ln>
                          <a:solidFill>
                            <a:srgbClr val="006600"/>
                          </a:solidFill>
                          <a:effectLst/>
                          <a:latin typeface="Times New Roman" pitchFamily="18" charset="0"/>
                          <a:ea typeface="黑体" pitchFamily="2" charset="-122"/>
                        </a:rPr>
                        <a:t>[PtCl</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2</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(NH</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3</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2</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a:t>
                      </a:r>
                    </a:p>
                  </a:txBody>
                  <a:tcPr marL="83077" marR="83077" marT="46799" marB="46799"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10000"/>
                        </a:lnSpc>
                        <a:spcBef>
                          <a:spcPct val="20000"/>
                        </a:spcBef>
                        <a:spcAft>
                          <a:spcPct val="0"/>
                        </a:spcAft>
                        <a:buClrTx/>
                        <a:buSzTx/>
                        <a:buFontTx/>
                        <a:buNone/>
                        <a:tabLst/>
                      </a:pPr>
                      <a:r>
                        <a:rPr kumimoji="1" lang="en-US" altLang="zh-CN" sz="1800" b="1" i="0" u="none" strike="noStrike" cap="none" normalizeH="0" baseline="0">
                          <a:ln>
                            <a:noFill/>
                          </a:ln>
                          <a:solidFill>
                            <a:srgbClr val="006600"/>
                          </a:solidFill>
                          <a:effectLst/>
                          <a:latin typeface="Times New Roman" pitchFamily="18" charset="0"/>
                          <a:ea typeface="黑体" pitchFamily="2" charset="-122"/>
                        </a:rPr>
                        <a:t>MX</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3</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Y</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3</a:t>
                      </a:r>
                    </a:p>
                  </a:txBody>
                  <a:tcPr marL="83077" marR="83077" marT="46799" marB="46799"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10000"/>
                        </a:lnSpc>
                        <a:spcBef>
                          <a:spcPct val="20000"/>
                        </a:spcBef>
                        <a:spcAft>
                          <a:spcPct val="0"/>
                        </a:spcAft>
                        <a:buClrTx/>
                        <a:buSzTx/>
                        <a:buFontTx/>
                        <a:buNone/>
                        <a:tabLst/>
                      </a:pPr>
                      <a:r>
                        <a:rPr kumimoji="1" lang="en-US" altLang="zh-CN" sz="1800" b="1" i="0" u="none" strike="noStrike" cap="none" normalizeH="0" baseline="0">
                          <a:ln>
                            <a:noFill/>
                          </a:ln>
                          <a:solidFill>
                            <a:srgbClr val="006600"/>
                          </a:solidFill>
                          <a:effectLst/>
                          <a:latin typeface="Times New Roman" pitchFamily="18" charset="0"/>
                          <a:ea typeface="黑体" pitchFamily="2" charset="-122"/>
                        </a:rPr>
                        <a:t>2</a:t>
                      </a:r>
                    </a:p>
                  </a:txBody>
                  <a:tcPr marL="83077" marR="83077" marT="46799" marB="46799"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10000"/>
                        </a:lnSpc>
                        <a:spcBef>
                          <a:spcPct val="20000"/>
                        </a:spcBef>
                        <a:spcAft>
                          <a:spcPct val="0"/>
                        </a:spcAft>
                        <a:buClrTx/>
                        <a:buSzTx/>
                        <a:buFontTx/>
                        <a:buNone/>
                        <a:tabLst/>
                      </a:pPr>
                      <a:r>
                        <a:rPr kumimoji="1" lang="en-US" altLang="zh-CN" sz="1800" b="1" i="0" u="none" strike="noStrike" cap="none" normalizeH="0" baseline="0">
                          <a:ln>
                            <a:noFill/>
                          </a:ln>
                          <a:solidFill>
                            <a:srgbClr val="006600"/>
                          </a:solidFill>
                          <a:effectLst/>
                          <a:latin typeface="Times New Roman" pitchFamily="18" charset="0"/>
                          <a:ea typeface="黑体" pitchFamily="2" charset="-122"/>
                        </a:rPr>
                        <a:t>[PtCl</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3</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(NH</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3</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3</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]Cl</a:t>
                      </a:r>
                    </a:p>
                  </a:txBody>
                  <a:tcPr marL="83077" marR="83077" marT="46799" marB="46799" anchor="ctr" horzOverflow="overflow">
                    <a:lnL w="1905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3"/>
                  </a:ext>
                </a:extLst>
              </a:tr>
              <a:tr h="581014">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10000"/>
                        </a:lnSpc>
                        <a:spcBef>
                          <a:spcPct val="20000"/>
                        </a:spcBef>
                        <a:spcAft>
                          <a:spcPct val="0"/>
                        </a:spcAft>
                        <a:buClrTx/>
                        <a:buSzTx/>
                        <a:buFontTx/>
                        <a:buNone/>
                        <a:tabLst/>
                      </a:pPr>
                      <a:r>
                        <a:rPr kumimoji="1" lang="en-US" altLang="zh-CN" sz="1800" b="1" i="0" u="none" strike="noStrike" cap="none" normalizeH="0" baseline="0">
                          <a:ln>
                            <a:noFill/>
                          </a:ln>
                          <a:solidFill>
                            <a:srgbClr val="006600"/>
                          </a:solidFill>
                          <a:effectLst/>
                          <a:latin typeface="Times New Roman" pitchFamily="18" charset="0"/>
                          <a:ea typeface="黑体" pitchFamily="2" charset="-122"/>
                        </a:rPr>
                        <a:t>MX</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2</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YZ</a:t>
                      </a:r>
                    </a:p>
                  </a:txBody>
                  <a:tcPr marL="83077" marR="83077" marT="46799" marB="46799" anchor="ctr" horzOverflow="overflow">
                    <a:lnL>
                      <a:noFill/>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10000"/>
                        </a:lnSpc>
                        <a:spcBef>
                          <a:spcPct val="20000"/>
                        </a:spcBef>
                        <a:spcAft>
                          <a:spcPct val="0"/>
                        </a:spcAft>
                        <a:buClrTx/>
                        <a:buSzTx/>
                        <a:buFontTx/>
                        <a:buNone/>
                        <a:tabLst/>
                      </a:pPr>
                      <a:r>
                        <a:rPr kumimoji="1" lang="en-US" altLang="zh-CN" sz="1800" b="1" i="0" u="none" strike="noStrike" cap="none" normalizeH="0" baseline="0">
                          <a:ln>
                            <a:noFill/>
                          </a:ln>
                          <a:solidFill>
                            <a:srgbClr val="006600"/>
                          </a:solidFill>
                          <a:effectLst/>
                          <a:latin typeface="Times New Roman" pitchFamily="18" charset="0"/>
                          <a:ea typeface="黑体" pitchFamily="2" charset="-122"/>
                        </a:rPr>
                        <a:t>2</a:t>
                      </a:r>
                    </a:p>
                  </a:txBody>
                  <a:tcPr marL="83077" marR="83077" marT="46799" marB="46799"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10000"/>
                        </a:lnSpc>
                        <a:spcBef>
                          <a:spcPct val="20000"/>
                        </a:spcBef>
                        <a:spcAft>
                          <a:spcPct val="0"/>
                        </a:spcAft>
                        <a:buClrTx/>
                        <a:buSzTx/>
                        <a:buFontTx/>
                        <a:buNone/>
                        <a:tabLst/>
                      </a:pPr>
                      <a:r>
                        <a:rPr kumimoji="1" lang="en-US" altLang="zh-CN" sz="1800" b="1" i="0" u="none" strike="noStrike" cap="none" normalizeH="0" baseline="0">
                          <a:ln>
                            <a:noFill/>
                          </a:ln>
                          <a:solidFill>
                            <a:srgbClr val="006600"/>
                          </a:solidFill>
                          <a:effectLst/>
                          <a:latin typeface="Times New Roman" pitchFamily="18" charset="0"/>
                          <a:ea typeface="黑体" pitchFamily="2" charset="-122"/>
                        </a:rPr>
                        <a:t>[PtCl(NO</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2</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)(NH</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3</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2</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a:t>
                      </a:r>
                    </a:p>
                  </a:txBody>
                  <a:tcPr marL="83077" marR="83077" marT="46799" marB="46799"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10000"/>
                        </a:lnSpc>
                        <a:spcBef>
                          <a:spcPct val="20000"/>
                        </a:spcBef>
                        <a:spcAft>
                          <a:spcPct val="0"/>
                        </a:spcAft>
                        <a:buClrTx/>
                        <a:buSzTx/>
                        <a:buFontTx/>
                        <a:buNone/>
                        <a:tabLst/>
                      </a:pPr>
                      <a:r>
                        <a:rPr kumimoji="1" lang="en-US" altLang="zh-CN" sz="1800" b="1" i="0" u="none" strike="noStrike" cap="none" normalizeH="0" baseline="0">
                          <a:ln>
                            <a:noFill/>
                          </a:ln>
                          <a:solidFill>
                            <a:srgbClr val="006600"/>
                          </a:solidFill>
                          <a:effectLst/>
                          <a:latin typeface="Times New Roman" pitchFamily="18" charset="0"/>
                          <a:ea typeface="黑体" pitchFamily="2" charset="-122"/>
                        </a:rPr>
                        <a:t>MX</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4</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YZ</a:t>
                      </a:r>
                    </a:p>
                  </a:txBody>
                  <a:tcPr marL="83077" marR="83077" marT="46799" marB="46799"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10000"/>
                        </a:lnSpc>
                        <a:spcBef>
                          <a:spcPct val="20000"/>
                        </a:spcBef>
                        <a:spcAft>
                          <a:spcPct val="0"/>
                        </a:spcAft>
                        <a:buClrTx/>
                        <a:buSzTx/>
                        <a:buFontTx/>
                        <a:buNone/>
                        <a:tabLst/>
                      </a:pPr>
                      <a:r>
                        <a:rPr kumimoji="1" lang="en-US" altLang="zh-CN" sz="1800" b="1" i="0" u="none" strike="noStrike" cap="none" normalizeH="0" baseline="0">
                          <a:ln>
                            <a:noFill/>
                          </a:ln>
                          <a:solidFill>
                            <a:srgbClr val="006600"/>
                          </a:solidFill>
                          <a:effectLst/>
                          <a:latin typeface="Times New Roman" pitchFamily="18" charset="0"/>
                          <a:ea typeface="黑体" pitchFamily="2" charset="-122"/>
                        </a:rPr>
                        <a:t>2</a:t>
                      </a:r>
                    </a:p>
                  </a:txBody>
                  <a:tcPr marL="83077" marR="83077" marT="46799" marB="46799"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10000"/>
                        </a:lnSpc>
                        <a:spcBef>
                          <a:spcPct val="20000"/>
                        </a:spcBef>
                        <a:spcAft>
                          <a:spcPct val="0"/>
                        </a:spcAft>
                        <a:buClrTx/>
                        <a:buSzTx/>
                        <a:buFontTx/>
                        <a:buNone/>
                        <a:tabLst/>
                      </a:pPr>
                      <a:r>
                        <a:rPr kumimoji="1" lang="en-US" altLang="zh-CN" sz="1800" b="1" i="0" u="none" strike="noStrike" cap="none" normalizeH="0" baseline="0">
                          <a:ln>
                            <a:noFill/>
                          </a:ln>
                          <a:solidFill>
                            <a:srgbClr val="006600"/>
                          </a:solidFill>
                          <a:effectLst/>
                          <a:latin typeface="Times New Roman" pitchFamily="18" charset="0"/>
                          <a:ea typeface="黑体" pitchFamily="2" charset="-122"/>
                        </a:rPr>
                        <a:t>[PtCl(NO</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2</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)(NH</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3</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4</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]Cl</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2</a:t>
                      </a:r>
                    </a:p>
                  </a:txBody>
                  <a:tcPr marL="83077" marR="83077" marT="46799" marB="46799" anchor="ctr" horzOverflow="overflow">
                    <a:lnL w="1905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4"/>
                  </a:ext>
                </a:extLst>
              </a:tr>
              <a:tr h="579427">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10000"/>
                        </a:lnSpc>
                        <a:spcBef>
                          <a:spcPct val="20000"/>
                        </a:spcBef>
                        <a:spcAft>
                          <a:spcPct val="0"/>
                        </a:spcAft>
                        <a:buClrTx/>
                        <a:buSzTx/>
                        <a:buFontTx/>
                        <a:buNone/>
                        <a:tabLst/>
                      </a:pPr>
                      <a:r>
                        <a:rPr kumimoji="1" lang="en-US" altLang="zh-CN" sz="1800" b="1" i="0" u="none" strike="noStrike" cap="none" normalizeH="0" baseline="0">
                          <a:ln>
                            <a:noFill/>
                          </a:ln>
                          <a:solidFill>
                            <a:srgbClr val="006600"/>
                          </a:solidFill>
                          <a:effectLst/>
                          <a:latin typeface="Times New Roman" pitchFamily="18" charset="0"/>
                          <a:ea typeface="黑体" pitchFamily="2" charset="-122"/>
                        </a:rPr>
                        <a:t>MXYZK</a:t>
                      </a:r>
                    </a:p>
                  </a:txBody>
                  <a:tcPr marL="83077" marR="83077" marT="46799" marB="46799" anchor="ctr" horzOverflow="overflow">
                    <a:lnL>
                      <a:noFill/>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10000"/>
                        </a:lnSpc>
                        <a:spcBef>
                          <a:spcPct val="20000"/>
                        </a:spcBef>
                        <a:spcAft>
                          <a:spcPct val="0"/>
                        </a:spcAft>
                        <a:buClrTx/>
                        <a:buSzTx/>
                        <a:buFontTx/>
                        <a:buNone/>
                        <a:tabLst/>
                      </a:pPr>
                      <a:r>
                        <a:rPr kumimoji="1" lang="en-US" altLang="zh-CN" sz="1800" b="1" i="0" u="none" strike="noStrike" cap="none" normalizeH="0" baseline="0">
                          <a:ln>
                            <a:noFill/>
                          </a:ln>
                          <a:solidFill>
                            <a:srgbClr val="006600"/>
                          </a:solidFill>
                          <a:effectLst/>
                          <a:latin typeface="Times New Roman" pitchFamily="18" charset="0"/>
                          <a:ea typeface="黑体" pitchFamily="2" charset="-122"/>
                        </a:rPr>
                        <a:t>3</a:t>
                      </a:r>
                    </a:p>
                  </a:txBody>
                  <a:tcPr marL="83077" marR="83077" marT="46799" marB="46799"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10000"/>
                        </a:lnSpc>
                        <a:spcBef>
                          <a:spcPct val="20000"/>
                        </a:spcBef>
                        <a:spcAft>
                          <a:spcPct val="0"/>
                        </a:spcAft>
                        <a:buClrTx/>
                        <a:buSzTx/>
                        <a:buFontTx/>
                        <a:buNone/>
                        <a:tabLst/>
                      </a:pPr>
                      <a:r>
                        <a:rPr kumimoji="1" lang="en-US" altLang="zh-CN" sz="1800" b="1" i="0" u="none" strike="noStrike" cap="none" normalizeH="0" baseline="0">
                          <a:ln>
                            <a:noFill/>
                          </a:ln>
                          <a:solidFill>
                            <a:srgbClr val="006600"/>
                          </a:solidFill>
                          <a:effectLst/>
                          <a:latin typeface="Times New Roman" pitchFamily="18" charset="0"/>
                          <a:ea typeface="黑体" pitchFamily="2" charset="-122"/>
                        </a:rPr>
                        <a:t>[PtBrCl(NH</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3</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)Py]</a:t>
                      </a:r>
                    </a:p>
                  </a:txBody>
                  <a:tcPr marL="83077" marR="83077" marT="46799" marB="46799"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10000"/>
                        </a:lnSpc>
                        <a:spcBef>
                          <a:spcPct val="20000"/>
                        </a:spcBef>
                        <a:spcAft>
                          <a:spcPct val="0"/>
                        </a:spcAft>
                        <a:buClrTx/>
                        <a:buSzTx/>
                        <a:buFontTx/>
                        <a:buNone/>
                        <a:tabLst/>
                      </a:pPr>
                      <a:r>
                        <a:rPr kumimoji="1" lang="en-US" altLang="zh-CN" sz="1800" b="1" i="0" u="none" strike="noStrike" cap="none" normalizeH="0" baseline="0">
                          <a:ln>
                            <a:noFill/>
                          </a:ln>
                          <a:solidFill>
                            <a:srgbClr val="006600"/>
                          </a:solidFill>
                          <a:effectLst/>
                          <a:latin typeface="Times New Roman" pitchFamily="18" charset="0"/>
                          <a:ea typeface="黑体" pitchFamily="2" charset="-122"/>
                        </a:rPr>
                        <a:t>MX</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3</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Y</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2</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Z</a:t>
                      </a:r>
                    </a:p>
                  </a:txBody>
                  <a:tcPr marL="83077" marR="83077" marT="46799" marB="46799"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10000"/>
                        </a:lnSpc>
                        <a:spcBef>
                          <a:spcPct val="20000"/>
                        </a:spcBef>
                        <a:spcAft>
                          <a:spcPct val="0"/>
                        </a:spcAft>
                        <a:buClrTx/>
                        <a:buSzTx/>
                        <a:buFontTx/>
                        <a:buNone/>
                        <a:tabLst/>
                      </a:pPr>
                      <a:r>
                        <a:rPr kumimoji="1" lang="en-US" altLang="zh-CN" sz="1800" b="1" i="0" u="none" strike="noStrike" cap="none" normalizeH="0" baseline="0">
                          <a:ln>
                            <a:noFill/>
                          </a:ln>
                          <a:solidFill>
                            <a:srgbClr val="006600"/>
                          </a:solidFill>
                          <a:effectLst/>
                          <a:latin typeface="Times New Roman" pitchFamily="18" charset="0"/>
                          <a:ea typeface="黑体" pitchFamily="2" charset="-122"/>
                        </a:rPr>
                        <a:t>3</a:t>
                      </a:r>
                    </a:p>
                  </a:txBody>
                  <a:tcPr marL="83077" marR="83077" marT="46799" marB="46799"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10000"/>
                        </a:lnSpc>
                        <a:spcBef>
                          <a:spcPct val="20000"/>
                        </a:spcBef>
                        <a:spcAft>
                          <a:spcPct val="0"/>
                        </a:spcAft>
                        <a:buClrTx/>
                        <a:buSzTx/>
                        <a:buFontTx/>
                        <a:buNone/>
                        <a:tabLst/>
                      </a:pPr>
                      <a:r>
                        <a:rPr kumimoji="1" lang="en-US" altLang="zh-CN" sz="1800" b="1" i="0" u="none" strike="noStrike" cap="none" normalizeH="0" baseline="0">
                          <a:ln>
                            <a:noFill/>
                          </a:ln>
                          <a:solidFill>
                            <a:srgbClr val="006600"/>
                          </a:solidFill>
                          <a:effectLst/>
                          <a:latin typeface="Times New Roman" pitchFamily="18" charset="0"/>
                          <a:ea typeface="黑体" pitchFamily="2" charset="-122"/>
                        </a:rPr>
                        <a:t>[PtCl</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3</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(OH)(NH</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3</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2</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a:t>
                      </a:r>
                    </a:p>
                  </a:txBody>
                  <a:tcPr marL="83077" marR="83077" marT="46799" marB="46799" anchor="ctr" horzOverflow="overflow">
                    <a:lnL w="1905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5"/>
                  </a:ext>
                </a:extLst>
              </a:tr>
              <a:tr h="751965">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10000"/>
                        </a:lnSpc>
                        <a:spcBef>
                          <a:spcPct val="20000"/>
                        </a:spcBef>
                        <a:spcAft>
                          <a:spcPct val="0"/>
                        </a:spcAft>
                        <a:buClrTx/>
                        <a:buSzTx/>
                        <a:buFontTx/>
                        <a:buNone/>
                        <a:tabLst/>
                      </a:pPr>
                      <a:r>
                        <a:rPr kumimoji="1" lang="en-US" altLang="zh-CN" sz="1800" b="1" i="0" u="none" strike="noStrike" cap="none" normalizeH="0" baseline="0">
                          <a:ln>
                            <a:noFill/>
                          </a:ln>
                          <a:solidFill>
                            <a:srgbClr val="006600"/>
                          </a:solidFill>
                          <a:effectLst/>
                          <a:latin typeface="Times New Roman" pitchFamily="18" charset="0"/>
                          <a:ea typeface="黑体" pitchFamily="2" charset="-122"/>
                        </a:rPr>
                        <a:t>MX</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6</a:t>
                      </a:r>
                    </a:p>
                  </a:txBody>
                  <a:tcPr marL="83077" marR="83077" marT="46799" marB="46799" anchor="ctr" horzOverflow="overflow">
                    <a:lnL>
                      <a:noFill/>
                    </a:lnL>
                    <a:lnR w="19050" cap="flat" cmpd="sng" algn="ctr">
                      <a:solidFill>
                        <a:schemeClr val="tx1"/>
                      </a:solid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10000"/>
                        </a:lnSpc>
                        <a:spcBef>
                          <a:spcPct val="20000"/>
                        </a:spcBef>
                        <a:spcAft>
                          <a:spcPct val="0"/>
                        </a:spcAft>
                        <a:buClrTx/>
                        <a:buSzTx/>
                        <a:buFontTx/>
                        <a:buNone/>
                        <a:tabLst/>
                      </a:pPr>
                      <a:r>
                        <a:rPr kumimoji="1" lang="en-US" altLang="zh-CN" sz="1800" b="1" i="0" u="none" strike="noStrike" cap="none" normalizeH="0" baseline="0">
                          <a:ln>
                            <a:noFill/>
                          </a:ln>
                          <a:solidFill>
                            <a:srgbClr val="006600"/>
                          </a:solidFill>
                          <a:effectLst/>
                          <a:latin typeface="Times New Roman" pitchFamily="18" charset="0"/>
                          <a:ea typeface="黑体" pitchFamily="2" charset="-122"/>
                        </a:rPr>
                        <a:t>1</a:t>
                      </a:r>
                    </a:p>
                  </a:txBody>
                  <a:tcPr marL="83077" marR="83077" marT="46799" marB="46799"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10000"/>
                        </a:lnSpc>
                        <a:spcBef>
                          <a:spcPct val="20000"/>
                        </a:spcBef>
                        <a:spcAft>
                          <a:spcPct val="0"/>
                        </a:spcAft>
                        <a:buClrTx/>
                        <a:buSzTx/>
                        <a:buFontTx/>
                        <a:buNone/>
                        <a:tabLst/>
                      </a:pPr>
                      <a:r>
                        <a:rPr kumimoji="1" lang="en-US" altLang="zh-CN" sz="1800" b="1" i="0" u="none" strike="noStrike" cap="none" normalizeH="0" baseline="0">
                          <a:ln>
                            <a:noFill/>
                          </a:ln>
                          <a:solidFill>
                            <a:srgbClr val="006600"/>
                          </a:solidFill>
                          <a:effectLst/>
                          <a:latin typeface="Times New Roman" pitchFamily="18" charset="0"/>
                          <a:ea typeface="黑体" pitchFamily="2" charset="-122"/>
                        </a:rPr>
                        <a:t>[Pt(NH</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3</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6</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]Cl</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4</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a:t>
                      </a:r>
                    </a:p>
                    <a:p>
                      <a:pPr marL="0" marR="0" lvl="0" indent="0" algn="ctr" defTabSz="914400" rtl="0" eaLnBrk="1" fontAlgn="base" latinLnBrk="0" hangingPunct="1">
                        <a:lnSpc>
                          <a:spcPct val="110000"/>
                        </a:lnSpc>
                        <a:spcBef>
                          <a:spcPct val="20000"/>
                        </a:spcBef>
                        <a:spcAft>
                          <a:spcPct val="0"/>
                        </a:spcAft>
                        <a:buClrTx/>
                        <a:buSzTx/>
                        <a:buFontTx/>
                        <a:buNone/>
                        <a:tabLst/>
                      </a:pPr>
                      <a:r>
                        <a:rPr kumimoji="1" lang="en-US" altLang="zh-CN" sz="1800" b="1" i="0" u="none" strike="noStrike" cap="none" normalizeH="0" baseline="0">
                          <a:ln>
                            <a:noFill/>
                          </a:ln>
                          <a:solidFill>
                            <a:srgbClr val="006600"/>
                          </a:solidFill>
                          <a:effectLst/>
                          <a:latin typeface="Times New Roman" pitchFamily="18" charset="0"/>
                          <a:ea typeface="黑体" pitchFamily="2" charset="-122"/>
                        </a:rPr>
                        <a:t>K</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2</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[PtCl</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6</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a:t>
                      </a:r>
                    </a:p>
                  </a:txBody>
                  <a:tcPr marL="83077" marR="83077" marT="46799" marB="46799"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10000"/>
                        </a:lnSpc>
                        <a:spcBef>
                          <a:spcPct val="20000"/>
                        </a:spcBef>
                        <a:spcAft>
                          <a:spcPct val="0"/>
                        </a:spcAft>
                        <a:buClrTx/>
                        <a:buSzTx/>
                        <a:buFontTx/>
                        <a:buNone/>
                        <a:tabLst/>
                      </a:pPr>
                      <a:r>
                        <a:rPr kumimoji="1" lang="en-US" altLang="zh-CN" sz="1800" b="1" i="0" u="none" strike="noStrike" cap="none" normalizeH="0" baseline="0">
                          <a:ln>
                            <a:noFill/>
                          </a:ln>
                          <a:solidFill>
                            <a:srgbClr val="006600"/>
                          </a:solidFill>
                          <a:effectLst/>
                          <a:latin typeface="Times New Roman" pitchFamily="18" charset="0"/>
                          <a:ea typeface="黑体" pitchFamily="2" charset="-122"/>
                        </a:rPr>
                        <a:t>MX</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2</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Y</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2</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Z</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2</a:t>
                      </a:r>
                      <a:endParaRPr kumimoji="1" lang="en-US" altLang="zh-CN" sz="1800" b="1" i="0" u="none" strike="noStrike" cap="none" normalizeH="0" baseline="0">
                        <a:ln>
                          <a:noFill/>
                        </a:ln>
                        <a:solidFill>
                          <a:srgbClr val="006600"/>
                        </a:solidFill>
                        <a:effectLst/>
                        <a:latin typeface="Times New Roman" pitchFamily="18" charset="0"/>
                        <a:ea typeface="黑体" pitchFamily="2" charset="-122"/>
                      </a:endParaRPr>
                    </a:p>
                  </a:txBody>
                  <a:tcPr marL="83077" marR="83077" marT="46799" marB="46799"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10000"/>
                        </a:lnSpc>
                        <a:spcBef>
                          <a:spcPct val="20000"/>
                        </a:spcBef>
                        <a:spcAft>
                          <a:spcPct val="0"/>
                        </a:spcAft>
                        <a:buClrTx/>
                        <a:buSzTx/>
                        <a:buFontTx/>
                        <a:buNone/>
                        <a:tabLst/>
                      </a:pPr>
                      <a:r>
                        <a:rPr kumimoji="1" lang="en-US" altLang="zh-CN" sz="1800" b="1" i="0" u="none" strike="noStrike" cap="none" normalizeH="0" baseline="0">
                          <a:ln>
                            <a:noFill/>
                          </a:ln>
                          <a:solidFill>
                            <a:srgbClr val="006600"/>
                          </a:solidFill>
                          <a:effectLst/>
                          <a:latin typeface="Times New Roman" pitchFamily="18" charset="0"/>
                          <a:ea typeface="黑体" pitchFamily="2" charset="-122"/>
                        </a:rPr>
                        <a:t>5</a:t>
                      </a:r>
                    </a:p>
                  </a:txBody>
                  <a:tcPr marL="83077" marR="83077" marT="46799" marB="46799"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10000"/>
                        </a:lnSpc>
                        <a:spcBef>
                          <a:spcPct val="20000"/>
                        </a:spcBef>
                        <a:spcAft>
                          <a:spcPct val="0"/>
                        </a:spcAft>
                        <a:buClrTx/>
                        <a:buSzTx/>
                        <a:buFontTx/>
                        <a:buNone/>
                        <a:tabLst/>
                      </a:pPr>
                      <a:r>
                        <a:rPr kumimoji="1" lang="en-US" altLang="zh-CN" sz="1800" b="1" i="0" u="none" strike="noStrike" cap="none" normalizeH="0" baseline="0" dirty="0">
                          <a:ln>
                            <a:noFill/>
                          </a:ln>
                          <a:solidFill>
                            <a:srgbClr val="006600"/>
                          </a:solidFill>
                          <a:effectLst/>
                          <a:latin typeface="Times New Roman" pitchFamily="18" charset="0"/>
                          <a:ea typeface="黑体" pitchFamily="2" charset="-122"/>
                        </a:rPr>
                        <a:t>[PtCl</a:t>
                      </a:r>
                      <a:r>
                        <a:rPr kumimoji="1" lang="en-US" altLang="zh-CN" sz="1800" b="1" i="0" u="none" strike="noStrike" cap="none" normalizeH="0" baseline="-25000" dirty="0">
                          <a:ln>
                            <a:noFill/>
                          </a:ln>
                          <a:solidFill>
                            <a:srgbClr val="006600"/>
                          </a:solidFill>
                          <a:effectLst/>
                          <a:latin typeface="Times New Roman" pitchFamily="18" charset="0"/>
                          <a:ea typeface="黑体" pitchFamily="2" charset="-122"/>
                        </a:rPr>
                        <a:t>2</a:t>
                      </a:r>
                      <a:r>
                        <a:rPr kumimoji="1" lang="en-US" altLang="zh-CN" sz="1800" b="1" i="0" u="none" strike="noStrike" cap="none" normalizeH="0" baseline="0" dirty="0">
                          <a:ln>
                            <a:noFill/>
                          </a:ln>
                          <a:solidFill>
                            <a:srgbClr val="006600"/>
                          </a:solidFill>
                          <a:effectLst/>
                          <a:latin typeface="Times New Roman" pitchFamily="18" charset="0"/>
                          <a:ea typeface="黑体" pitchFamily="2" charset="-122"/>
                        </a:rPr>
                        <a:t>(OH)</a:t>
                      </a:r>
                      <a:r>
                        <a:rPr kumimoji="1" lang="en-US" altLang="zh-CN" sz="1800" b="1" i="0" u="none" strike="noStrike" cap="none" normalizeH="0" baseline="-25000" dirty="0">
                          <a:ln>
                            <a:noFill/>
                          </a:ln>
                          <a:solidFill>
                            <a:srgbClr val="006600"/>
                          </a:solidFill>
                          <a:effectLst/>
                          <a:latin typeface="Times New Roman" pitchFamily="18" charset="0"/>
                          <a:ea typeface="黑体" pitchFamily="2" charset="-122"/>
                        </a:rPr>
                        <a:t>2</a:t>
                      </a:r>
                      <a:r>
                        <a:rPr kumimoji="1" lang="en-US" altLang="zh-CN" sz="1800" b="1" i="0" u="none" strike="noStrike" cap="none" normalizeH="0" baseline="0" dirty="0">
                          <a:ln>
                            <a:noFill/>
                          </a:ln>
                          <a:solidFill>
                            <a:srgbClr val="006600"/>
                          </a:solidFill>
                          <a:effectLst/>
                          <a:latin typeface="Times New Roman" pitchFamily="18" charset="0"/>
                          <a:ea typeface="黑体" pitchFamily="2" charset="-122"/>
                        </a:rPr>
                        <a:t>(NH</a:t>
                      </a:r>
                      <a:r>
                        <a:rPr kumimoji="1" lang="en-US" altLang="zh-CN" sz="1800" b="1" i="0" u="none" strike="noStrike" cap="none" normalizeH="0" baseline="-25000" dirty="0">
                          <a:ln>
                            <a:noFill/>
                          </a:ln>
                          <a:solidFill>
                            <a:srgbClr val="006600"/>
                          </a:solidFill>
                          <a:effectLst/>
                          <a:latin typeface="Times New Roman" pitchFamily="18" charset="0"/>
                          <a:ea typeface="黑体" pitchFamily="2" charset="-122"/>
                        </a:rPr>
                        <a:t>3</a:t>
                      </a:r>
                      <a:r>
                        <a:rPr kumimoji="1" lang="en-US" altLang="zh-CN" sz="1800" b="1" i="0" u="none" strike="noStrike" cap="none" normalizeH="0" baseline="0" dirty="0">
                          <a:ln>
                            <a:noFill/>
                          </a:ln>
                          <a:solidFill>
                            <a:srgbClr val="006600"/>
                          </a:solidFill>
                          <a:effectLst/>
                          <a:latin typeface="Times New Roman" pitchFamily="18" charset="0"/>
                          <a:ea typeface="黑体" pitchFamily="2" charset="-122"/>
                        </a:rPr>
                        <a:t>)</a:t>
                      </a:r>
                      <a:r>
                        <a:rPr kumimoji="1" lang="en-US" altLang="zh-CN" sz="1800" b="1" i="0" u="none" strike="noStrike" cap="none" normalizeH="0" baseline="-25000" dirty="0">
                          <a:ln>
                            <a:noFill/>
                          </a:ln>
                          <a:solidFill>
                            <a:srgbClr val="006600"/>
                          </a:solidFill>
                          <a:effectLst/>
                          <a:latin typeface="Times New Roman" pitchFamily="18" charset="0"/>
                          <a:ea typeface="黑体" pitchFamily="2" charset="-122"/>
                        </a:rPr>
                        <a:t>2</a:t>
                      </a:r>
                      <a:r>
                        <a:rPr kumimoji="1" lang="en-US" altLang="zh-CN" sz="1800" b="1" i="0" u="none" strike="noStrike" cap="none" normalizeH="0" baseline="0" dirty="0">
                          <a:ln>
                            <a:noFill/>
                          </a:ln>
                          <a:solidFill>
                            <a:srgbClr val="006600"/>
                          </a:solidFill>
                          <a:effectLst/>
                          <a:latin typeface="Times New Roman" pitchFamily="18" charset="0"/>
                          <a:ea typeface="黑体" pitchFamily="2" charset="-122"/>
                        </a:rPr>
                        <a:t>]</a:t>
                      </a:r>
                    </a:p>
                  </a:txBody>
                  <a:tcPr marL="83077" marR="83077" marT="46799" marB="46799" anchor="ctr" horzOverflow="overflow">
                    <a:lnL w="19050" cap="flat" cmpd="sng" algn="ctr">
                      <a:solidFill>
                        <a:schemeClr val="tx1"/>
                      </a:solidFill>
                      <a:prstDash val="solid"/>
                      <a:round/>
                      <a:headEnd type="none" w="med" len="med"/>
                      <a:tailEnd type="none" w="med" len="med"/>
                    </a:lnL>
                    <a:lnR>
                      <a:noFill/>
                    </a:lnR>
                    <a:lnT>
                      <a:noFill/>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4" name="矩形 3"/>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1231081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3010" name="Text Box 2"/>
          <p:cNvSpPr txBox="1">
            <a:spLocks noChangeArrowheads="1"/>
          </p:cNvSpPr>
          <p:nvPr/>
        </p:nvSpPr>
        <p:spPr bwMode="auto">
          <a:xfrm>
            <a:off x="323528" y="1124744"/>
            <a:ext cx="8496944" cy="2973122"/>
          </a:xfrm>
          <a:prstGeom prst="rect">
            <a:avLst/>
          </a:prstGeom>
          <a:noFill/>
          <a:ln w="9525" algn="ctr">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30000"/>
              </a:lnSpc>
              <a:buClr>
                <a:srgbClr val="FF0000"/>
              </a:buClr>
              <a:buFont typeface="Wingdings" pitchFamily="2" charset="2"/>
              <a:buNone/>
              <a:defRPr/>
            </a:pPr>
            <a:r>
              <a:rPr kumimoji="0" lang="zh-CN" altLang="en-US" dirty="0">
                <a:latin typeface="黑体" pitchFamily="2" charset="-122"/>
              </a:rPr>
              <a:t>此类配合物大部分都有鲜明的颜色。原因是它们的</a:t>
            </a:r>
            <a:r>
              <a:rPr kumimoji="0" lang="en-US" altLang="zh-CN" i="1" dirty="0">
                <a:latin typeface="黑体" pitchFamily="2" charset="-122"/>
              </a:rPr>
              <a:t>d</a:t>
            </a:r>
            <a:r>
              <a:rPr kumimoji="0" lang="zh-CN" altLang="en-US" dirty="0">
                <a:latin typeface="黑体" pitchFamily="2" charset="-122"/>
              </a:rPr>
              <a:t>轨道分裂能</a:t>
            </a:r>
            <a:r>
              <a:rPr kumimoji="0" lang="en-US" altLang="zh-CN" dirty="0">
                <a:latin typeface="黑体" pitchFamily="2" charset="-122"/>
              </a:rPr>
              <a:t>(</a:t>
            </a:r>
            <a:r>
              <a:rPr kumimoji="0" lang="en-US" altLang="zh-CN" i="1" dirty="0">
                <a:latin typeface="黑体" pitchFamily="2" charset="-122"/>
                <a:sym typeface="Symbol" pitchFamily="18" charset="2"/>
              </a:rPr>
              <a:t></a:t>
            </a:r>
            <a:r>
              <a:rPr kumimoji="0" lang="en-US" altLang="zh-CN" dirty="0">
                <a:latin typeface="黑体" pitchFamily="2" charset="-122"/>
              </a:rPr>
              <a:t>)</a:t>
            </a:r>
            <a:r>
              <a:rPr kumimoji="0" lang="zh-CN" altLang="en-US" dirty="0">
                <a:latin typeface="黑体" pitchFamily="2" charset="-122"/>
              </a:rPr>
              <a:t>相当于可见光的能量。在白光照射下，</a:t>
            </a:r>
            <a:r>
              <a:rPr kumimoji="0" lang="en-US" altLang="zh-CN" i="1" dirty="0">
                <a:latin typeface="黑体" pitchFamily="2" charset="-122"/>
              </a:rPr>
              <a:t>d </a:t>
            </a:r>
            <a:r>
              <a:rPr kumimoji="0" lang="zh-CN" altLang="en-US" dirty="0">
                <a:latin typeface="黑体" pitchFamily="2" charset="-122"/>
              </a:rPr>
              <a:t>电子吸收其中部分可见光能而从能量较低的</a:t>
            </a:r>
            <a:r>
              <a:rPr kumimoji="0" lang="en-US" altLang="zh-CN" i="1" dirty="0">
                <a:latin typeface="黑体" pitchFamily="2" charset="-122"/>
              </a:rPr>
              <a:t>t</a:t>
            </a:r>
            <a:r>
              <a:rPr kumimoji="0" lang="en-US" altLang="zh-CN" baseline="-25000" dirty="0">
                <a:latin typeface="黑体" pitchFamily="2" charset="-122"/>
              </a:rPr>
              <a:t>2g</a:t>
            </a:r>
            <a:r>
              <a:rPr kumimoji="0" lang="zh-CN" altLang="en-US" dirty="0">
                <a:latin typeface="黑体" pitchFamily="2" charset="-122"/>
              </a:rPr>
              <a:t>轨道跃迁到能量较高的</a:t>
            </a:r>
            <a:r>
              <a:rPr kumimoji="0" lang="en-US" altLang="zh-CN" i="1" dirty="0" err="1">
                <a:latin typeface="黑体" pitchFamily="2" charset="-122"/>
              </a:rPr>
              <a:t>e</a:t>
            </a:r>
            <a:r>
              <a:rPr kumimoji="0" lang="en-US" altLang="zh-CN" baseline="-25000" dirty="0" err="1">
                <a:latin typeface="黑体" pitchFamily="2" charset="-122"/>
              </a:rPr>
              <a:t>g</a:t>
            </a:r>
            <a:r>
              <a:rPr kumimoji="0" lang="zh-CN" altLang="en-US" dirty="0">
                <a:latin typeface="黑体" pitchFamily="2" charset="-122"/>
              </a:rPr>
              <a:t>轨道</a:t>
            </a:r>
            <a:r>
              <a:rPr kumimoji="0" lang="en-US" altLang="zh-CN" dirty="0">
                <a:latin typeface="黑体" pitchFamily="2" charset="-122"/>
              </a:rPr>
              <a:t>(</a:t>
            </a:r>
            <a:r>
              <a:rPr kumimoji="0" lang="zh-CN" altLang="en-US" dirty="0">
                <a:latin typeface="黑体" pitchFamily="2" charset="-122"/>
              </a:rPr>
              <a:t>称为</a:t>
            </a:r>
            <a:r>
              <a:rPr kumimoji="0" lang="en-US" altLang="zh-CN" i="1" dirty="0">
                <a:latin typeface="黑体" pitchFamily="2" charset="-122"/>
              </a:rPr>
              <a:t>d-d </a:t>
            </a:r>
            <a:r>
              <a:rPr kumimoji="0" lang="zh-CN" altLang="en-US" dirty="0">
                <a:latin typeface="黑体" pitchFamily="2" charset="-122"/>
              </a:rPr>
              <a:t>跃迁</a:t>
            </a:r>
            <a:r>
              <a:rPr kumimoji="0" lang="en-US" altLang="zh-CN" dirty="0">
                <a:latin typeface="黑体" pitchFamily="2" charset="-122"/>
              </a:rPr>
              <a:t>)</a:t>
            </a:r>
            <a:r>
              <a:rPr kumimoji="0" lang="zh-CN" altLang="en-US" dirty="0">
                <a:latin typeface="黑体" pitchFamily="2" charset="-122"/>
              </a:rPr>
              <a:t>。分裂能越大，电子跃迁所需要的能量就越大，相应吸收的可见光波长就越短；如分裂能较小，则相应吸收的可见光波长就较长。</a:t>
            </a:r>
          </a:p>
        </p:txBody>
      </p:sp>
      <p:grpSp>
        <p:nvGrpSpPr>
          <p:cNvPr id="49155" name="Group 15"/>
          <p:cNvGrpSpPr>
            <a:grpSpLocks/>
          </p:cNvGrpSpPr>
          <p:nvPr/>
        </p:nvGrpSpPr>
        <p:grpSpPr bwMode="auto">
          <a:xfrm>
            <a:off x="866197" y="4221088"/>
            <a:ext cx="7378211" cy="2160588"/>
            <a:chOff x="542" y="1584"/>
            <a:chExt cx="5602" cy="1769"/>
          </a:xfrm>
        </p:grpSpPr>
        <p:grpSp>
          <p:nvGrpSpPr>
            <p:cNvPr id="49157" name="Group 16"/>
            <p:cNvGrpSpPr>
              <a:grpSpLocks/>
            </p:cNvGrpSpPr>
            <p:nvPr/>
          </p:nvGrpSpPr>
          <p:grpSpPr bwMode="auto">
            <a:xfrm>
              <a:off x="542" y="1584"/>
              <a:ext cx="5602" cy="1769"/>
              <a:chOff x="204" y="2568"/>
              <a:chExt cx="4400" cy="1270"/>
            </a:xfrm>
          </p:grpSpPr>
          <p:sp>
            <p:nvSpPr>
              <p:cNvPr id="49161" name="Rectangle 17"/>
              <p:cNvSpPr>
                <a:spLocks noChangeArrowheads="1"/>
              </p:cNvSpPr>
              <p:nvPr/>
            </p:nvSpPr>
            <p:spPr bwMode="auto">
              <a:xfrm>
                <a:off x="204" y="2568"/>
                <a:ext cx="4400" cy="1270"/>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b="0">
                  <a:solidFill>
                    <a:schemeClr val="tx1"/>
                  </a:solidFill>
                  <a:ea typeface="黑体" pitchFamily="2" charset="-122"/>
                </a:endParaRPr>
              </a:p>
            </p:txBody>
          </p:sp>
          <p:pic>
            <p:nvPicPr>
              <p:cNvPr id="49162" name="Picture 18" descr="CHA56025"/>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5" y="2659"/>
                <a:ext cx="4128" cy="110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1963027" name="Text Box 19"/>
            <p:cNvSpPr txBox="1">
              <a:spLocks noChangeArrowheads="1"/>
            </p:cNvSpPr>
            <p:nvPr/>
          </p:nvSpPr>
          <p:spPr bwMode="auto">
            <a:xfrm>
              <a:off x="778" y="2538"/>
              <a:ext cx="1005" cy="529"/>
            </a:xfrm>
            <a:prstGeom prst="rect">
              <a:avLst/>
            </a:prstGeom>
            <a:noFill/>
            <a:ln w="57150" cmpd="thinThick">
              <a:solidFill>
                <a:schemeClr val="bg1"/>
              </a:solidFill>
              <a:miter lim="800000"/>
              <a:headEnd/>
              <a:tailEnd/>
            </a:ln>
            <a:extLst>
              <a:ext uri="{909E8E84-426E-40DD-AFC4-6F175D3DCCD1}">
                <a14:hiddenFill xmlns:a14="http://schemas.microsoft.com/office/drawing/2010/main">
                  <a:solidFill>
                    <a:schemeClr val="tx1"/>
                  </a:solidFill>
                </a14:hiddenFill>
              </a:ext>
            </a:extLst>
          </p:spPr>
          <p:txBody>
            <a:bodyPr wrap="none" lIns="182880" tIns="137160" rIns="182880" bIns="137160">
              <a:spAutoFit/>
            </a:bodyPr>
            <a:lstStyle/>
            <a:p>
              <a:pPr>
                <a:defRPr/>
              </a:pPr>
              <a:r>
                <a:rPr kumimoji="0" lang="en-US" altLang="zh-CN" i="1" dirty="0">
                  <a:solidFill>
                    <a:srgbClr val="FF0000"/>
                  </a:solidFill>
                  <a:effectLst>
                    <a:outerShdw blurRad="38100" dist="38100" dir="2700000" algn="tl">
                      <a:srgbClr val="C0C0C0"/>
                    </a:outerShdw>
                  </a:effectLst>
                </a:rPr>
                <a:t>h</a:t>
              </a:r>
              <a:r>
                <a:rPr kumimoji="0" lang="en-US" altLang="zh-CN" dirty="0">
                  <a:solidFill>
                    <a:srgbClr val="FF0000"/>
                  </a:solidFill>
                  <a:effectLst>
                    <a:outerShdw blurRad="38100" dist="38100" dir="2700000" algn="tl">
                      <a:srgbClr val="C0C0C0"/>
                    </a:outerShdw>
                  </a:effectLst>
                  <a:sym typeface="Symbol" pitchFamily="18" charset="2"/>
                </a:rPr>
                <a:t> </a:t>
              </a:r>
              <a:r>
                <a:rPr kumimoji="0" lang="en-US" altLang="zh-CN" dirty="0">
                  <a:solidFill>
                    <a:srgbClr val="FF0000"/>
                  </a:solidFill>
                  <a:effectLst>
                    <a:outerShdw blurRad="38100" dist="38100" dir="2700000" algn="tl">
                      <a:srgbClr val="C0C0C0"/>
                    </a:outerShdw>
                  </a:effectLst>
                </a:rPr>
                <a:t>≥ D </a:t>
              </a:r>
            </a:p>
          </p:txBody>
        </p:sp>
        <p:sp>
          <p:nvSpPr>
            <p:cNvPr id="1963028" name="Text Box 20"/>
            <p:cNvSpPr txBox="1">
              <a:spLocks noChangeArrowheads="1"/>
            </p:cNvSpPr>
            <p:nvPr/>
          </p:nvSpPr>
          <p:spPr bwMode="auto">
            <a:xfrm>
              <a:off x="3861" y="2623"/>
              <a:ext cx="361" cy="378"/>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defRPr/>
              </a:pPr>
              <a:r>
                <a:rPr kumimoji="0" lang="en-US" altLang="zh-CN" i="1">
                  <a:solidFill>
                    <a:srgbClr val="FF0000"/>
                  </a:solidFill>
                  <a:effectLst>
                    <a:outerShdw blurRad="38100" dist="38100" dir="2700000" algn="tl">
                      <a:srgbClr val="C0C0C0"/>
                    </a:outerShdw>
                  </a:effectLst>
                </a:rPr>
                <a:t>t</a:t>
              </a:r>
              <a:r>
                <a:rPr kumimoji="0" lang="en-US" altLang="zh-CN" baseline="-25000">
                  <a:solidFill>
                    <a:srgbClr val="FF0000"/>
                  </a:solidFill>
                  <a:effectLst>
                    <a:outerShdw blurRad="38100" dist="38100" dir="2700000" algn="tl">
                      <a:srgbClr val="C0C0C0"/>
                    </a:outerShdw>
                  </a:effectLst>
                </a:rPr>
                <a:t>2g</a:t>
              </a:r>
            </a:p>
          </p:txBody>
        </p:sp>
        <p:sp>
          <p:nvSpPr>
            <p:cNvPr id="1963029" name="Text Box 21"/>
            <p:cNvSpPr txBox="1">
              <a:spLocks noChangeArrowheads="1"/>
            </p:cNvSpPr>
            <p:nvPr/>
          </p:nvSpPr>
          <p:spPr bwMode="auto">
            <a:xfrm>
              <a:off x="3863" y="1680"/>
              <a:ext cx="322" cy="378"/>
            </a:xfrm>
            <a:prstGeom prst="rect">
              <a:avLst/>
            </a:prstGeom>
            <a:noFill/>
            <a:ln>
              <a:noFill/>
            </a:ln>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p>
              <a:pPr>
                <a:defRPr/>
              </a:pPr>
              <a:r>
                <a:rPr kumimoji="0" lang="en-US" altLang="zh-CN" i="1">
                  <a:solidFill>
                    <a:srgbClr val="FF0000"/>
                  </a:solidFill>
                  <a:effectLst>
                    <a:outerShdw blurRad="38100" dist="38100" dir="2700000" algn="tl">
                      <a:srgbClr val="C0C0C0"/>
                    </a:outerShdw>
                  </a:effectLst>
                </a:rPr>
                <a:t>e</a:t>
              </a:r>
              <a:r>
                <a:rPr kumimoji="0" lang="en-US" altLang="zh-CN" baseline="-25000">
                  <a:solidFill>
                    <a:srgbClr val="FF0000"/>
                  </a:solidFill>
                  <a:effectLst>
                    <a:outerShdw blurRad="38100" dist="38100" dir="2700000" algn="tl">
                      <a:srgbClr val="C0C0C0"/>
                    </a:outerShdw>
                  </a:effectLst>
                </a:rPr>
                <a:t>g</a:t>
              </a:r>
            </a:p>
          </p:txBody>
        </p:sp>
      </p:grpSp>
      <p:sp>
        <p:nvSpPr>
          <p:cNvPr id="208907" name="Rectangle 11"/>
          <p:cNvSpPr>
            <a:spLocks noChangeArrowheads="1"/>
          </p:cNvSpPr>
          <p:nvPr/>
        </p:nvSpPr>
        <p:spPr bwMode="auto">
          <a:xfrm>
            <a:off x="1215548" y="188640"/>
            <a:ext cx="6524804" cy="584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25" tIns="45712" rIns="91425" bIns="45712">
            <a:spAutoFit/>
          </a:bodyPr>
          <a:lstStyle/>
          <a:p>
            <a:pPr algn="ctr">
              <a:defRPr/>
            </a:pPr>
            <a:r>
              <a:rPr kumimoji="0" lang="zh-CN" altLang="en-US" sz="3200" b="0" dirty="0">
                <a:solidFill>
                  <a:srgbClr val="C00000"/>
                </a:solidFill>
              </a:rPr>
              <a:t>过渡金属配合物的颜色来源</a:t>
            </a:r>
          </a:p>
        </p:txBody>
      </p:sp>
      <p:sp>
        <p:nvSpPr>
          <p:cNvPr id="11" name="矩形 10"/>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3" name="文本框 2">
            <a:extLst>
              <a:ext uri="{FF2B5EF4-FFF2-40B4-BE49-F238E27FC236}">
                <a16:creationId xmlns:a16="http://schemas.microsoft.com/office/drawing/2014/main" id="{F74C887F-F5FA-284B-F162-9177357DBAAB}"/>
              </a:ext>
            </a:extLst>
          </p:cNvPr>
          <p:cNvSpPr txBox="1"/>
          <p:nvPr/>
        </p:nvSpPr>
        <p:spPr>
          <a:xfrm>
            <a:off x="2423211" y="6239336"/>
            <a:ext cx="5628664" cy="519181"/>
          </a:xfrm>
          <a:prstGeom prst="rect">
            <a:avLst/>
          </a:prstGeom>
          <a:noFill/>
        </p:spPr>
        <p:txBody>
          <a:bodyPr wrap="square">
            <a:spAutoFit/>
          </a:bodyPr>
          <a:lstStyle/>
          <a:p>
            <a:pPr algn="ctr" eaLnBrk="1" hangingPunct="1">
              <a:lnSpc>
                <a:spcPct val="130000"/>
              </a:lnSpc>
              <a:spcBef>
                <a:spcPct val="0"/>
              </a:spcBef>
              <a:buFontTx/>
              <a:buNone/>
            </a:pPr>
            <a:r>
              <a:rPr lang="en-US" altLang="zh-CN" sz="2400" b="0" i="1" dirty="0">
                <a:solidFill>
                  <a:srgbClr val="0000FF"/>
                </a:solidFill>
                <a:latin typeface="Arial" charset="0"/>
                <a:ea typeface="黑体" pitchFamily="2" charset="-122"/>
                <a:sym typeface="Monotype Sorts" pitchFamily="2" charset="2"/>
              </a:rPr>
              <a:t>d</a:t>
            </a:r>
            <a:r>
              <a:rPr lang="en-US" altLang="zh-CN" sz="2400" b="0" baseline="30000" dirty="0">
                <a:solidFill>
                  <a:srgbClr val="0000FF"/>
                </a:solidFill>
                <a:latin typeface="Arial" charset="0"/>
                <a:ea typeface="黑体" pitchFamily="2" charset="-122"/>
                <a:sym typeface="Monotype Sorts" pitchFamily="2" charset="2"/>
              </a:rPr>
              <a:t>1~9</a:t>
            </a:r>
            <a:r>
              <a:rPr lang="en-US" altLang="zh-CN" sz="2400" b="0" dirty="0">
                <a:solidFill>
                  <a:srgbClr val="0000FF"/>
                </a:solidFill>
                <a:latin typeface="Arial" charset="0"/>
                <a:ea typeface="黑体" pitchFamily="2" charset="-122"/>
                <a:sym typeface="Monotype Sorts" pitchFamily="2" charset="2"/>
              </a:rPr>
              <a:t> </a:t>
            </a:r>
            <a:r>
              <a:rPr lang="zh-CN" altLang="en-US" sz="2400" b="0" dirty="0">
                <a:solidFill>
                  <a:srgbClr val="0000FF"/>
                </a:solidFill>
                <a:latin typeface="Arial" charset="0"/>
                <a:ea typeface="黑体" pitchFamily="2" charset="-122"/>
                <a:sym typeface="Monotype Sorts" pitchFamily="2" charset="2"/>
              </a:rPr>
              <a:t>产生</a:t>
            </a:r>
            <a:r>
              <a:rPr lang="en-US" altLang="en-US" sz="2400" b="0" i="1" dirty="0">
                <a:solidFill>
                  <a:srgbClr val="0000FF"/>
                </a:solidFill>
                <a:latin typeface="Arial" charset="0"/>
                <a:ea typeface="黑体" pitchFamily="2" charset="-122"/>
                <a:sym typeface="Monotype Sorts" pitchFamily="2" charset="2"/>
              </a:rPr>
              <a:t>d </a:t>
            </a:r>
            <a:r>
              <a:rPr lang="en-US" altLang="en-US" sz="2400" b="0" dirty="0">
                <a:solidFill>
                  <a:srgbClr val="0000FF"/>
                </a:solidFill>
                <a:latin typeface="Arial" charset="0"/>
                <a:ea typeface="黑体" pitchFamily="2" charset="-122"/>
                <a:sym typeface="Monotype Sorts" pitchFamily="2" charset="2"/>
              </a:rPr>
              <a:t>– </a:t>
            </a:r>
            <a:r>
              <a:rPr lang="en-US" altLang="en-US" sz="2400" b="0" i="1" dirty="0">
                <a:solidFill>
                  <a:srgbClr val="0000FF"/>
                </a:solidFill>
                <a:latin typeface="Arial" charset="0"/>
                <a:ea typeface="黑体" pitchFamily="2" charset="-122"/>
                <a:sym typeface="Monotype Sorts" pitchFamily="2" charset="2"/>
              </a:rPr>
              <a:t>d</a:t>
            </a:r>
            <a:r>
              <a:rPr lang="zh-CN" altLang="en-US" sz="2400" b="0" i="1" dirty="0">
                <a:solidFill>
                  <a:srgbClr val="0000FF"/>
                </a:solidFill>
                <a:latin typeface="Arial" charset="0"/>
                <a:ea typeface="黑体" pitchFamily="2" charset="-122"/>
                <a:sym typeface="Monotype Sorts" pitchFamily="2" charset="2"/>
              </a:rPr>
              <a:t> </a:t>
            </a:r>
            <a:r>
              <a:rPr lang="zh-CN" altLang="en-US" sz="2400" b="0" dirty="0">
                <a:solidFill>
                  <a:srgbClr val="0000FF"/>
                </a:solidFill>
                <a:latin typeface="Arial" charset="0"/>
                <a:ea typeface="黑体" pitchFamily="2" charset="-122"/>
                <a:sym typeface="Monotype Sorts" pitchFamily="2" charset="2"/>
              </a:rPr>
              <a:t>跃迁，配合物有颜色</a:t>
            </a:r>
          </a:p>
        </p:txBody>
      </p:sp>
    </p:spTree>
    <p:extLst>
      <p:ext uri="{BB962C8B-B14F-4D97-AF65-F5344CB8AC3E}">
        <p14:creationId xmlns:p14="http://schemas.microsoft.com/office/powerpoint/2010/main" val="6731948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8195" name="Text Box 3"/>
          <p:cNvSpPr txBox="1">
            <a:spLocks noChangeArrowheads="1"/>
          </p:cNvSpPr>
          <p:nvPr/>
        </p:nvSpPr>
        <p:spPr bwMode="auto">
          <a:xfrm>
            <a:off x="179512" y="1124744"/>
            <a:ext cx="8735240" cy="1532727"/>
          </a:xfrm>
          <a:prstGeom prst="rect">
            <a:avLst/>
          </a:prstGeom>
          <a:noFill/>
          <a:ln w="9525" algn="ctr">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30000"/>
              </a:lnSpc>
              <a:buClr>
                <a:srgbClr val="FF0000"/>
              </a:buClr>
              <a:buFont typeface="Wingdings" pitchFamily="2" charset="2"/>
              <a:buNone/>
              <a:defRPr/>
            </a:pPr>
            <a:r>
              <a:rPr kumimoji="0" lang="zh-CN" altLang="en-US" dirty="0">
                <a:solidFill>
                  <a:srgbClr val="FFFF00"/>
                </a:solidFill>
              </a:rPr>
              <a:t>        </a:t>
            </a:r>
            <a:r>
              <a:rPr kumimoji="0" lang="zh-CN" altLang="en-US" dirty="0"/>
              <a:t>指两种异构体的对称关系类似于一个人的左手和右手，互成镜像关系。此类配合物可使平面偏振光发生方向相反的偏转，其中一种称为右旋旋光异构体，另一种称为左旋旋光异构体。</a:t>
            </a:r>
          </a:p>
        </p:txBody>
      </p:sp>
      <p:sp>
        <p:nvSpPr>
          <p:cNvPr id="243717" name="Rectangle 5"/>
          <p:cNvSpPr>
            <a:spLocks noChangeArrowheads="1"/>
          </p:cNvSpPr>
          <p:nvPr/>
        </p:nvSpPr>
        <p:spPr bwMode="auto">
          <a:xfrm>
            <a:off x="3111012" y="188640"/>
            <a:ext cx="2923442"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spAutoFit/>
          </a:bodyPr>
          <a:lstStyle/>
          <a:p>
            <a:pPr algn="ctr">
              <a:defRPr/>
            </a:pPr>
            <a:r>
              <a:rPr kumimoji="0" lang="zh-CN" altLang="en-US" sz="2800" dirty="0">
                <a:solidFill>
                  <a:srgbClr val="C00000"/>
                </a:solidFill>
                <a:effectLst>
                  <a:outerShdw blurRad="38100" dist="38100" dir="2700000" algn="tl">
                    <a:srgbClr val="C0C0C0"/>
                  </a:outerShdw>
                </a:effectLst>
              </a:rPr>
              <a:t>旋光异构</a:t>
            </a:r>
          </a:p>
        </p:txBody>
      </p:sp>
      <p:pic>
        <p:nvPicPr>
          <p:cNvPr id="102404" name="Picture 2" descr="CHA56020"/>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47800" y="2708920"/>
            <a:ext cx="5981700" cy="3703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33300267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26" name="Picture 5"/>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52046" y="836712"/>
            <a:ext cx="4917831" cy="2955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27" name="Picture 6"/>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5724128" y="188913"/>
            <a:ext cx="2923443" cy="2716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28" name="Picture 7"/>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914400" y="4005064"/>
            <a:ext cx="1390650" cy="2233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429" name="Rectangle 8"/>
          <p:cNvSpPr>
            <a:spLocks noChangeArrowheads="1"/>
          </p:cNvSpPr>
          <p:nvPr/>
        </p:nvSpPr>
        <p:spPr bwMode="auto">
          <a:xfrm>
            <a:off x="451339" y="6381751"/>
            <a:ext cx="5087709" cy="369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1800" i="1" dirty="0">
                <a:solidFill>
                  <a:schemeClr val="tx1"/>
                </a:solidFill>
                <a:latin typeface="Arial" charset="0"/>
                <a:ea typeface="黑体" pitchFamily="2" charset="-122"/>
              </a:rPr>
              <a:t>Angew. Chem. Int. Ed.</a:t>
            </a:r>
            <a:r>
              <a:rPr lang="en-US" altLang="zh-CN" sz="1800" dirty="0">
                <a:solidFill>
                  <a:schemeClr val="tx1"/>
                </a:solidFill>
                <a:latin typeface="Arial" charset="0"/>
                <a:ea typeface="黑体" pitchFamily="2" charset="-122"/>
              </a:rPr>
              <a:t> 2011, 50, 10780–10787</a:t>
            </a:r>
            <a:endParaRPr lang="zh-CN" altLang="en-US" sz="1800" dirty="0">
              <a:solidFill>
                <a:schemeClr val="tx1"/>
              </a:solidFill>
              <a:latin typeface="Arial" charset="0"/>
              <a:ea typeface="黑体" pitchFamily="2" charset="-122"/>
            </a:endParaRPr>
          </a:p>
        </p:txBody>
      </p:sp>
      <p:pic>
        <p:nvPicPr>
          <p:cNvPr id="103430" name="Picture 9"/>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701812" y="3068960"/>
            <a:ext cx="2878015" cy="364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431" name="Picture 10"/>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769577" y="4005064"/>
            <a:ext cx="1453662" cy="223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20985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1" name="Picture 2" descr="FG25_0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776904" y="2162721"/>
            <a:ext cx="3323492" cy="313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2" name="Rectangle 4"/>
          <p:cNvSpPr>
            <a:spLocks noChangeArrowheads="1"/>
          </p:cNvSpPr>
          <p:nvPr/>
        </p:nvSpPr>
        <p:spPr bwMode="auto">
          <a:xfrm>
            <a:off x="539552" y="5323817"/>
            <a:ext cx="8374674" cy="1417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lnSpc>
                <a:spcPct val="110000"/>
              </a:lnSpc>
              <a:spcBef>
                <a:spcPct val="0"/>
              </a:spcBef>
              <a:buFontTx/>
              <a:buNone/>
            </a:pPr>
            <a:r>
              <a:rPr lang="zh-CN" altLang="en-US" sz="2000" b="0" dirty="0">
                <a:solidFill>
                  <a:schemeClr val="accent2"/>
                </a:solidFill>
                <a:latin typeface="Arial" charset="0"/>
                <a:ea typeface="黑体" pitchFamily="2" charset="-122"/>
              </a:rPr>
              <a:t>一般性结论：具有虚轴</a:t>
            </a:r>
            <a:r>
              <a:rPr lang="en-US" altLang="zh-CN" sz="2000" b="0" i="1" dirty="0">
                <a:solidFill>
                  <a:schemeClr val="accent2"/>
                </a:solidFill>
                <a:latin typeface="Arial" charset="0"/>
                <a:ea typeface="黑体" pitchFamily="2" charset="-122"/>
              </a:rPr>
              <a:t>S</a:t>
            </a:r>
            <a:r>
              <a:rPr lang="en-US" altLang="zh-CN" sz="2000" b="0" i="1" baseline="-25000" dirty="0">
                <a:solidFill>
                  <a:schemeClr val="accent2"/>
                </a:solidFill>
                <a:latin typeface="Arial" charset="0"/>
                <a:ea typeface="黑体" pitchFamily="2" charset="-122"/>
              </a:rPr>
              <a:t>n</a:t>
            </a:r>
            <a:r>
              <a:rPr lang="en-US" altLang="zh-CN" sz="2000" b="0" dirty="0">
                <a:solidFill>
                  <a:schemeClr val="accent2"/>
                </a:solidFill>
                <a:latin typeface="Arial" charset="0"/>
                <a:ea typeface="黑体" pitchFamily="2" charset="-122"/>
              </a:rPr>
              <a:t>(</a:t>
            </a:r>
            <a:r>
              <a:rPr lang="zh-CN" altLang="en-US" sz="2000" b="0" dirty="0">
                <a:solidFill>
                  <a:schemeClr val="accent2"/>
                </a:solidFill>
                <a:latin typeface="Arial" charset="0"/>
                <a:ea typeface="黑体" pitchFamily="2" charset="-122"/>
              </a:rPr>
              <a:t>包括</a:t>
            </a:r>
            <a:r>
              <a:rPr lang="en-US" altLang="zh-CN" sz="2000" b="0" dirty="0">
                <a:solidFill>
                  <a:schemeClr val="accent2"/>
                </a:solidFill>
                <a:latin typeface="Arial" charset="0"/>
                <a:ea typeface="黑体" pitchFamily="2" charset="-122"/>
              </a:rPr>
              <a:t>σ</a:t>
            </a:r>
            <a:r>
              <a:rPr lang="zh-CN" altLang="en-US" sz="2000" b="0" dirty="0">
                <a:solidFill>
                  <a:schemeClr val="accent2"/>
                </a:solidFill>
                <a:latin typeface="Arial" charset="0"/>
                <a:ea typeface="黑体" pitchFamily="2" charset="-122"/>
              </a:rPr>
              <a:t>、或</a:t>
            </a:r>
            <a:r>
              <a:rPr lang="en-US" altLang="zh-CN" sz="2000" b="0" i="1" dirty="0" err="1">
                <a:solidFill>
                  <a:schemeClr val="accent2"/>
                </a:solidFill>
                <a:latin typeface="Arial" charset="0"/>
                <a:ea typeface="黑体" pitchFamily="2" charset="-122"/>
              </a:rPr>
              <a:t>i</a:t>
            </a:r>
            <a:r>
              <a:rPr lang="zh-CN" altLang="en-US" sz="2000" b="0" dirty="0">
                <a:solidFill>
                  <a:schemeClr val="accent2"/>
                </a:solidFill>
                <a:latin typeface="Arial" charset="0"/>
                <a:ea typeface="黑体" pitchFamily="2" charset="-122"/>
              </a:rPr>
              <a:t>、或</a:t>
            </a:r>
            <a:r>
              <a:rPr lang="en-US" altLang="zh-CN" sz="2000" b="0" i="1" dirty="0">
                <a:solidFill>
                  <a:schemeClr val="accent2"/>
                </a:solidFill>
                <a:latin typeface="Arial" charset="0"/>
                <a:ea typeface="黑体" pitchFamily="2" charset="-122"/>
              </a:rPr>
              <a:t>S</a:t>
            </a:r>
            <a:r>
              <a:rPr lang="en-US" altLang="zh-CN" sz="2000" b="0" baseline="-25000" dirty="0">
                <a:solidFill>
                  <a:schemeClr val="accent2"/>
                </a:solidFill>
                <a:latin typeface="Arial" charset="0"/>
                <a:ea typeface="黑体" pitchFamily="2" charset="-122"/>
              </a:rPr>
              <a:t>4</a:t>
            </a:r>
            <a:r>
              <a:rPr lang="en-US" altLang="zh-CN" sz="2000" b="0" dirty="0">
                <a:solidFill>
                  <a:schemeClr val="accent2"/>
                </a:solidFill>
                <a:latin typeface="Arial" charset="0"/>
                <a:ea typeface="黑体" pitchFamily="2" charset="-122"/>
              </a:rPr>
              <a:t> )</a:t>
            </a:r>
            <a:r>
              <a:rPr lang="zh-CN" altLang="en-US" sz="2000" b="0" dirty="0">
                <a:solidFill>
                  <a:schemeClr val="accent2"/>
                </a:solidFill>
                <a:latin typeface="Arial" charset="0"/>
                <a:ea typeface="黑体" pitchFamily="2" charset="-122"/>
              </a:rPr>
              <a:t>的分子是非手性分子，没有旋光性；没有虚轴</a:t>
            </a:r>
            <a:r>
              <a:rPr lang="en-US" altLang="zh-CN" sz="2000" b="0" i="1" dirty="0">
                <a:solidFill>
                  <a:schemeClr val="accent2"/>
                </a:solidFill>
                <a:latin typeface="Arial" charset="0"/>
                <a:ea typeface="黑体" pitchFamily="2" charset="-122"/>
              </a:rPr>
              <a:t>S</a:t>
            </a:r>
            <a:r>
              <a:rPr lang="en-US" altLang="zh-CN" sz="2000" b="0" i="1" baseline="-25000" dirty="0">
                <a:solidFill>
                  <a:schemeClr val="accent2"/>
                </a:solidFill>
                <a:latin typeface="Arial" charset="0"/>
                <a:ea typeface="黑体" pitchFamily="2" charset="-122"/>
              </a:rPr>
              <a:t>n</a:t>
            </a:r>
            <a:r>
              <a:rPr lang="en-US" altLang="zh-CN" sz="2000" b="0" dirty="0">
                <a:solidFill>
                  <a:schemeClr val="accent2"/>
                </a:solidFill>
                <a:latin typeface="Arial" charset="0"/>
                <a:ea typeface="黑体" pitchFamily="2" charset="-122"/>
              </a:rPr>
              <a:t> (</a:t>
            </a:r>
            <a:r>
              <a:rPr lang="zh-CN" altLang="en-US" sz="2000" b="0" dirty="0">
                <a:solidFill>
                  <a:schemeClr val="accent2"/>
                </a:solidFill>
                <a:latin typeface="Arial" charset="0"/>
                <a:ea typeface="黑体" pitchFamily="2" charset="-122"/>
              </a:rPr>
              <a:t>也就没有</a:t>
            </a:r>
            <a:r>
              <a:rPr lang="en-US" altLang="zh-CN" sz="2000" b="0" dirty="0">
                <a:solidFill>
                  <a:schemeClr val="accent2"/>
                </a:solidFill>
                <a:latin typeface="Arial" charset="0"/>
                <a:ea typeface="黑体" pitchFamily="2" charset="-122"/>
              </a:rPr>
              <a:t>σ</a:t>
            </a:r>
            <a:r>
              <a:rPr lang="zh-CN" altLang="en-US" sz="2000" b="0" dirty="0">
                <a:solidFill>
                  <a:schemeClr val="accent2"/>
                </a:solidFill>
                <a:latin typeface="Arial" charset="0"/>
                <a:ea typeface="黑体" pitchFamily="2" charset="-122"/>
              </a:rPr>
              <a:t>、</a:t>
            </a:r>
            <a:r>
              <a:rPr lang="en-US" altLang="zh-CN" sz="2000" b="0" i="1" dirty="0" err="1">
                <a:solidFill>
                  <a:schemeClr val="accent2"/>
                </a:solidFill>
                <a:latin typeface="Arial" charset="0"/>
                <a:ea typeface="黑体" pitchFamily="2" charset="-122"/>
              </a:rPr>
              <a:t>i</a:t>
            </a:r>
            <a:r>
              <a:rPr lang="zh-CN" altLang="en-US" sz="2000" b="0" dirty="0">
                <a:solidFill>
                  <a:schemeClr val="accent2"/>
                </a:solidFill>
                <a:latin typeface="Arial" charset="0"/>
                <a:ea typeface="黑体" pitchFamily="2" charset="-122"/>
              </a:rPr>
              <a:t>和</a:t>
            </a:r>
            <a:r>
              <a:rPr lang="en-US" altLang="zh-CN" sz="2000" b="0" i="1" dirty="0">
                <a:solidFill>
                  <a:schemeClr val="accent2"/>
                </a:solidFill>
                <a:latin typeface="Arial" charset="0"/>
                <a:ea typeface="黑体" pitchFamily="2" charset="-122"/>
              </a:rPr>
              <a:t>S</a:t>
            </a:r>
            <a:r>
              <a:rPr lang="en-US" altLang="zh-CN" sz="2000" b="0" baseline="-25000" dirty="0">
                <a:solidFill>
                  <a:schemeClr val="accent2"/>
                </a:solidFill>
                <a:latin typeface="Arial" charset="0"/>
                <a:ea typeface="黑体" pitchFamily="2" charset="-122"/>
              </a:rPr>
              <a:t>4</a:t>
            </a:r>
            <a:r>
              <a:rPr lang="en-US" altLang="zh-CN" sz="2000" b="0" dirty="0">
                <a:solidFill>
                  <a:schemeClr val="accent2"/>
                </a:solidFill>
                <a:latin typeface="Arial" charset="0"/>
                <a:ea typeface="黑体" pitchFamily="2" charset="-122"/>
              </a:rPr>
              <a:t>)</a:t>
            </a:r>
            <a:r>
              <a:rPr lang="zh-CN" altLang="en-US" sz="2000" b="0" dirty="0">
                <a:solidFill>
                  <a:schemeClr val="accent2"/>
                </a:solidFill>
                <a:latin typeface="Arial" charset="0"/>
                <a:ea typeface="黑体" pitchFamily="2" charset="-122"/>
              </a:rPr>
              <a:t>的分子是手性分子</a:t>
            </a:r>
            <a:r>
              <a:rPr lang="en-US" altLang="zh-CN" sz="2000" b="0" dirty="0">
                <a:solidFill>
                  <a:schemeClr val="accent2"/>
                </a:solidFill>
                <a:latin typeface="Arial" charset="0"/>
                <a:ea typeface="黑体" pitchFamily="2" charset="-122"/>
              </a:rPr>
              <a:t>, </a:t>
            </a:r>
            <a:r>
              <a:rPr lang="zh-CN" altLang="en-US" sz="2000" b="0" dirty="0">
                <a:solidFill>
                  <a:schemeClr val="accent2"/>
                </a:solidFill>
                <a:latin typeface="Arial" charset="0"/>
                <a:ea typeface="黑体" pitchFamily="2" charset="-122"/>
              </a:rPr>
              <a:t>具备产生旋光性的必要条件（但能否观察到还要看旋光度的大小）。</a:t>
            </a:r>
            <a:r>
              <a:rPr lang="en-US" altLang="zh-CN" sz="2000" b="0" dirty="0">
                <a:solidFill>
                  <a:schemeClr val="accent2"/>
                </a:solidFill>
                <a:latin typeface="Arial" charset="0"/>
                <a:ea typeface="黑体" pitchFamily="2" charset="-122"/>
              </a:rPr>
              <a:t> </a:t>
            </a:r>
            <a:r>
              <a:rPr lang="zh-CN" altLang="en-US" sz="2000" b="0" dirty="0">
                <a:solidFill>
                  <a:schemeClr val="accent2"/>
                </a:solidFill>
                <a:latin typeface="Arial" charset="0"/>
                <a:ea typeface="黑体" pitchFamily="2" charset="-122"/>
              </a:rPr>
              <a:t>手性分子通常属于</a:t>
            </a:r>
            <a:r>
              <a:rPr lang="en-US" altLang="zh-CN" sz="2000" b="0" i="1" dirty="0">
                <a:solidFill>
                  <a:schemeClr val="accent2"/>
                </a:solidFill>
                <a:latin typeface="Arial" charset="0"/>
                <a:ea typeface="黑体" pitchFamily="2" charset="-122"/>
              </a:rPr>
              <a:t>C</a:t>
            </a:r>
            <a:r>
              <a:rPr lang="en-US" altLang="zh-CN" sz="2000" b="0" baseline="-25000" dirty="0">
                <a:solidFill>
                  <a:schemeClr val="accent2"/>
                </a:solidFill>
                <a:latin typeface="Arial" charset="0"/>
                <a:ea typeface="黑体" pitchFamily="2" charset="-122"/>
              </a:rPr>
              <a:t>n</a:t>
            </a:r>
            <a:r>
              <a:rPr lang="zh-CN" altLang="en-US" sz="2000" b="0" dirty="0">
                <a:solidFill>
                  <a:schemeClr val="accent2"/>
                </a:solidFill>
                <a:latin typeface="Arial" charset="0"/>
                <a:ea typeface="黑体" pitchFamily="2" charset="-122"/>
              </a:rPr>
              <a:t>、</a:t>
            </a:r>
            <a:r>
              <a:rPr lang="en-US" altLang="zh-CN" sz="2000" b="0" i="1" dirty="0" err="1">
                <a:solidFill>
                  <a:schemeClr val="accent2"/>
                </a:solidFill>
                <a:latin typeface="Arial" charset="0"/>
                <a:ea typeface="黑体" pitchFamily="2" charset="-122"/>
              </a:rPr>
              <a:t>D</a:t>
            </a:r>
            <a:r>
              <a:rPr lang="en-US" altLang="zh-CN" sz="2000" b="0" i="1" baseline="-25000" dirty="0" err="1">
                <a:solidFill>
                  <a:schemeClr val="accent2"/>
                </a:solidFill>
                <a:latin typeface="Arial" charset="0"/>
                <a:ea typeface="黑体" pitchFamily="2" charset="-122"/>
              </a:rPr>
              <a:t>n</a:t>
            </a:r>
            <a:r>
              <a:rPr lang="zh-CN" altLang="en-US" sz="2000" b="0" dirty="0">
                <a:solidFill>
                  <a:schemeClr val="accent2"/>
                </a:solidFill>
                <a:latin typeface="Arial" charset="0"/>
                <a:ea typeface="黑体" pitchFamily="2" charset="-122"/>
              </a:rPr>
              <a:t>群。</a:t>
            </a:r>
          </a:p>
        </p:txBody>
      </p:sp>
      <p:sp>
        <p:nvSpPr>
          <p:cNvPr id="104453" name="Text Box 6"/>
          <p:cNvSpPr txBox="1">
            <a:spLocks noChangeArrowheads="1"/>
          </p:cNvSpPr>
          <p:nvPr/>
        </p:nvSpPr>
        <p:spPr bwMode="auto">
          <a:xfrm>
            <a:off x="6876256" y="2060848"/>
            <a:ext cx="2088232" cy="1446534"/>
          </a:xfrm>
          <a:prstGeom prst="rect">
            <a:avLst/>
          </a:prstGeom>
          <a:noFill/>
          <a:ln w="254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r>
              <a:rPr lang="zh-CN" altLang="en-US" sz="2200" b="0" dirty="0">
                <a:solidFill>
                  <a:srgbClr val="FF0000"/>
                </a:solidFill>
                <a:ea typeface="隶书" pitchFamily="49" charset="-122"/>
              </a:rPr>
              <a:t>不要求掌握对称性判据，但要会判断手性异构体</a:t>
            </a:r>
          </a:p>
        </p:txBody>
      </p:sp>
      <p:pic>
        <p:nvPicPr>
          <p:cNvPr id="63490" name="Picture 2" descr="https://timgsa.baidu.com/timg?image&amp;quality=80&amp;size=b9999_10000&amp;sec=1575872299721&amp;di=0345b1b0c34ff782db366248f81e7c0f&amp;imgtype=0&amp;src=http%3A%2F%2Fgss0.baidu.com%2F-4o3dSag_xI4khGko9WTAnF6hhy%2Fzhidao%2Fpic%2Fitem%2Fe7cd7b899e510fb33b10e95fde33c895d0430ce8.jpg">
            <a:extLst>
              <a:ext uri="{FF2B5EF4-FFF2-40B4-BE49-F238E27FC236}">
                <a16:creationId xmlns:a16="http://schemas.microsoft.com/office/drawing/2014/main" id="{C138644B-73B7-3B41-8486-F62C3953304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48503" y="260648"/>
            <a:ext cx="2575625" cy="1728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721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7106" name="Text Box 2"/>
          <p:cNvSpPr txBox="1">
            <a:spLocks noChangeArrowheads="1"/>
          </p:cNvSpPr>
          <p:nvPr/>
        </p:nvSpPr>
        <p:spPr bwMode="auto">
          <a:xfrm>
            <a:off x="1746498" y="334397"/>
            <a:ext cx="6641926" cy="646331"/>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spcAft>
                <a:spcPct val="50000"/>
              </a:spcAft>
              <a:defRPr/>
            </a:pPr>
            <a:r>
              <a:rPr kumimoji="0" lang="en-US" altLang="zh-CN" sz="3600" dirty="0">
                <a:solidFill>
                  <a:srgbClr val="C00000"/>
                </a:solidFill>
                <a:latin typeface="Arial" charset="0"/>
              </a:rPr>
              <a:t>10.6  </a:t>
            </a:r>
            <a:r>
              <a:rPr kumimoji="0" lang="zh-CN" altLang="en-US" sz="3600" dirty="0">
                <a:solidFill>
                  <a:srgbClr val="C00000"/>
                </a:solidFill>
                <a:latin typeface="Arial" charset="0"/>
              </a:rPr>
              <a:t>配 位 平 衡</a:t>
            </a:r>
          </a:p>
        </p:txBody>
      </p:sp>
      <p:pic>
        <p:nvPicPr>
          <p:cNvPr id="110595" name="Picture 4"/>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10254" y="1844676"/>
            <a:ext cx="3124200" cy="209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596" name="Picture 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7989" y="981075"/>
            <a:ext cx="2135065" cy="298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0597" name="Picture 6"/>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248508" y="4076701"/>
            <a:ext cx="1642697" cy="2492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0598" name="Rectangle 8"/>
          <p:cNvSpPr>
            <a:spLocks noChangeArrowheads="1"/>
          </p:cNvSpPr>
          <p:nvPr/>
        </p:nvSpPr>
        <p:spPr bwMode="auto">
          <a:xfrm>
            <a:off x="3043605" y="6019780"/>
            <a:ext cx="4272293" cy="400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nchor="ct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0"/>
              </a:spcBef>
              <a:buFontTx/>
              <a:buNone/>
            </a:pPr>
            <a:r>
              <a:rPr lang="en-US" altLang="zh-CN" sz="2000" b="0">
                <a:solidFill>
                  <a:schemeClr val="tx1"/>
                </a:solidFill>
                <a:latin typeface="Arial" charset="0"/>
                <a:ea typeface="黑体" pitchFamily="2" charset="-122"/>
              </a:rPr>
              <a:t>P507  2-</a:t>
            </a:r>
            <a:r>
              <a:rPr lang="zh-CN" altLang="en-US" sz="2000" b="0">
                <a:solidFill>
                  <a:schemeClr val="tx1"/>
                </a:solidFill>
                <a:latin typeface="Arial" charset="0"/>
                <a:ea typeface="黑体" pitchFamily="2" charset="-122"/>
              </a:rPr>
              <a:t>乙基己基磷酸</a:t>
            </a:r>
            <a:r>
              <a:rPr lang="en-US" altLang="zh-CN" sz="2000" b="0">
                <a:solidFill>
                  <a:schemeClr val="tx1"/>
                </a:solidFill>
                <a:latin typeface="Arial" charset="0"/>
                <a:ea typeface="黑体" pitchFamily="2" charset="-122"/>
              </a:rPr>
              <a:t>2-</a:t>
            </a:r>
            <a:r>
              <a:rPr lang="zh-CN" altLang="en-US" sz="2000" b="0">
                <a:solidFill>
                  <a:schemeClr val="tx1"/>
                </a:solidFill>
                <a:latin typeface="Arial" charset="0"/>
                <a:ea typeface="黑体" pitchFamily="2" charset="-122"/>
              </a:rPr>
              <a:t>乙基己基酯 </a:t>
            </a:r>
          </a:p>
        </p:txBody>
      </p:sp>
      <p:pic>
        <p:nvPicPr>
          <p:cNvPr id="110599" name="Picture 11"/>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498981" y="1268414"/>
            <a:ext cx="2401765" cy="378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0600" name="Text Box 12"/>
          <p:cNvSpPr txBox="1">
            <a:spLocks noChangeArrowheads="1"/>
          </p:cNvSpPr>
          <p:nvPr/>
        </p:nvSpPr>
        <p:spPr bwMode="auto">
          <a:xfrm>
            <a:off x="6834554" y="5132388"/>
            <a:ext cx="2040913" cy="461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400">
                <a:solidFill>
                  <a:schemeClr val="tx1"/>
                </a:solidFill>
                <a:ea typeface="黑体" pitchFamily="2" charset="-122"/>
              </a:rPr>
              <a:t>串级萃取理论</a:t>
            </a:r>
          </a:p>
        </p:txBody>
      </p:sp>
      <p:pic>
        <p:nvPicPr>
          <p:cNvPr id="110601" name="Picture 14" descr="CAS%5CGIF%5C14802-03-0"/>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376246" y="4868864"/>
            <a:ext cx="2924908"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24925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8130" name="Text Box 2"/>
          <p:cNvSpPr txBox="1">
            <a:spLocks noChangeArrowheads="1"/>
          </p:cNvSpPr>
          <p:nvPr/>
        </p:nvSpPr>
        <p:spPr bwMode="auto">
          <a:xfrm>
            <a:off x="251520" y="1118817"/>
            <a:ext cx="8712968" cy="2382191"/>
          </a:xfrm>
          <a:prstGeom prst="rect">
            <a:avLst/>
          </a:prstGeom>
          <a:noFill/>
          <a:ln w="9525" algn="ctr">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20000"/>
              </a:lnSpc>
              <a:spcBef>
                <a:spcPct val="20000"/>
              </a:spcBef>
              <a:buClr>
                <a:schemeClr val="tx2"/>
              </a:buClr>
              <a:buFont typeface="Wingdings" pitchFamily="2" charset="2"/>
              <a:buNone/>
              <a:defRPr/>
            </a:pPr>
            <a:r>
              <a:rPr kumimoji="0" lang="en-US" altLang="zh-CN" dirty="0">
                <a:solidFill>
                  <a:srgbClr val="0000FF"/>
                </a:solidFill>
                <a:sym typeface="Symbol" pitchFamily="18" charset="2"/>
              </a:rPr>
              <a:t> </a:t>
            </a:r>
            <a:r>
              <a:rPr kumimoji="0" lang="zh-CN" altLang="en-US" dirty="0">
                <a:solidFill>
                  <a:srgbClr val="0000FF"/>
                </a:solidFill>
              </a:rPr>
              <a:t>配位平衡的特点：</a:t>
            </a:r>
          </a:p>
          <a:p>
            <a:pPr eaLnBrk="1" hangingPunct="1">
              <a:lnSpc>
                <a:spcPct val="120000"/>
              </a:lnSpc>
              <a:spcBef>
                <a:spcPct val="20000"/>
              </a:spcBef>
              <a:buClr>
                <a:schemeClr val="tx2"/>
              </a:buClr>
              <a:buFont typeface="Wingdings" pitchFamily="2" charset="2"/>
              <a:buNone/>
              <a:defRPr/>
            </a:pPr>
            <a:r>
              <a:rPr kumimoji="0" lang="zh-CN" altLang="en-US" dirty="0">
                <a:solidFill>
                  <a:schemeClr val="bg1"/>
                </a:solidFill>
              </a:rPr>
              <a:t>        </a:t>
            </a:r>
            <a:r>
              <a:rPr kumimoji="0" lang="zh-CN" altLang="en-US" dirty="0"/>
              <a:t>配离子或一些中性配合物在水溶液中经溶剂分子的作用会发生</a:t>
            </a:r>
            <a:r>
              <a:rPr kumimoji="0" lang="zh-CN" altLang="en-US" dirty="0">
                <a:solidFill>
                  <a:srgbClr val="0000FF"/>
                </a:solidFill>
              </a:rPr>
              <a:t>分步解离，产生一系列配位数不等的配合物</a:t>
            </a:r>
            <a:r>
              <a:rPr kumimoji="0" lang="zh-CN" altLang="en-US" dirty="0"/>
              <a:t>。其解离程度用相应的各级解离常数表示。例如，配离子</a:t>
            </a:r>
            <a:r>
              <a:rPr kumimoji="0" lang="en-US" altLang="zh-CN" dirty="0"/>
              <a:t>Cu(NH</a:t>
            </a:r>
            <a:r>
              <a:rPr kumimoji="0" lang="en-US" altLang="zh-CN" baseline="-25000" dirty="0"/>
              <a:t>3</a:t>
            </a:r>
            <a:r>
              <a:rPr kumimoji="0" lang="en-US" altLang="zh-CN" dirty="0"/>
              <a:t>)</a:t>
            </a:r>
            <a:r>
              <a:rPr kumimoji="0" lang="en-US" altLang="zh-CN" baseline="-25000" dirty="0"/>
              <a:t>4</a:t>
            </a:r>
            <a:r>
              <a:rPr kumimoji="0" lang="en-US" altLang="zh-CN" baseline="45000" dirty="0"/>
              <a:t>2+</a:t>
            </a:r>
            <a:r>
              <a:rPr kumimoji="0" lang="zh-CN" altLang="en-US" dirty="0"/>
              <a:t>在水溶液中存在下列解离平衡，其中</a:t>
            </a:r>
            <a:r>
              <a:rPr kumimoji="0" lang="en-US" altLang="zh-CN" i="1" dirty="0"/>
              <a:t>K</a:t>
            </a:r>
            <a:r>
              <a:rPr kumimoji="0" lang="zh-CN" altLang="en-US" sz="1800" baseline="-25000" dirty="0"/>
              <a:t>不稳</a:t>
            </a:r>
            <a:r>
              <a:rPr kumimoji="0" lang="zh-CN" altLang="en-US" dirty="0"/>
              <a:t>是铜氨配离子的逐级解离常数。</a:t>
            </a:r>
          </a:p>
        </p:txBody>
      </p:sp>
      <p:sp>
        <p:nvSpPr>
          <p:cNvPr id="1968132" name="Text Box 4"/>
          <p:cNvSpPr txBox="1">
            <a:spLocks noChangeArrowheads="1"/>
          </p:cNvSpPr>
          <p:nvPr/>
        </p:nvSpPr>
        <p:spPr bwMode="auto">
          <a:xfrm>
            <a:off x="1547664" y="188640"/>
            <a:ext cx="6048672" cy="584775"/>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spcAft>
                <a:spcPct val="50000"/>
              </a:spcAft>
              <a:buClr>
                <a:srgbClr val="FF0000"/>
              </a:buClr>
              <a:buFont typeface="Wingdings" pitchFamily="2" charset="2"/>
              <a:buNone/>
              <a:defRPr/>
            </a:pPr>
            <a:r>
              <a:rPr kumimoji="0" lang="zh-CN" altLang="en-US" sz="3200" dirty="0">
                <a:solidFill>
                  <a:srgbClr val="CC0000"/>
                </a:solidFill>
                <a:effectLst>
                  <a:outerShdw blurRad="38100" dist="38100" dir="2700000" algn="tl">
                    <a:srgbClr val="C0C0C0"/>
                  </a:outerShdw>
                </a:effectLst>
              </a:rPr>
              <a:t>配位平衡的特点及平衡常数</a:t>
            </a:r>
          </a:p>
        </p:txBody>
      </p:sp>
      <p:sp>
        <p:nvSpPr>
          <p:cNvPr id="1968133" name="Text Box 5"/>
          <p:cNvSpPr txBox="1">
            <a:spLocks noChangeArrowheads="1"/>
          </p:cNvSpPr>
          <p:nvPr/>
        </p:nvSpPr>
        <p:spPr bwMode="auto">
          <a:xfrm>
            <a:off x="107504" y="3573016"/>
            <a:ext cx="4084639" cy="3139305"/>
          </a:xfrm>
          <a:prstGeom prst="rect">
            <a:avLst/>
          </a:prstGeom>
          <a:noFill/>
          <a:ln w="9525">
            <a:noFill/>
            <a:miter lim="800000"/>
            <a:headEnd/>
            <a:tailEnd/>
          </a:ln>
          <a:effectLst/>
        </p:spPr>
        <p:txBody>
          <a:bodyPr wrap="square" lIns="91425" tIns="45712" rIns="91425" bIns="45712">
            <a:spAutoFit/>
          </a:bodyPr>
          <a:lstStyle/>
          <a:p>
            <a:pPr>
              <a:lnSpc>
                <a:spcPct val="210000"/>
              </a:lnSpc>
              <a:spcBef>
                <a:spcPct val="50000"/>
              </a:spcBef>
              <a:defRPr/>
            </a:pPr>
            <a:r>
              <a:rPr lang="en-US" altLang="zh-CN" sz="2000" dirty="0">
                <a:solidFill>
                  <a:schemeClr val="tx2"/>
                </a:solidFill>
              </a:rPr>
              <a:t>Cu(NH</a:t>
            </a:r>
            <a:r>
              <a:rPr lang="en-US" altLang="zh-CN" sz="2000" baseline="-25000" dirty="0">
                <a:solidFill>
                  <a:schemeClr val="tx2"/>
                </a:solidFill>
              </a:rPr>
              <a:t>3</a:t>
            </a:r>
            <a:r>
              <a:rPr lang="en-US" altLang="zh-CN" sz="2000" dirty="0">
                <a:solidFill>
                  <a:schemeClr val="tx2"/>
                </a:solidFill>
              </a:rPr>
              <a:t>)</a:t>
            </a:r>
            <a:r>
              <a:rPr lang="en-US" altLang="zh-CN" sz="2000" baseline="-25000" dirty="0">
                <a:solidFill>
                  <a:schemeClr val="tx2"/>
                </a:solidFill>
              </a:rPr>
              <a:t>4</a:t>
            </a:r>
            <a:r>
              <a:rPr lang="en-US" altLang="zh-CN" sz="2000" baseline="30000" dirty="0">
                <a:solidFill>
                  <a:schemeClr val="tx2"/>
                </a:solidFill>
              </a:rPr>
              <a:t>2+</a:t>
            </a:r>
            <a:r>
              <a:rPr lang="en-US" altLang="zh-CN" sz="2000" dirty="0">
                <a:solidFill>
                  <a:schemeClr val="tx2"/>
                </a:solidFill>
              </a:rPr>
              <a:t>         Cu(NH</a:t>
            </a:r>
            <a:r>
              <a:rPr lang="en-US" altLang="zh-CN" sz="2000" baseline="-25000" dirty="0">
                <a:solidFill>
                  <a:schemeClr val="tx2"/>
                </a:solidFill>
              </a:rPr>
              <a:t>3</a:t>
            </a:r>
            <a:r>
              <a:rPr lang="en-US" altLang="zh-CN" sz="2000" dirty="0">
                <a:solidFill>
                  <a:schemeClr val="tx2"/>
                </a:solidFill>
              </a:rPr>
              <a:t>)</a:t>
            </a:r>
            <a:r>
              <a:rPr lang="en-US" altLang="zh-CN" sz="2000" baseline="-25000" dirty="0">
                <a:solidFill>
                  <a:schemeClr val="tx2"/>
                </a:solidFill>
              </a:rPr>
              <a:t>3</a:t>
            </a:r>
            <a:r>
              <a:rPr lang="en-US" altLang="zh-CN" sz="2000" baseline="30000" dirty="0">
                <a:solidFill>
                  <a:schemeClr val="tx2"/>
                </a:solidFill>
              </a:rPr>
              <a:t>2+</a:t>
            </a:r>
            <a:r>
              <a:rPr lang="en-US" altLang="zh-CN" sz="2000" dirty="0">
                <a:solidFill>
                  <a:schemeClr val="tx2"/>
                </a:solidFill>
              </a:rPr>
              <a:t> + NH</a:t>
            </a:r>
            <a:r>
              <a:rPr lang="en-US" altLang="zh-CN" sz="2000" baseline="-25000" dirty="0">
                <a:solidFill>
                  <a:schemeClr val="tx2"/>
                </a:solidFill>
              </a:rPr>
              <a:t>3</a:t>
            </a:r>
            <a:r>
              <a:rPr lang="en-US" altLang="zh-CN" sz="2000" dirty="0">
                <a:solidFill>
                  <a:schemeClr val="tx2"/>
                </a:solidFill>
              </a:rPr>
              <a:t> </a:t>
            </a:r>
          </a:p>
          <a:p>
            <a:pPr>
              <a:lnSpc>
                <a:spcPct val="210000"/>
              </a:lnSpc>
              <a:spcBef>
                <a:spcPct val="50000"/>
              </a:spcBef>
              <a:defRPr/>
            </a:pPr>
            <a:r>
              <a:rPr lang="en-US" altLang="zh-CN" sz="2000" dirty="0">
                <a:solidFill>
                  <a:schemeClr val="tx2"/>
                </a:solidFill>
              </a:rPr>
              <a:t>Cu(NH</a:t>
            </a:r>
            <a:r>
              <a:rPr lang="en-US" altLang="zh-CN" sz="2000" baseline="-25000" dirty="0">
                <a:solidFill>
                  <a:schemeClr val="tx2"/>
                </a:solidFill>
              </a:rPr>
              <a:t>3</a:t>
            </a:r>
            <a:r>
              <a:rPr lang="en-US" altLang="zh-CN" sz="2000" dirty="0">
                <a:solidFill>
                  <a:schemeClr val="tx2"/>
                </a:solidFill>
              </a:rPr>
              <a:t>)</a:t>
            </a:r>
            <a:r>
              <a:rPr lang="en-US" altLang="zh-CN" sz="2000" baseline="-25000" dirty="0">
                <a:solidFill>
                  <a:schemeClr val="tx2"/>
                </a:solidFill>
              </a:rPr>
              <a:t>3</a:t>
            </a:r>
            <a:r>
              <a:rPr lang="en-US" altLang="zh-CN" sz="2000" baseline="30000" dirty="0">
                <a:solidFill>
                  <a:schemeClr val="tx2"/>
                </a:solidFill>
              </a:rPr>
              <a:t>2+</a:t>
            </a:r>
            <a:r>
              <a:rPr lang="en-US" altLang="zh-CN" sz="2000" dirty="0">
                <a:solidFill>
                  <a:schemeClr val="tx2"/>
                </a:solidFill>
              </a:rPr>
              <a:t>         Cu(NH</a:t>
            </a:r>
            <a:r>
              <a:rPr lang="en-US" altLang="zh-CN" sz="2000" baseline="-25000" dirty="0">
                <a:solidFill>
                  <a:schemeClr val="tx2"/>
                </a:solidFill>
              </a:rPr>
              <a:t>3</a:t>
            </a:r>
            <a:r>
              <a:rPr lang="en-US" altLang="zh-CN" sz="2000" dirty="0">
                <a:solidFill>
                  <a:schemeClr val="tx2"/>
                </a:solidFill>
              </a:rPr>
              <a:t>)</a:t>
            </a:r>
            <a:r>
              <a:rPr lang="en-US" altLang="zh-CN" sz="2000" baseline="-25000" dirty="0">
                <a:solidFill>
                  <a:schemeClr val="tx2"/>
                </a:solidFill>
              </a:rPr>
              <a:t>2</a:t>
            </a:r>
            <a:r>
              <a:rPr lang="en-US" altLang="zh-CN" sz="2000" baseline="30000" dirty="0">
                <a:solidFill>
                  <a:schemeClr val="tx2"/>
                </a:solidFill>
              </a:rPr>
              <a:t>2+</a:t>
            </a:r>
            <a:r>
              <a:rPr lang="en-US" altLang="zh-CN" sz="2000" dirty="0">
                <a:solidFill>
                  <a:schemeClr val="tx2"/>
                </a:solidFill>
              </a:rPr>
              <a:t> + NH</a:t>
            </a:r>
            <a:r>
              <a:rPr lang="en-US" altLang="zh-CN" sz="2000" baseline="-25000" dirty="0">
                <a:solidFill>
                  <a:schemeClr val="tx2"/>
                </a:solidFill>
              </a:rPr>
              <a:t>3</a:t>
            </a:r>
            <a:r>
              <a:rPr lang="en-US" altLang="zh-CN" sz="2000" dirty="0">
                <a:solidFill>
                  <a:schemeClr val="tx2"/>
                </a:solidFill>
              </a:rPr>
              <a:t> </a:t>
            </a:r>
          </a:p>
          <a:p>
            <a:pPr>
              <a:lnSpc>
                <a:spcPct val="210000"/>
              </a:lnSpc>
              <a:spcBef>
                <a:spcPct val="50000"/>
              </a:spcBef>
              <a:defRPr/>
            </a:pPr>
            <a:r>
              <a:rPr lang="en-US" altLang="zh-CN" sz="2000" dirty="0">
                <a:solidFill>
                  <a:schemeClr val="tx2"/>
                </a:solidFill>
              </a:rPr>
              <a:t>Cu(NH</a:t>
            </a:r>
            <a:r>
              <a:rPr lang="en-US" altLang="zh-CN" sz="2000" baseline="-25000" dirty="0">
                <a:solidFill>
                  <a:schemeClr val="tx2"/>
                </a:solidFill>
              </a:rPr>
              <a:t>3</a:t>
            </a:r>
            <a:r>
              <a:rPr lang="en-US" altLang="zh-CN" sz="2000" dirty="0">
                <a:solidFill>
                  <a:schemeClr val="tx2"/>
                </a:solidFill>
              </a:rPr>
              <a:t>)</a:t>
            </a:r>
            <a:r>
              <a:rPr lang="en-US" altLang="zh-CN" sz="2000" baseline="-25000" dirty="0">
                <a:solidFill>
                  <a:schemeClr val="tx2"/>
                </a:solidFill>
              </a:rPr>
              <a:t>2</a:t>
            </a:r>
            <a:r>
              <a:rPr lang="en-US" altLang="zh-CN" sz="2000" baseline="30000" dirty="0">
                <a:solidFill>
                  <a:schemeClr val="tx2"/>
                </a:solidFill>
              </a:rPr>
              <a:t>2+</a:t>
            </a:r>
            <a:r>
              <a:rPr lang="en-US" altLang="zh-CN" sz="2000" dirty="0">
                <a:solidFill>
                  <a:schemeClr val="tx2"/>
                </a:solidFill>
              </a:rPr>
              <a:t>         Cu(NH</a:t>
            </a:r>
            <a:r>
              <a:rPr lang="en-US" altLang="zh-CN" sz="2000" baseline="-25000" dirty="0">
                <a:solidFill>
                  <a:schemeClr val="tx2"/>
                </a:solidFill>
              </a:rPr>
              <a:t>3</a:t>
            </a:r>
            <a:r>
              <a:rPr lang="en-US" altLang="zh-CN" sz="2000" dirty="0">
                <a:solidFill>
                  <a:schemeClr val="tx2"/>
                </a:solidFill>
              </a:rPr>
              <a:t>)</a:t>
            </a:r>
            <a:r>
              <a:rPr lang="en-US" altLang="zh-CN" sz="2000" baseline="30000" dirty="0">
                <a:solidFill>
                  <a:schemeClr val="tx2"/>
                </a:solidFill>
              </a:rPr>
              <a:t>2+</a:t>
            </a:r>
            <a:r>
              <a:rPr lang="en-US" altLang="zh-CN" sz="2000" dirty="0">
                <a:solidFill>
                  <a:schemeClr val="tx2"/>
                </a:solidFill>
              </a:rPr>
              <a:t> + NH</a:t>
            </a:r>
            <a:r>
              <a:rPr lang="en-US" altLang="zh-CN" sz="2000" baseline="-25000" dirty="0">
                <a:solidFill>
                  <a:schemeClr val="tx2"/>
                </a:solidFill>
              </a:rPr>
              <a:t>3</a:t>
            </a:r>
          </a:p>
          <a:p>
            <a:pPr>
              <a:lnSpc>
                <a:spcPct val="210000"/>
              </a:lnSpc>
              <a:spcBef>
                <a:spcPct val="50000"/>
              </a:spcBef>
              <a:defRPr/>
            </a:pPr>
            <a:r>
              <a:rPr lang="en-US" altLang="zh-CN" sz="2000" dirty="0">
                <a:solidFill>
                  <a:schemeClr val="tx2"/>
                </a:solidFill>
              </a:rPr>
              <a:t>Cu(NH</a:t>
            </a:r>
            <a:r>
              <a:rPr lang="en-US" altLang="zh-CN" sz="2000" baseline="-25000" dirty="0">
                <a:solidFill>
                  <a:schemeClr val="tx2"/>
                </a:solidFill>
              </a:rPr>
              <a:t>3</a:t>
            </a:r>
            <a:r>
              <a:rPr lang="en-US" altLang="zh-CN" sz="2000" dirty="0">
                <a:solidFill>
                  <a:schemeClr val="tx2"/>
                </a:solidFill>
              </a:rPr>
              <a:t>)</a:t>
            </a:r>
            <a:r>
              <a:rPr lang="en-US" altLang="zh-CN" sz="2000" baseline="30000" dirty="0">
                <a:solidFill>
                  <a:schemeClr val="tx2"/>
                </a:solidFill>
              </a:rPr>
              <a:t>2+</a:t>
            </a:r>
            <a:r>
              <a:rPr lang="en-US" altLang="zh-CN" sz="2000" dirty="0">
                <a:solidFill>
                  <a:schemeClr val="tx2"/>
                </a:solidFill>
              </a:rPr>
              <a:t>           Cu</a:t>
            </a:r>
            <a:r>
              <a:rPr lang="en-US" altLang="zh-CN" sz="2000" baseline="30000" dirty="0">
                <a:solidFill>
                  <a:schemeClr val="tx2"/>
                </a:solidFill>
              </a:rPr>
              <a:t>2+</a:t>
            </a:r>
            <a:r>
              <a:rPr lang="en-US" altLang="zh-CN" sz="2000" dirty="0">
                <a:solidFill>
                  <a:schemeClr val="tx2"/>
                </a:solidFill>
              </a:rPr>
              <a:t> + NH</a:t>
            </a:r>
            <a:r>
              <a:rPr lang="en-US" altLang="zh-CN" sz="2000" baseline="-25000" dirty="0">
                <a:solidFill>
                  <a:schemeClr val="tx2"/>
                </a:solidFill>
              </a:rPr>
              <a:t>3</a:t>
            </a:r>
          </a:p>
        </p:txBody>
      </p:sp>
      <p:grpSp>
        <p:nvGrpSpPr>
          <p:cNvPr id="111621" name="Group 8"/>
          <p:cNvGrpSpPr>
            <a:grpSpLocks/>
          </p:cNvGrpSpPr>
          <p:nvPr/>
        </p:nvGrpSpPr>
        <p:grpSpPr bwMode="auto">
          <a:xfrm>
            <a:off x="1475656" y="3981350"/>
            <a:ext cx="422031" cy="66675"/>
            <a:chOff x="1440" y="2628"/>
            <a:chExt cx="288" cy="42"/>
          </a:xfrm>
        </p:grpSpPr>
        <p:sp>
          <p:nvSpPr>
            <p:cNvPr id="111652" name="Line 6"/>
            <p:cNvSpPr>
              <a:spLocks noChangeShapeType="1"/>
            </p:cNvSpPr>
            <p:nvPr/>
          </p:nvSpPr>
          <p:spPr bwMode="auto">
            <a:xfrm>
              <a:off x="1440" y="2628"/>
              <a:ext cx="288" cy="0"/>
            </a:xfrm>
            <a:prstGeom prst="line">
              <a:avLst/>
            </a:prstGeom>
            <a:noFill/>
            <a:ln w="19050">
              <a:solidFill>
                <a:schemeClr val="tx2"/>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11653" name="Line 7"/>
            <p:cNvSpPr>
              <a:spLocks noChangeShapeType="1"/>
            </p:cNvSpPr>
            <p:nvPr/>
          </p:nvSpPr>
          <p:spPr bwMode="auto">
            <a:xfrm rot="10800000">
              <a:off x="1440" y="2670"/>
              <a:ext cx="288" cy="0"/>
            </a:xfrm>
            <a:prstGeom prst="line">
              <a:avLst/>
            </a:prstGeom>
            <a:noFill/>
            <a:ln w="19050">
              <a:solidFill>
                <a:schemeClr val="tx2"/>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grpSp>
      <p:grpSp>
        <p:nvGrpSpPr>
          <p:cNvPr id="111622" name="Group 9"/>
          <p:cNvGrpSpPr>
            <a:grpSpLocks/>
          </p:cNvGrpSpPr>
          <p:nvPr/>
        </p:nvGrpSpPr>
        <p:grpSpPr bwMode="auto">
          <a:xfrm>
            <a:off x="1475656" y="4773438"/>
            <a:ext cx="422031" cy="66675"/>
            <a:chOff x="1440" y="2628"/>
            <a:chExt cx="288" cy="42"/>
          </a:xfrm>
        </p:grpSpPr>
        <p:sp>
          <p:nvSpPr>
            <p:cNvPr id="111650" name="Line 10"/>
            <p:cNvSpPr>
              <a:spLocks noChangeShapeType="1"/>
            </p:cNvSpPr>
            <p:nvPr/>
          </p:nvSpPr>
          <p:spPr bwMode="auto">
            <a:xfrm>
              <a:off x="1440" y="2628"/>
              <a:ext cx="288" cy="0"/>
            </a:xfrm>
            <a:prstGeom prst="line">
              <a:avLst/>
            </a:prstGeom>
            <a:noFill/>
            <a:ln w="19050">
              <a:solidFill>
                <a:schemeClr val="tx2"/>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11651" name="Line 11"/>
            <p:cNvSpPr>
              <a:spLocks noChangeShapeType="1"/>
            </p:cNvSpPr>
            <p:nvPr/>
          </p:nvSpPr>
          <p:spPr bwMode="auto">
            <a:xfrm rot="10800000">
              <a:off x="1440" y="2670"/>
              <a:ext cx="288" cy="0"/>
            </a:xfrm>
            <a:prstGeom prst="line">
              <a:avLst/>
            </a:prstGeom>
            <a:noFill/>
            <a:ln w="19050">
              <a:solidFill>
                <a:schemeClr val="tx2"/>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grpSp>
      <p:grpSp>
        <p:nvGrpSpPr>
          <p:cNvPr id="111623" name="Group 12"/>
          <p:cNvGrpSpPr>
            <a:grpSpLocks/>
          </p:cNvGrpSpPr>
          <p:nvPr/>
        </p:nvGrpSpPr>
        <p:grpSpPr bwMode="auto">
          <a:xfrm>
            <a:off x="1475656" y="5560193"/>
            <a:ext cx="422031" cy="66675"/>
            <a:chOff x="1440" y="2628"/>
            <a:chExt cx="288" cy="42"/>
          </a:xfrm>
        </p:grpSpPr>
        <p:sp>
          <p:nvSpPr>
            <p:cNvPr id="111648" name="Line 13"/>
            <p:cNvSpPr>
              <a:spLocks noChangeShapeType="1"/>
            </p:cNvSpPr>
            <p:nvPr/>
          </p:nvSpPr>
          <p:spPr bwMode="auto">
            <a:xfrm>
              <a:off x="1440" y="2628"/>
              <a:ext cx="288" cy="0"/>
            </a:xfrm>
            <a:prstGeom prst="line">
              <a:avLst/>
            </a:prstGeom>
            <a:noFill/>
            <a:ln w="19050">
              <a:solidFill>
                <a:schemeClr val="tx2"/>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11649" name="Line 14"/>
            <p:cNvSpPr>
              <a:spLocks noChangeShapeType="1"/>
            </p:cNvSpPr>
            <p:nvPr/>
          </p:nvSpPr>
          <p:spPr bwMode="auto">
            <a:xfrm rot="10800000">
              <a:off x="1440" y="2670"/>
              <a:ext cx="288" cy="0"/>
            </a:xfrm>
            <a:prstGeom prst="line">
              <a:avLst/>
            </a:prstGeom>
            <a:noFill/>
            <a:ln w="19050">
              <a:solidFill>
                <a:schemeClr val="tx2"/>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grpSp>
      <p:grpSp>
        <p:nvGrpSpPr>
          <p:cNvPr id="111624" name="Group 15"/>
          <p:cNvGrpSpPr>
            <a:grpSpLocks/>
          </p:cNvGrpSpPr>
          <p:nvPr/>
        </p:nvGrpSpPr>
        <p:grpSpPr bwMode="auto">
          <a:xfrm>
            <a:off x="1475656" y="6357614"/>
            <a:ext cx="422031" cy="66675"/>
            <a:chOff x="1440" y="2628"/>
            <a:chExt cx="288" cy="42"/>
          </a:xfrm>
        </p:grpSpPr>
        <p:sp>
          <p:nvSpPr>
            <p:cNvPr id="111646" name="Line 16"/>
            <p:cNvSpPr>
              <a:spLocks noChangeShapeType="1"/>
            </p:cNvSpPr>
            <p:nvPr/>
          </p:nvSpPr>
          <p:spPr bwMode="auto">
            <a:xfrm>
              <a:off x="1440" y="2628"/>
              <a:ext cx="288" cy="0"/>
            </a:xfrm>
            <a:prstGeom prst="line">
              <a:avLst/>
            </a:prstGeom>
            <a:noFill/>
            <a:ln w="19050">
              <a:solidFill>
                <a:schemeClr val="tx2"/>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11647" name="Line 17"/>
            <p:cNvSpPr>
              <a:spLocks noChangeShapeType="1"/>
            </p:cNvSpPr>
            <p:nvPr/>
          </p:nvSpPr>
          <p:spPr bwMode="auto">
            <a:xfrm rot="10800000">
              <a:off x="1440" y="2670"/>
              <a:ext cx="288" cy="0"/>
            </a:xfrm>
            <a:prstGeom prst="line">
              <a:avLst/>
            </a:prstGeom>
            <a:noFill/>
            <a:ln w="19050">
              <a:solidFill>
                <a:schemeClr val="tx2"/>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grpSp>
      <p:grpSp>
        <p:nvGrpSpPr>
          <p:cNvPr id="111625" name="Group 47"/>
          <p:cNvGrpSpPr>
            <a:grpSpLocks/>
          </p:cNvGrpSpPr>
          <p:nvPr/>
        </p:nvGrpSpPr>
        <p:grpSpPr bwMode="auto">
          <a:xfrm>
            <a:off x="4067944" y="3645024"/>
            <a:ext cx="5076056" cy="3060700"/>
            <a:chOff x="3120" y="2256"/>
            <a:chExt cx="2940" cy="1928"/>
          </a:xfrm>
        </p:grpSpPr>
        <p:sp>
          <p:nvSpPr>
            <p:cNvPr id="1968147" name="Text Box 19"/>
            <p:cNvSpPr txBox="1">
              <a:spLocks noChangeArrowheads="1"/>
            </p:cNvSpPr>
            <p:nvPr/>
          </p:nvSpPr>
          <p:spPr bwMode="auto">
            <a:xfrm>
              <a:off x="3120" y="2334"/>
              <a:ext cx="1968" cy="288"/>
            </a:xfrm>
            <a:prstGeom prst="rect">
              <a:avLst/>
            </a:prstGeom>
            <a:noFill/>
            <a:ln w="9525">
              <a:noFill/>
              <a:miter lim="800000"/>
              <a:headEnd/>
              <a:tailEnd/>
            </a:ln>
            <a:effectLst/>
          </p:spPr>
          <p:txBody>
            <a:bodyPr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defRPr/>
              </a:pPr>
              <a:r>
                <a:rPr lang="en-US" altLang="zh-CN" i="1">
                  <a:solidFill>
                    <a:schemeClr val="tx2"/>
                  </a:solidFill>
                </a:rPr>
                <a:t>K</a:t>
              </a:r>
              <a:r>
                <a:rPr lang="zh-CN" altLang="en-US" baseline="-25000">
                  <a:solidFill>
                    <a:schemeClr val="tx2"/>
                  </a:solidFill>
                </a:rPr>
                <a:t>不稳</a:t>
              </a:r>
              <a:r>
                <a:rPr lang="en-US" altLang="zh-CN" sz="1800" baseline="-25000"/>
                <a:t>1</a:t>
              </a:r>
              <a:r>
                <a:rPr lang="en-US" altLang="zh-CN"/>
                <a:t> </a:t>
              </a:r>
              <a:r>
                <a:rPr lang="en-US" altLang="zh-CN">
                  <a:solidFill>
                    <a:schemeClr val="tx2"/>
                  </a:solidFill>
                  <a:sym typeface="Symbol" pitchFamily="18" charset="2"/>
                </a:rPr>
                <a:t></a:t>
              </a:r>
              <a:r>
                <a:rPr lang="en-US" altLang="zh-CN">
                  <a:solidFill>
                    <a:schemeClr val="tx2"/>
                  </a:solidFill>
                  <a:sym typeface="SymbolPS" pitchFamily="18" charset="2"/>
                </a:rPr>
                <a:t> </a:t>
              </a:r>
              <a:endParaRPr lang="en-US" altLang="zh-CN" baseline="-25000">
                <a:solidFill>
                  <a:schemeClr val="tx2"/>
                </a:solidFill>
              </a:endParaRPr>
            </a:p>
          </p:txBody>
        </p:sp>
        <p:sp>
          <p:nvSpPr>
            <p:cNvPr id="111627" name="Line 20"/>
            <p:cNvSpPr>
              <a:spLocks noChangeShapeType="1"/>
            </p:cNvSpPr>
            <p:nvPr/>
          </p:nvSpPr>
          <p:spPr bwMode="auto">
            <a:xfrm>
              <a:off x="3792" y="2496"/>
              <a:ext cx="1248"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968150" name="Rectangle 22"/>
            <p:cNvSpPr>
              <a:spLocks noChangeArrowheads="1"/>
            </p:cNvSpPr>
            <p:nvPr/>
          </p:nvSpPr>
          <p:spPr bwMode="auto">
            <a:xfrm>
              <a:off x="3773" y="2256"/>
              <a:ext cx="1267" cy="233"/>
            </a:xfrm>
            <a:prstGeom prst="rect">
              <a:avLst/>
            </a:prstGeom>
            <a:noFill/>
            <a:ln w="9525">
              <a:noFill/>
              <a:miter lim="800000"/>
              <a:headEnd/>
              <a:tailEnd/>
            </a:ln>
            <a:effectLst/>
          </p:spPr>
          <p:txBody>
            <a:bodyPr lIns="91425" tIns="45712" rIns="91425" bIns="45712">
              <a:spAutoFit/>
            </a:bodyPr>
            <a:lstStyle/>
            <a:p>
              <a:pPr>
                <a:defRPr/>
              </a:pPr>
              <a:r>
                <a:rPr lang="en-US" altLang="zh-CN" sz="1800">
                  <a:solidFill>
                    <a:schemeClr val="tx2"/>
                  </a:solidFill>
                </a:rPr>
                <a:t>[Cu(NH</a:t>
              </a:r>
              <a:r>
                <a:rPr lang="en-US" altLang="zh-CN" sz="1800" baseline="-25000">
                  <a:solidFill>
                    <a:schemeClr val="tx2"/>
                  </a:solidFill>
                </a:rPr>
                <a:t>3</a:t>
              </a:r>
              <a:r>
                <a:rPr lang="en-US" altLang="zh-CN" sz="1800">
                  <a:solidFill>
                    <a:schemeClr val="tx2"/>
                  </a:solidFill>
                </a:rPr>
                <a:t>)</a:t>
              </a:r>
              <a:r>
                <a:rPr lang="en-US" altLang="zh-CN" sz="1800" baseline="-25000">
                  <a:solidFill>
                    <a:schemeClr val="tx2"/>
                  </a:solidFill>
                </a:rPr>
                <a:t>3</a:t>
              </a:r>
              <a:r>
                <a:rPr lang="en-US" altLang="zh-CN" sz="1800" baseline="30000">
                  <a:solidFill>
                    <a:schemeClr val="tx2"/>
                  </a:solidFill>
                </a:rPr>
                <a:t>2+</a:t>
              </a:r>
              <a:r>
                <a:rPr lang="en-US" altLang="zh-CN" sz="1800">
                  <a:solidFill>
                    <a:schemeClr val="tx2"/>
                  </a:solidFill>
                </a:rPr>
                <a:t>][NH</a:t>
              </a:r>
              <a:r>
                <a:rPr lang="en-US" altLang="zh-CN" sz="1800" baseline="-25000">
                  <a:solidFill>
                    <a:schemeClr val="tx2"/>
                  </a:solidFill>
                </a:rPr>
                <a:t>3</a:t>
              </a:r>
              <a:r>
                <a:rPr lang="en-US" altLang="zh-CN" sz="1800">
                  <a:solidFill>
                    <a:schemeClr val="tx2"/>
                  </a:solidFill>
                </a:rPr>
                <a:t>]</a:t>
              </a:r>
            </a:p>
          </p:txBody>
        </p:sp>
        <p:sp>
          <p:nvSpPr>
            <p:cNvPr id="1968152" name="Rectangle 24"/>
            <p:cNvSpPr>
              <a:spLocks noChangeArrowheads="1"/>
            </p:cNvSpPr>
            <p:nvPr/>
          </p:nvSpPr>
          <p:spPr bwMode="auto">
            <a:xfrm>
              <a:off x="3959" y="2469"/>
              <a:ext cx="885" cy="233"/>
            </a:xfrm>
            <a:prstGeom prst="rect">
              <a:avLst/>
            </a:prstGeom>
            <a:noFill/>
            <a:ln w="9525">
              <a:noFill/>
              <a:miter lim="800000"/>
              <a:headEnd/>
              <a:tailEnd/>
            </a:ln>
            <a:effectLst/>
          </p:spPr>
          <p:txBody>
            <a:bodyPr wrap="none" lIns="91425" tIns="45712" rIns="91425" bIns="45712">
              <a:spAutoFit/>
            </a:bodyPr>
            <a:lstStyle/>
            <a:p>
              <a:pPr>
                <a:defRPr/>
              </a:pPr>
              <a:r>
                <a:rPr lang="en-US" altLang="zh-CN" sz="1800">
                  <a:solidFill>
                    <a:schemeClr val="tx2"/>
                  </a:solidFill>
                </a:rPr>
                <a:t>[Cu(NH</a:t>
              </a:r>
              <a:r>
                <a:rPr lang="en-US" altLang="zh-CN" sz="1800" baseline="-25000">
                  <a:solidFill>
                    <a:schemeClr val="tx2"/>
                  </a:solidFill>
                </a:rPr>
                <a:t>3</a:t>
              </a:r>
              <a:r>
                <a:rPr lang="en-US" altLang="zh-CN" sz="1800">
                  <a:solidFill>
                    <a:schemeClr val="tx2"/>
                  </a:solidFill>
                </a:rPr>
                <a:t>)</a:t>
              </a:r>
              <a:r>
                <a:rPr lang="en-US" altLang="zh-CN" sz="1800" baseline="-25000">
                  <a:solidFill>
                    <a:schemeClr val="tx2"/>
                  </a:solidFill>
                </a:rPr>
                <a:t>4</a:t>
              </a:r>
              <a:r>
                <a:rPr lang="en-US" altLang="zh-CN" sz="1800" baseline="30000">
                  <a:solidFill>
                    <a:schemeClr val="tx2"/>
                  </a:solidFill>
                </a:rPr>
                <a:t>2+</a:t>
              </a:r>
              <a:r>
                <a:rPr lang="en-US" altLang="zh-CN" sz="1800">
                  <a:solidFill>
                    <a:schemeClr val="tx2"/>
                  </a:solidFill>
                </a:rPr>
                <a:t>]</a:t>
              </a:r>
            </a:p>
          </p:txBody>
        </p:sp>
        <p:sp>
          <p:nvSpPr>
            <p:cNvPr id="1968154" name="Text Box 26"/>
            <p:cNvSpPr txBox="1">
              <a:spLocks noChangeArrowheads="1"/>
            </p:cNvSpPr>
            <p:nvPr/>
          </p:nvSpPr>
          <p:spPr bwMode="auto">
            <a:xfrm>
              <a:off x="5004" y="2334"/>
              <a:ext cx="1056" cy="291"/>
            </a:xfrm>
            <a:prstGeom prst="rect">
              <a:avLst/>
            </a:prstGeom>
            <a:noFill/>
            <a:ln w="9525">
              <a:noFill/>
              <a:miter lim="800000"/>
              <a:headEnd/>
              <a:tailEnd/>
            </a:ln>
            <a:effectLst/>
          </p:spPr>
          <p:txBody>
            <a:bodyPr lIns="91425" tIns="45712" rIns="91425" bIns="45712">
              <a:spAutoFit/>
            </a:bodyPr>
            <a:lstStyle/>
            <a:p>
              <a:pPr>
                <a:spcBef>
                  <a:spcPct val="50000"/>
                </a:spcBef>
                <a:defRPr/>
              </a:pPr>
              <a:r>
                <a:rPr lang="en-US" altLang="zh-CN" dirty="0">
                  <a:solidFill>
                    <a:schemeClr val="tx2"/>
                  </a:solidFill>
                  <a:sym typeface="Symbol" pitchFamily="18" charset="2"/>
                </a:rPr>
                <a:t> 5.0  10</a:t>
              </a:r>
              <a:r>
                <a:rPr lang="en-US" altLang="zh-CN" baseline="30000" dirty="0">
                  <a:solidFill>
                    <a:schemeClr val="tx2"/>
                  </a:solidFill>
                  <a:sym typeface="SymbolPS" pitchFamily="18" charset="2"/>
                </a:rPr>
                <a:t>-3</a:t>
              </a:r>
              <a:r>
                <a:rPr lang="en-US" altLang="zh-CN" dirty="0">
                  <a:solidFill>
                    <a:schemeClr val="tx2"/>
                  </a:solidFill>
                  <a:sym typeface="Symbol" pitchFamily="18" charset="2"/>
                </a:rPr>
                <a:t> </a:t>
              </a:r>
              <a:endParaRPr lang="en-US" altLang="zh-CN" dirty="0">
                <a:solidFill>
                  <a:schemeClr val="tx2"/>
                </a:solidFill>
              </a:endParaRPr>
            </a:p>
          </p:txBody>
        </p:sp>
        <p:sp>
          <p:nvSpPr>
            <p:cNvPr id="1968157" name="Text Box 29"/>
            <p:cNvSpPr txBox="1">
              <a:spLocks noChangeArrowheads="1"/>
            </p:cNvSpPr>
            <p:nvPr/>
          </p:nvSpPr>
          <p:spPr bwMode="auto">
            <a:xfrm>
              <a:off x="3120" y="2838"/>
              <a:ext cx="1968" cy="288"/>
            </a:xfrm>
            <a:prstGeom prst="rect">
              <a:avLst/>
            </a:prstGeom>
            <a:noFill/>
            <a:ln w="9525">
              <a:noFill/>
              <a:miter lim="800000"/>
              <a:headEnd/>
              <a:tailEnd/>
            </a:ln>
            <a:effectLst/>
          </p:spPr>
          <p:txBody>
            <a:bodyPr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defRPr/>
              </a:pPr>
              <a:r>
                <a:rPr lang="en-US" altLang="zh-CN" i="1"/>
                <a:t>K</a:t>
              </a:r>
              <a:r>
                <a:rPr lang="zh-CN" altLang="en-US" baseline="-25000"/>
                <a:t>不稳</a:t>
              </a:r>
              <a:r>
                <a:rPr lang="en-US" altLang="zh-CN" sz="1800" baseline="-25000"/>
                <a:t>2</a:t>
              </a:r>
              <a:r>
                <a:rPr lang="en-US" altLang="zh-CN"/>
                <a:t> </a:t>
              </a:r>
              <a:r>
                <a:rPr lang="en-US" altLang="zh-CN">
                  <a:sym typeface="Symbol" pitchFamily="18" charset="2"/>
                </a:rPr>
                <a:t></a:t>
              </a:r>
              <a:r>
                <a:rPr lang="en-US" altLang="zh-CN">
                  <a:sym typeface="SymbolPS" pitchFamily="18" charset="2"/>
                </a:rPr>
                <a:t> </a:t>
              </a:r>
              <a:endParaRPr lang="en-US" altLang="zh-CN" baseline="-25000"/>
            </a:p>
          </p:txBody>
        </p:sp>
        <p:sp>
          <p:nvSpPr>
            <p:cNvPr id="111632" name="Line 30"/>
            <p:cNvSpPr>
              <a:spLocks noChangeShapeType="1"/>
            </p:cNvSpPr>
            <p:nvPr/>
          </p:nvSpPr>
          <p:spPr bwMode="auto">
            <a:xfrm>
              <a:off x="3792" y="3000"/>
              <a:ext cx="1248"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968159" name="Rectangle 31"/>
            <p:cNvSpPr>
              <a:spLocks noChangeArrowheads="1"/>
            </p:cNvSpPr>
            <p:nvPr/>
          </p:nvSpPr>
          <p:spPr bwMode="auto">
            <a:xfrm>
              <a:off x="3773" y="2760"/>
              <a:ext cx="1267" cy="233"/>
            </a:xfrm>
            <a:prstGeom prst="rect">
              <a:avLst/>
            </a:prstGeom>
            <a:noFill/>
            <a:ln w="9525">
              <a:noFill/>
              <a:miter lim="800000"/>
              <a:headEnd/>
              <a:tailEnd/>
            </a:ln>
            <a:effectLst/>
          </p:spPr>
          <p:txBody>
            <a:bodyPr lIns="91425" tIns="45712" rIns="91425" bIns="45712">
              <a:spAutoFit/>
            </a:bodyPr>
            <a:lstStyle/>
            <a:p>
              <a:pPr>
                <a:defRPr/>
              </a:pPr>
              <a:r>
                <a:rPr lang="en-US" altLang="zh-CN" sz="1800">
                  <a:solidFill>
                    <a:schemeClr val="tx2"/>
                  </a:solidFill>
                </a:rPr>
                <a:t>[Cu(NH</a:t>
              </a:r>
              <a:r>
                <a:rPr lang="en-US" altLang="zh-CN" sz="1800" baseline="-25000">
                  <a:solidFill>
                    <a:schemeClr val="tx2"/>
                  </a:solidFill>
                </a:rPr>
                <a:t>3</a:t>
              </a:r>
              <a:r>
                <a:rPr lang="en-US" altLang="zh-CN" sz="1800">
                  <a:solidFill>
                    <a:schemeClr val="tx2"/>
                  </a:solidFill>
                </a:rPr>
                <a:t>)</a:t>
              </a:r>
              <a:r>
                <a:rPr lang="en-US" altLang="zh-CN" sz="1800" baseline="-25000">
                  <a:solidFill>
                    <a:schemeClr val="tx2"/>
                  </a:solidFill>
                </a:rPr>
                <a:t>2</a:t>
              </a:r>
              <a:r>
                <a:rPr lang="en-US" altLang="zh-CN" sz="1800" baseline="30000">
                  <a:solidFill>
                    <a:schemeClr val="tx2"/>
                  </a:solidFill>
                </a:rPr>
                <a:t>2+</a:t>
              </a:r>
              <a:r>
                <a:rPr lang="en-US" altLang="zh-CN" sz="1800">
                  <a:solidFill>
                    <a:schemeClr val="tx2"/>
                  </a:solidFill>
                </a:rPr>
                <a:t>][NH</a:t>
              </a:r>
              <a:r>
                <a:rPr lang="en-US" altLang="zh-CN" sz="1800" baseline="-25000">
                  <a:solidFill>
                    <a:schemeClr val="tx2"/>
                  </a:solidFill>
                </a:rPr>
                <a:t>3</a:t>
              </a:r>
              <a:r>
                <a:rPr lang="en-US" altLang="zh-CN" sz="1800">
                  <a:solidFill>
                    <a:schemeClr val="tx2"/>
                  </a:solidFill>
                </a:rPr>
                <a:t>]</a:t>
              </a:r>
            </a:p>
          </p:txBody>
        </p:sp>
        <p:sp>
          <p:nvSpPr>
            <p:cNvPr id="1968160" name="Rectangle 32"/>
            <p:cNvSpPr>
              <a:spLocks noChangeArrowheads="1"/>
            </p:cNvSpPr>
            <p:nvPr/>
          </p:nvSpPr>
          <p:spPr bwMode="auto">
            <a:xfrm>
              <a:off x="3959" y="2973"/>
              <a:ext cx="885" cy="233"/>
            </a:xfrm>
            <a:prstGeom prst="rect">
              <a:avLst/>
            </a:prstGeom>
            <a:noFill/>
            <a:ln w="9525">
              <a:noFill/>
              <a:miter lim="800000"/>
              <a:headEnd/>
              <a:tailEnd/>
            </a:ln>
            <a:effectLst/>
          </p:spPr>
          <p:txBody>
            <a:bodyPr wrap="none" lIns="91425" tIns="45712" rIns="91425" bIns="45712">
              <a:spAutoFit/>
            </a:bodyPr>
            <a:lstStyle/>
            <a:p>
              <a:pPr>
                <a:defRPr/>
              </a:pPr>
              <a:r>
                <a:rPr lang="en-US" altLang="zh-CN" sz="1800">
                  <a:solidFill>
                    <a:schemeClr val="tx2"/>
                  </a:solidFill>
                </a:rPr>
                <a:t>[Cu(NH</a:t>
              </a:r>
              <a:r>
                <a:rPr lang="en-US" altLang="zh-CN" sz="1800" baseline="-25000">
                  <a:solidFill>
                    <a:schemeClr val="tx2"/>
                  </a:solidFill>
                </a:rPr>
                <a:t>3</a:t>
              </a:r>
              <a:r>
                <a:rPr lang="en-US" altLang="zh-CN" sz="1800">
                  <a:solidFill>
                    <a:schemeClr val="tx2"/>
                  </a:solidFill>
                </a:rPr>
                <a:t>)</a:t>
              </a:r>
              <a:r>
                <a:rPr lang="en-US" altLang="zh-CN" sz="1800" baseline="-25000">
                  <a:solidFill>
                    <a:schemeClr val="tx2"/>
                  </a:solidFill>
                </a:rPr>
                <a:t>3</a:t>
              </a:r>
              <a:r>
                <a:rPr lang="en-US" altLang="zh-CN" sz="1800" baseline="30000">
                  <a:solidFill>
                    <a:schemeClr val="tx2"/>
                  </a:solidFill>
                </a:rPr>
                <a:t>2+</a:t>
              </a:r>
              <a:r>
                <a:rPr lang="en-US" altLang="zh-CN" sz="1800">
                  <a:solidFill>
                    <a:schemeClr val="tx2"/>
                  </a:solidFill>
                </a:rPr>
                <a:t>]</a:t>
              </a:r>
            </a:p>
          </p:txBody>
        </p:sp>
        <p:sp>
          <p:nvSpPr>
            <p:cNvPr id="1968161" name="Text Box 33"/>
            <p:cNvSpPr txBox="1">
              <a:spLocks noChangeArrowheads="1"/>
            </p:cNvSpPr>
            <p:nvPr/>
          </p:nvSpPr>
          <p:spPr bwMode="auto">
            <a:xfrm>
              <a:off x="5004" y="2838"/>
              <a:ext cx="1056" cy="291"/>
            </a:xfrm>
            <a:prstGeom prst="rect">
              <a:avLst/>
            </a:prstGeom>
            <a:noFill/>
            <a:ln w="9525">
              <a:noFill/>
              <a:miter lim="800000"/>
              <a:headEnd/>
              <a:tailEnd/>
            </a:ln>
            <a:effectLst/>
          </p:spPr>
          <p:txBody>
            <a:bodyPr lIns="91425" tIns="45712" rIns="91425" bIns="45712">
              <a:spAutoFit/>
            </a:bodyPr>
            <a:lstStyle/>
            <a:p>
              <a:pPr>
                <a:spcBef>
                  <a:spcPct val="50000"/>
                </a:spcBef>
                <a:defRPr/>
              </a:pPr>
              <a:r>
                <a:rPr lang="en-US" altLang="zh-CN" dirty="0">
                  <a:solidFill>
                    <a:schemeClr val="tx2"/>
                  </a:solidFill>
                  <a:sym typeface="Symbol" pitchFamily="18" charset="2"/>
                </a:rPr>
                <a:t> 9.1  10</a:t>
              </a:r>
              <a:r>
                <a:rPr lang="en-US" altLang="zh-CN" baseline="30000" dirty="0">
                  <a:solidFill>
                    <a:schemeClr val="tx2"/>
                  </a:solidFill>
                  <a:sym typeface="SymbolPS" pitchFamily="18" charset="2"/>
                </a:rPr>
                <a:t>-4</a:t>
              </a:r>
              <a:r>
                <a:rPr lang="en-US" altLang="zh-CN" dirty="0">
                  <a:solidFill>
                    <a:schemeClr val="tx2"/>
                  </a:solidFill>
                  <a:sym typeface="Symbol" pitchFamily="18" charset="2"/>
                </a:rPr>
                <a:t> </a:t>
              </a:r>
              <a:endParaRPr lang="en-US" altLang="zh-CN" dirty="0">
                <a:solidFill>
                  <a:schemeClr val="tx2"/>
                </a:solidFill>
              </a:endParaRPr>
            </a:p>
          </p:txBody>
        </p:sp>
        <p:sp>
          <p:nvSpPr>
            <p:cNvPr id="1968163" name="Text Box 35"/>
            <p:cNvSpPr txBox="1">
              <a:spLocks noChangeArrowheads="1"/>
            </p:cNvSpPr>
            <p:nvPr/>
          </p:nvSpPr>
          <p:spPr bwMode="auto">
            <a:xfrm>
              <a:off x="3120" y="3330"/>
              <a:ext cx="1968" cy="288"/>
            </a:xfrm>
            <a:prstGeom prst="rect">
              <a:avLst/>
            </a:prstGeom>
            <a:noFill/>
            <a:ln w="9525">
              <a:noFill/>
              <a:miter lim="800000"/>
              <a:headEnd/>
              <a:tailEnd/>
            </a:ln>
            <a:effectLst/>
          </p:spPr>
          <p:txBody>
            <a:bodyPr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defRPr/>
              </a:pPr>
              <a:r>
                <a:rPr lang="en-US" altLang="zh-CN" i="1"/>
                <a:t>K</a:t>
              </a:r>
              <a:r>
                <a:rPr lang="zh-CN" altLang="en-US" baseline="-25000"/>
                <a:t>不稳</a:t>
              </a:r>
              <a:r>
                <a:rPr lang="en-US" altLang="zh-CN" sz="1800" baseline="-25000"/>
                <a:t>3</a:t>
              </a:r>
              <a:r>
                <a:rPr lang="en-US" altLang="zh-CN"/>
                <a:t> </a:t>
              </a:r>
              <a:r>
                <a:rPr lang="en-US" altLang="zh-CN">
                  <a:sym typeface="Symbol" pitchFamily="18" charset="2"/>
                </a:rPr>
                <a:t></a:t>
              </a:r>
              <a:r>
                <a:rPr lang="en-US" altLang="zh-CN">
                  <a:sym typeface="SymbolPS" pitchFamily="18" charset="2"/>
                </a:rPr>
                <a:t> </a:t>
              </a:r>
              <a:endParaRPr lang="en-US" altLang="zh-CN" baseline="-25000"/>
            </a:p>
          </p:txBody>
        </p:sp>
        <p:sp>
          <p:nvSpPr>
            <p:cNvPr id="111637" name="Line 36"/>
            <p:cNvSpPr>
              <a:spLocks noChangeShapeType="1"/>
            </p:cNvSpPr>
            <p:nvPr/>
          </p:nvSpPr>
          <p:spPr bwMode="auto">
            <a:xfrm>
              <a:off x="3792" y="3492"/>
              <a:ext cx="1248"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968165" name="Rectangle 37"/>
            <p:cNvSpPr>
              <a:spLocks noChangeArrowheads="1"/>
            </p:cNvSpPr>
            <p:nvPr/>
          </p:nvSpPr>
          <p:spPr bwMode="auto">
            <a:xfrm>
              <a:off x="3773" y="3252"/>
              <a:ext cx="1267" cy="233"/>
            </a:xfrm>
            <a:prstGeom prst="rect">
              <a:avLst/>
            </a:prstGeom>
            <a:noFill/>
            <a:ln w="9525">
              <a:noFill/>
              <a:miter lim="800000"/>
              <a:headEnd/>
              <a:tailEnd/>
            </a:ln>
            <a:effectLst/>
          </p:spPr>
          <p:txBody>
            <a:bodyPr lIns="91425" tIns="45712" rIns="91425" bIns="45712">
              <a:spAutoFit/>
            </a:bodyPr>
            <a:lstStyle/>
            <a:p>
              <a:pPr>
                <a:defRPr/>
              </a:pPr>
              <a:r>
                <a:rPr lang="en-US" altLang="zh-CN" sz="1800">
                  <a:solidFill>
                    <a:schemeClr val="tx2"/>
                  </a:solidFill>
                </a:rPr>
                <a:t>[Cu(NH</a:t>
              </a:r>
              <a:r>
                <a:rPr lang="en-US" altLang="zh-CN" sz="1800" baseline="-25000">
                  <a:solidFill>
                    <a:schemeClr val="tx2"/>
                  </a:solidFill>
                </a:rPr>
                <a:t>3</a:t>
              </a:r>
              <a:r>
                <a:rPr lang="en-US" altLang="zh-CN" sz="1800">
                  <a:solidFill>
                    <a:schemeClr val="tx2"/>
                  </a:solidFill>
                </a:rPr>
                <a:t>)</a:t>
              </a:r>
              <a:r>
                <a:rPr lang="en-US" altLang="zh-CN" sz="1800" baseline="30000">
                  <a:solidFill>
                    <a:schemeClr val="tx2"/>
                  </a:solidFill>
                </a:rPr>
                <a:t>2+</a:t>
              </a:r>
              <a:r>
                <a:rPr lang="en-US" altLang="zh-CN" sz="1800">
                  <a:solidFill>
                    <a:schemeClr val="tx2"/>
                  </a:solidFill>
                </a:rPr>
                <a:t>][NH</a:t>
              </a:r>
              <a:r>
                <a:rPr lang="en-US" altLang="zh-CN" sz="1800" baseline="-25000">
                  <a:solidFill>
                    <a:schemeClr val="tx2"/>
                  </a:solidFill>
                </a:rPr>
                <a:t>3</a:t>
              </a:r>
              <a:r>
                <a:rPr lang="en-US" altLang="zh-CN" sz="1800">
                  <a:solidFill>
                    <a:schemeClr val="tx2"/>
                  </a:solidFill>
                </a:rPr>
                <a:t>]</a:t>
              </a:r>
            </a:p>
          </p:txBody>
        </p:sp>
        <p:sp>
          <p:nvSpPr>
            <p:cNvPr id="1968166" name="Rectangle 38"/>
            <p:cNvSpPr>
              <a:spLocks noChangeArrowheads="1"/>
            </p:cNvSpPr>
            <p:nvPr/>
          </p:nvSpPr>
          <p:spPr bwMode="auto">
            <a:xfrm>
              <a:off x="3959" y="3465"/>
              <a:ext cx="885" cy="233"/>
            </a:xfrm>
            <a:prstGeom prst="rect">
              <a:avLst/>
            </a:prstGeom>
            <a:noFill/>
            <a:ln w="9525">
              <a:noFill/>
              <a:miter lim="800000"/>
              <a:headEnd/>
              <a:tailEnd/>
            </a:ln>
            <a:effectLst/>
          </p:spPr>
          <p:txBody>
            <a:bodyPr wrap="none" lIns="91425" tIns="45712" rIns="91425" bIns="45712">
              <a:spAutoFit/>
            </a:bodyPr>
            <a:lstStyle/>
            <a:p>
              <a:pPr>
                <a:defRPr/>
              </a:pPr>
              <a:r>
                <a:rPr lang="en-US" altLang="zh-CN" sz="1800">
                  <a:solidFill>
                    <a:schemeClr val="tx2"/>
                  </a:solidFill>
                </a:rPr>
                <a:t>[Cu(NH</a:t>
              </a:r>
              <a:r>
                <a:rPr lang="en-US" altLang="zh-CN" sz="1800" baseline="-25000">
                  <a:solidFill>
                    <a:schemeClr val="tx2"/>
                  </a:solidFill>
                </a:rPr>
                <a:t>3</a:t>
              </a:r>
              <a:r>
                <a:rPr lang="en-US" altLang="zh-CN" sz="1800">
                  <a:solidFill>
                    <a:schemeClr val="tx2"/>
                  </a:solidFill>
                </a:rPr>
                <a:t>)</a:t>
              </a:r>
              <a:r>
                <a:rPr lang="en-US" altLang="zh-CN" sz="1800" baseline="-25000">
                  <a:solidFill>
                    <a:schemeClr val="tx2"/>
                  </a:solidFill>
                </a:rPr>
                <a:t>2</a:t>
              </a:r>
              <a:r>
                <a:rPr lang="en-US" altLang="zh-CN" sz="1800" baseline="30000">
                  <a:solidFill>
                    <a:schemeClr val="tx2"/>
                  </a:solidFill>
                </a:rPr>
                <a:t>2+</a:t>
              </a:r>
              <a:r>
                <a:rPr lang="en-US" altLang="zh-CN" sz="1800">
                  <a:solidFill>
                    <a:schemeClr val="tx2"/>
                  </a:solidFill>
                </a:rPr>
                <a:t>]</a:t>
              </a:r>
            </a:p>
          </p:txBody>
        </p:sp>
        <p:sp>
          <p:nvSpPr>
            <p:cNvPr id="1968167" name="Text Box 39"/>
            <p:cNvSpPr txBox="1">
              <a:spLocks noChangeArrowheads="1"/>
            </p:cNvSpPr>
            <p:nvPr/>
          </p:nvSpPr>
          <p:spPr bwMode="auto">
            <a:xfrm>
              <a:off x="5004" y="3330"/>
              <a:ext cx="1056" cy="291"/>
            </a:xfrm>
            <a:prstGeom prst="rect">
              <a:avLst/>
            </a:prstGeom>
            <a:noFill/>
            <a:ln w="9525">
              <a:noFill/>
              <a:miter lim="800000"/>
              <a:headEnd/>
              <a:tailEnd/>
            </a:ln>
            <a:effectLst/>
          </p:spPr>
          <p:txBody>
            <a:bodyPr lIns="91425" tIns="45712" rIns="91425" bIns="45712">
              <a:spAutoFit/>
            </a:bodyPr>
            <a:lstStyle/>
            <a:p>
              <a:pPr>
                <a:spcBef>
                  <a:spcPct val="50000"/>
                </a:spcBef>
                <a:defRPr/>
              </a:pPr>
              <a:r>
                <a:rPr lang="en-US" altLang="zh-CN" dirty="0">
                  <a:solidFill>
                    <a:schemeClr val="tx2"/>
                  </a:solidFill>
                  <a:sym typeface="Symbol" pitchFamily="18" charset="2"/>
                </a:rPr>
                <a:t> 2.1  10</a:t>
              </a:r>
              <a:r>
                <a:rPr lang="en-US" altLang="zh-CN" baseline="30000" dirty="0">
                  <a:solidFill>
                    <a:schemeClr val="tx2"/>
                  </a:solidFill>
                  <a:sym typeface="SymbolPS" pitchFamily="18" charset="2"/>
                </a:rPr>
                <a:t>-4</a:t>
              </a:r>
              <a:r>
                <a:rPr lang="en-US" altLang="zh-CN" dirty="0">
                  <a:solidFill>
                    <a:schemeClr val="tx2"/>
                  </a:solidFill>
                  <a:sym typeface="Symbol" pitchFamily="18" charset="2"/>
                </a:rPr>
                <a:t> </a:t>
              </a:r>
              <a:endParaRPr lang="en-US" altLang="zh-CN" dirty="0">
                <a:solidFill>
                  <a:schemeClr val="tx2"/>
                </a:solidFill>
              </a:endParaRPr>
            </a:p>
          </p:txBody>
        </p:sp>
        <p:sp>
          <p:nvSpPr>
            <p:cNvPr id="1968169" name="Text Box 41"/>
            <p:cNvSpPr txBox="1">
              <a:spLocks noChangeArrowheads="1"/>
            </p:cNvSpPr>
            <p:nvPr/>
          </p:nvSpPr>
          <p:spPr bwMode="auto">
            <a:xfrm>
              <a:off x="3120" y="3816"/>
              <a:ext cx="1968" cy="288"/>
            </a:xfrm>
            <a:prstGeom prst="rect">
              <a:avLst/>
            </a:prstGeom>
            <a:noFill/>
            <a:ln w="9525">
              <a:noFill/>
              <a:miter lim="800000"/>
              <a:headEnd/>
              <a:tailEnd/>
            </a:ln>
            <a:effectLst/>
          </p:spPr>
          <p:txBody>
            <a:bodyPr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defRPr/>
              </a:pPr>
              <a:r>
                <a:rPr lang="en-US" altLang="zh-CN" i="1"/>
                <a:t>K</a:t>
              </a:r>
              <a:r>
                <a:rPr lang="zh-CN" altLang="en-US" baseline="-25000"/>
                <a:t>不稳</a:t>
              </a:r>
              <a:r>
                <a:rPr lang="en-US" altLang="zh-CN" sz="1800" baseline="-25000"/>
                <a:t>4</a:t>
              </a:r>
              <a:r>
                <a:rPr lang="en-US" altLang="zh-CN"/>
                <a:t> </a:t>
              </a:r>
              <a:r>
                <a:rPr lang="en-US" altLang="zh-CN">
                  <a:sym typeface="Symbol" pitchFamily="18" charset="2"/>
                </a:rPr>
                <a:t></a:t>
              </a:r>
              <a:r>
                <a:rPr lang="en-US" altLang="zh-CN">
                  <a:sym typeface="SymbolPS" pitchFamily="18" charset="2"/>
                </a:rPr>
                <a:t> </a:t>
              </a:r>
              <a:endParaRPr lang="en-US" altLang="zh-CN" baseline="-25000"/>
            </a:p>
          </p:txBody>
        </p:sp>
        <p:sp>
          <p:nvSpPr>
            <p:cNvPr id="111642" name="Line 42"/>
            <p:cNvSpPr>
              <a:spLocks noChangeShapeType="1"/>
            </p:cNvSpPr>
            <p:nvPr/>
          </p:nvSpPr>
          <p:spPr bwMode="auto">
            <a:xfrm>
              <a:off x="3792" y="3978"/>
              <a:ext cx="1248"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968171" name="Rectangle 43"/>
            <p:cNvSpPr>
              <a:spLocks noChangeArrowheads="1"/>
            </p:cNvSpPr>
            <p:nvPr/>
          </p:nvSpPr>
          <p:spPr bwMode="auto">
            <a:xfrm>
              <a:off x="3773" y="3738"/>
              <a:ext cx="1267" cy="231"/>
            </a:xfrm>
            <a:prstGeom prst="rect">
              <a:avLst/>
            </a:prstGeom>
            <a:noFill/>
            <a:ln w="9525">
              <a:noFill/>
              <a:miter lim="800000"/>
              <a:headEnd/>
              <a:tailEnd/>
            </a:ln>
            <a:effectLst/>
          </p:spPr>
          <p:txBody>
            <a:bodyPr lIns="91425" tIns="45712" rIns="91425" bIns="45712">
              <a:spAutoFit/>
            </a:bodyPr>
            <a:lstStyle/>
            <a:p>
              <a:pPr algn="ctr">
                <a:defRPr/>
              </a:pPr>
              <a:r>
                <a:rPr lang="en-US" altLang="zh-CN" sz="1800">
                  <a:solidFill>
                    <a:schemeClr val="tx2"/>
                  </a:solidFill>
                </a:rPr>
                <a:t>[Cu</a:t>
              </a:r>
              <a:r>
                <a:rPr lang="en-US" altLang="zh-CN" sz="1800" baseline="30000">
                  <a:solidFill>
                    <a:schemeClr val="tx2"/>
                  </a:solidFill>
                </a:rPr>
                <a:t>2+</a:t>
              </a:r>
              <a:r>
                <a:rPr lang="en-US" altLang="zh-CN" sz="1800">
                  <a:solidFill>
                    <a:schemeClr val="tx2"/>
                  </a:solidFill>
                </a:rPr>
                <a:t>][NH</a:t>
              </a:r>
              <a:r>
                <a:rPr lang="en-US" altLang="zh-CN" sz="1800" baseline="-25000">
                  <a:solidFill>
                    <a:schemeClr val="tx2"/>
                  </a:solidFill>
                </a:rPr>
                <a:t>3</a:t>
              </a:r>
              <a:r>
                <a:rPr lang="en-US" altLang="zh-CN" sz="1800">
                  <a:solidFill>
                    <a:schemeClr val="tx2"/>
                  </a:solidFill>
                </a:rPr>
                <a:t>]</a:t>
              </a:r>
            </a:p>
          </p:txBody>
        </p:sp>
        <p:sp>
          <p:nvSpPr>
            <p:cNvPr id="1968172" name="Rectangle 44"/>
            <p:cNvSpPr>
              <a:spLocks noChangeArrowheads="1"/>
            </p:cNvSpPr>
            <p:nvPr/>
          </p:nvSpPr>
          <p:spPr bwMode="auto">
            <a:xfrm>
              <a:off x="3983" y="3951"/>
              <a:ext cx="838" cy="233"/>
            </a:xfrm>
            <a:prstGeom prst="rect">
              <a:avLst/>
            </a:prstGeom>
            <a:noFill/>
            <a:ln w="9525">
              <a:noFill/>
              <a:miter lim="800000"/>
              <a:headEnd/>
              <a:tailEnd/>
            </a:ln>
            <a:effectLst/>
          </p:spPr>
          <p:txBody>
            <a:bodyPr wrap="none" lIns="91425" tIns="45712" rIns="91425" bIns="45712">
              <a:spAutoFit/>
            </a:bodyPr>
            <a:lstStyle/>
            <a:p>
              <a:pPr>
                <a:defRPr/>
              </a:pPr>
              <a:r>
                <a:rPr lang="en-US" altLang="zh-CN" sz="1800">
                  <a:solidFill>
                    <a:schemeClr val="tx2"/>
                  </a:solidFill>
                </a:rPr>
                <a:t>[Cu(NH</a:t>
              </a:r>
              <a:r>
                <a:rPr lang="en-US" altLang="zh-CN" sz="1800" baseline="-25000">
                  <a:solidFill>
                    <a:schemeClr val="tx2"/>
                  </a:solidFill>
                </a:rPr>
                <a:t>3</a:t>
              </a:r>
              <a:r>
                <a:rPr lang="en-US" altLang="zh-CN" sz="1800">
                  <a:solidFill>
                    <a:schemeClr val="tx2"/>
                  </a:solidFill>
                </a:rPr>
                <a:t>)</a:t>
              </a:r>
              <a:r>
                <a:rPr lang="en-US" altLang="zh-CN" sz="1800" baseline="30000">
                  <a:solidFill>
                    <a:schemeClr val="tx2"/>
                  </a:solidFill>
                </a:rPr>
                <a:t>2+</a:t>
              </a:r>
              <a:r>
                <a:rPr lang="en-US" altLang="zh-CN" sz="1800">
                  <a:solidFill>
                    <a:schemeClr val="tx2"/>
                  </a:solidFill>
                </a:rPr>
                <a:t>]</a:t>
              </a:r>
            </a:p>
          </p:txBody>
        </p:sp>
        <p:sp>
          <p:nvSpPr>
            <p:cNvPr id="1968173" name="Text Box 45"/>
            <p:cNvSpPr txBox="1">
              <a:spLocks noChangeArrowheads="1"/>
            </p:cNvSpPr>
            <p:nvPr/>
          </p:nvSpPr>
          <p:spPr bwMode="auto">
            <a:xfrm>
              <a:off x="5004" y="3816"/>
              <a:ext cx="1056" cy="291"/>
            </a:xfrm>
            <a:prstGeom prst="rect">
              <a:avLst/>
            </a:prstGeom>
            <a:noFill/>
            <a:ln w="9525">
              <a:noFill/>
              <a:miter lim="800000"/>
              <a:headEnd/>
              <a:tailEnd/>
            </a:ln>
            <a:effectLst/>
          </p:spPr>
          <p:txBody>
            <a:bodyPr lIns="91425" tIns="45712" rIns="91425" bIns="45712">
              <a:spAutoFit/>
            </a:bodyPr>
            <a:lstStyle/>
            <a:p>
              <a:pPr>
                <a:spcBef>
                  <a:spcPct val="50000"/>
                </a:spcBef>
                <a:defRPr/>
              </a:pPr>
              <a:r>
                <a:rPr lang="en-US" altLang="zh-CN" dirty="0">
                  <a:solidFill>
                    <a:schemeClr val="tx2"/>
                  </a:solidFill>
                  <a:sym typeface="Symbol" pitchFamily="18" charset="2"/>
                </a:rPr>
                <a:t> 5.0  10</a:t>
              </a:r>
              <a:r>
                <a:rPr lang="en-US" altLang="zh-CN" baseline="30000" dirty="0">
                  <a:solidFill>
                    <a:schemeClr val="tx2"/>
                  </a:solidFill>
                  <a:sym typeface="SymbolPS" pitchFamily="18" charset="2"/>
                </a:rPr>
                <a:t>-5</a:t>
              </a:r>
              <a:r>
                <a:rPr lang="en-US" altLang="zh-CN" dirty="0">
                  <a:solidFill>
                    <a:schemeClr val="tx2"/>
                  </a:solidFill>
                  <a:sym typeface="Symbol" pitchFamily="18" charset="2"/>
                </a:rPr>
                <a:t> </a:t>
              </a:r>
              <a:endParaRPr lang="en-US" altLang="zh-CN" dirty="0">
                <a:solidFill>
                  <a:schemeClr val="tx2"/>
                </a:solidFill>
              </a:endParaRPr>
            </a:p>
          </p:txBody>
        </p:sp>
      </p:grpSp>
      <p:sp>
        <p:nvSpPr>
          <p:cNvPr id="38" name="矩形 37"/>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21361562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9154" name="Text Box 2"/>
          <p:cNvSpPr txBox="1">
            <a:spLocks noChangeArrowheads="1"/>
          </p:cNvSpPr>
          <p:nvPr/>
        </p:nvSpPr>
        <p:spPr bwMode="auto">
          <a:xfrm>
            <a:off x="251520" y="1069110"/>
            <a:ext cx="8299938" cy="1495794"/>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20000"/>
              </a:lnSpc>
              <a:spcBef>
                <a:spcPct val="20000"/>
              </a:spcBef>
              <a:buClr>
                <a:schemeClr val="tx2"/>
              </a:buClr>
              <a:buFont typeface="Wingdings" pitchFamily="2" charset="2"/>
              <a:buNone/>
              <a:defRPr/>
            </a:pPr>
            <a:r>
              <a:rPr kumimoji="0" lang="en-US" altLang="zh-CN" dirty="0">
                <a:solidFill>
                  <a:srgbClr val="0000FF"/>
                </a:solidFill>
                <a:sym typeface="Symbol" pitchFamily="18" charset="2"/>
              </a:rPr>
              <a:t> </a:t>
            </a:r>
            <a:r>
              <a:rPr kumimoji="0" lang="zh-CN" altLang="en-US" dirty="0">
                <a:solidFill>
                  <a:srgbClr val="0000FF"/>
                </a:solidFill>
              </a:rPr>
              <a:t>配合物的不稳定常数：</a:t>
            </a:r>
          </a:p>
          <a:p>
            <a:pPr eaLnBrk="1" hangingPunct="1">
              <a:lnSpc>
                <a:spcPct val="120000"/>
              </a:lnSpc>
              <a:spcBef>
                <a:spcPct val="20000"/>
              </a:spcBef>
              <a:buClr>
                <a:schemeClr val="tx2"/>
              </a:buClr>
              <a:buFont typeface="Wingdings" pitchFamily="2" charset="2"/>
              <a:buNone/>
              <a:defRPr/>
            </a:pPr>
            <a:r>
              <a:rPr kumimoji="0" lang="zh-CN" altLang="en-US" dirty="0">
                <a:solidFill>
                  <a:schemeClr val="bg1"/>
                </a:solidFill>
              </a:rPr>
              <a:t>        </a:t>
            </a:r>
            <a:r>
              <a:rPr kumimoji="0" lang="zh-CN" altLang="en-US" dirty="0"/>
              <a:t>将上述各个逐级解离常数</a:t>
            </a:r>
            <a:r>
              <a:rPr kumimoji="0" lang="en-US" altLang="zh-CN" i="1" dirty="0">
                <a:solidFill>
                  <a:srgbClr val="0000FF"/>
                </a:solidFill>
              </a:rPr>
              <a:t>K</a:t>
            </a:r>
            <a:r>
              <a:rPr kumimoji="0" lang="zh-CN" altLang="en-US" sz="2000" baseline="-25000" dirty="0">
                <a:solidFill>
                  <a:srgbClr val="0000FF"/>
                </a:solidFill>
              </a:rPr>
              <a:t>不稳</a:t>
            </a:r>
            <a:r>
              <a:rPr kumimoji="0" lang="zh-CN" altLang="en-US" dirty="0"/>
              <a:t>相乘，即为</a:t>
            </a:r>
            <a:r>
              <a:rPr kumimoji="0" lang="en-US" altLang="zh-CN" dirty="0"/>
              <a:t>Cu(NH</a:t>
            </a:r>
            <a:r>
              <a:rPr kumimoji="0" lang="en-US" altLang="zh-CN" baseline="-25000" dirty="0"/>
              <a:t>3</a:t>
            </a:r>
            <a:r>
              <a:rPr kumimoji="0" lang="en-US" altLang="zh-CN" dirty="0"/>
              <a:t>)</a:t>
            </a:r>
            <a:r>
              <a:rPr kumimoji="0" lang="en-US" altLang="zh-CN" baseline="-25000" dirty="0"/>
              <a:t>4</a:t>
            </a:r>
            <a:r>
              <a:rPr kumimoji="0" lang="en-US" altLang="zh-CN" baseline="45000" dirty="0"/>
              <a:t>2+</a:t>
            </a:r>
            <a:r>
              <a:rPr kumimoji="0" lang="zh-CN" altLang="en-US" dirty="0"/>
              <a:t>离子的总的不稳定常数 </a:t>
            </a:r>
            <a:r>
              <a:rPr kumimoji="0" lang="en-US" altLang="zh-CN" dirty="0"/>
              <a:t>(</a:t>
            </a:r>
            <a:r>
              <a:rPr kumimoji="0" lang="en-US" altLang="zh-CN" dirty="0" err="1"/>
              <a:t>unstability</a:t>
            </a:r>
            <a:r>
              <a:rPr kumimoji="0" lang="en-US" altLang="zh-CN" dirty="0"/>
              <a:t> constant)</a:t>
            </a:r>
            <a:r>
              <a:rPr kumimoji="0" lang="zh-CN" altLang="en-US" dirty="0"/>
              <a:t>，以</a:t>
            </a:r>
            <a:r>
              <a:rPr kumimoji="0" lang="en-US" altLang="zh-CN" i="1" dirty="0">
                <a:solidFill>
                  <a:srgbClr val="0000FF"/>
                </a:solidFill>
              </a:rPr>
              <a:t>K</a:t>
            </a:r>
            <a:r>
              <a:rPr kumimoji="0" lang="zh-CN" altLang="en-US" sz="1800" baseline="-25000" dirty="0">
                <a:solidFill>
                  <a:srgbClr val="0000FF"/>
                </a:solidFill>
              </a:rPr>
              <a:t>不稳</a:t>
            </a:r>
            <a:r>
              <a:rPr kumimoji="0" lang="zh-CN" altLang="en-US" dirty="0"/>
              <a:t>表示。</a:t>
            </a:r>
          </a:p>
        </p:txBody>
      </p:sp>
      <p:grpSp>
        <p:nvGrpSpPr>
          <p:cNvPr id="112643" name="Group 26"/>
          <p:cNvGrpSpPr>
            <a:grpSpLocks/>
          </p:cNvGrpSpPr>
          <p:nvPr/>
        </p:nvGrpSpPr>
        <p:grpSpPr bwMode="auto">
          <a:xfrm>
            <a:off x="2113085" y="2924176"/>
            <a:ext cx="4923692" cy="519113"/>
            <a:chOff x="1776" y="2397"/>
            <a:chExt cx="3360" cy="327"/>
          </a:xfrm>
        </p:grpSpPr>
        <p:sp>
          <p:nvSpPr>
            <p:cNvPr id="1969163" name="Text Box 11"/>
            <p:cNvSpPr txBox="1">
              <a:spLocks noChangeArrowheads="1"/>
            </p:cNvSpPr>
            <p:nvPr/>
          </p:nvSpPr>
          <p:spPr bwMode="auto">
            <a:xfrm>
              <a:off x="1776" y="2397"/>
              <a:ext cx="3360" cy="327"/>
            </a:xfrm>
            <a:prstGeom prst="rect">
              <a:avLst/>
            </a:prstGeom>
            <a:noFill/>
            <a:ln w="9525">
              <a:noFill/>
              <a:miter lim="800000"/>
              <a:headEnd/>
              <a:tailEnd/>
            </a:ln>
            <a:effectLst/>
          </p:spPr>
          <p:txBody>
            <a:bodyPr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spcBef>
                  <a:spcPct val="50000"/>
                </a:spcBef>
                <a:defRPr/>
              </a:pPr>
              <a:r>
                <a:rPr lang="en-US" altLang="zh-CN" sz="2800">
                  <a:effectLst>
                    <a:outerShdw blurRad="38100" dist="38100" dir="2700000" algn="tl">
                      <a:srgbClr val="C0C0C0"/>
                    </a:outerShdw>
                  </a:effectLst>
                </a:rPr>
                <a:t>Cu(NH</a:t>
              </a:r>
              <a:r>
                <a:rPr lang="en-US" altLang="zh-CN" sz="2800" baseline="-25000">
                  <a:effectLst>
                    <a:outerShdw blurRad="38100" dist="38100" dir="2700000" algn="tl">
                      <a:srgbClr val="C0C0C0"/>
                    </a:outerShdw>
                  </a:effectLst>
                </a:rPr>
                <a:t>3</a:t>
              </a:r>
              <a:r>
                <a:rPr lang="en-US" altLang="zh-CN" sz="2800">
                  <a:effectLst>
                    <a:outerShdw blurRad="38100" dist="38100" dir="2700000" algn="tl">
                      <a:srgbClr val="C0C0C0"/>
                    </a:outerShdw>
                  </a:effectLst>
                </a:rPr>
                <a:t>)</a:t>
              </a:r>
              <a:r>
                <a:rPr lang="en-US" altLang="zh-CN" sz="2800" baseline="-25000">
                  <a:effectLst>
                    <a:outerShdw blurRad="38100" dist="38100" dir="2700000" algn="tl">
                      <a:srgbClr val="C0C0C0"/>
                    </a:outerShdw>
                  </a:effectLst>
                </a:rPr>
                <a:t>4</a:t>
              </a:r>
              <a:r>
                <a:rPr lang="en-US" altLang="zh-CN" sz="2800" baseline="30000">
                  <a:effectLst>
                    <a:outerShdw blurRad="38100" dist="38100" dir="2700000" algn="tl">
                      <a:srgbClr val="C0C0C0"/>
                    </a:outerShdw>
                  </a:effectLst>
                </a:rPr>
                <a:t>2+</a:t>
              </a:r>
              <a:r>
                <a:rPr lang="en-US" altLang="zh-CN" sz="2800">
                  <a:effectLst>
                    <a:outerShdw blurRad="38100" dist="38100" dir="2700000" algn="tl">
                      <a:srgbClr val="C0C0C0"/>
                    </a:outerShdw>
                  </a:effectLst>
                </a:rPr>
                <a:t>         Cu</a:t>
              </a:r>
              <a:r>
                <a:rPr lang="en-US" altLang="zh-CN" sz="2800" baseline="30000">
                  <a:effectLst>
                    <a:outerShdw blurRad="38100" dist="38100" dir="2700000" algn="tl">
                      <a:srgbClr val="C0C0C0"/>
                    </a:outerShdw>
                  </a:effectLst>
                </a:rPr>
                <a:t>2+</a:t>
              </a:r>
              <a:r>
                <a:rPr lang="en-US" altLang="zh-CN" sz="2800">
                  <a:effectLst>
                    <a:outerShdw blurRad="38100" dist="38100" dir="2700000" algn="tl">
                      <a:srgbClr val="C0C0C0"/>
                    </a:outerShdw>
                  </a:effectLst>
                </a:rPr>
                <a:t> + 4 NH</a:t>
              </a:r>
              <a:r>
                <a:rPr lang="en-US" altLang="zh-CN" sz="2800" baseline="-25000">
                  <a:effectLst>
                    <a:outerShdw blurRad="38100" dist="38100" dir="2700000" algn="tl">
                      <a:srgbClr val="C0C0C0"/>
                    </a:outerShdw>
                  </a:effectLst>
                </a:rPr>
                <a:t>3</a:t>
              </a:r>
            </a:p>
          </p:txBody>
        </p:sp>
        <p:grpSp>
          <p:nvGrpSpPr>
            <p:cNvPr id="112653" name="Group 12"/>
            <p:cNvGrpSpPr>
              <a:grpSpLocks/>
            </p:cNvGrpSpPr>
            <p:nvPr/>
          </p:nvGrpSpPr>
          <p:grpSpPr bwMode="auto">
            <a:xfrm>
              <a:off x="3098" y="2556"/>
              <a:ext cx="354" cy="42"/>
              <a:chOff x="1510" y="2628"/>
              <a:chExt cx="288" cy="42"/>
            </a:xfrm>
          </p:grpSpPr>
          <p:sp>
            <p:nvSpPr>
              <p:cNvPr id="112654" name="Line 13"/>
              <p:cNvSpPr>
                <a:spLocks noChangeShapeType="1"/>
              </p:cNvSpPr>
              <p:nvPr/>
            </p:nvSpPr>
            <p:spPr bwMode="auto">
              <a:xfrm>
                <a:off x="1510" y="2628"/>
                <a:ext cx="288" cy="0"/>
              </a:xfrm>
              <a:prstGeom prst="line">
                <a:avLst/>
              </a:prstGeom>
              <a:noFill/>
              <a:ln w="28575">
                <a:solidFill>
                  <a:schemeClr val="tx2"/>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12655" name="Line 14"/>
              <p:cNvSpPr>
                <a:spLocks noChangeShapeType="1"/>
              </p:cNvSpPr>
              <p:nvPr/>
            </p:nvSpPr>
            <p:spPr bwMode="auto">
              <a:xfrm rot="10800000">
                <a:off x="1510" y="2670"/>
                <a:ext cx="288" cy="0"/>
              </a:xfrm>
              <a:prstGeom prst="line">
                <a:avLst/>
              </a:prstGeom>
              <a:noFill/>
              <a:ln w="28575">
                <a:solidFill>
                  <a:schemeClr val="tx2"/>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grpSp>
      </p:grpSp>
      <p:grpSp>
        <p:nvGrpSpPr>
          <p:cNvPr id="112644" name="Group 28"/>
          <p:cNvGrpSpPr>
            <a:grpSpLocks/>
          </p:cNvGrpSpPr>
          <p:nvPr/>
        </p:nvGrpSpPr>
        <p:grpSpPr bwMode="auto">
          <a:xfrm>
            <a:off x="2113084" y="3762374"/>
            <a:ext cx="5411243" cy="1930400"/>
            <a:chOff x="1410" y="2592"/>
            <a:chExt cx="3282" cy="1216"/>
          </a:xfrm>
        </p:grpSpPr>
        <p:sp>
          <p:nvSpPr>
            <p:cNvPr id="1969171" name="Text Box 19"/>
            <p:cNvSpPr txBox="1">
              <a:spLocks noChangeArrowheads="1"/>
            </p:cNvSpPr>
            <p:nvPr/>
          </p:nvSpPr>
          <p:spPr bwMode="auto">
            <a:xfrm>
              <a:off x="1932" y="3168"/>
              <a:ext cx="2760" cy="640"/>
            </a:xfrm>
            <a:prstGeom prst="rect">
              <a:avLst/>
            </a:prstGeom>
            <a:noFill/>
            <a:ln w="9525">
              <a:noFill/>
              <a:miter lim="800000"/>
              <a:headEnd/>
              <a:tailEnd/>
            </a:ln>
            <a:effectLst/>
          </p:spPr>
          <p:txBody>
            <a:bodyPr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spcBef>
                  <a:spcPct val="50000"/>
                </a:spcBef>
                <a:buFont typeface="Symbol" pitchFamily="18" charset="2"/>
                <a:buChar char="="/>
                <a:defRPr/>
              </a:pPr>
              <a:r>
                <a:rPr lang="en-US" altLang="zh-CN" i="1" dirty="0">
                  <a:sym typeface="Symbol" pitchFamily="18" charset="2"/>
                </a:rPr>
                <a:t> K</a:t>
              </a:r>
              <a:r>
                <a:rPr lang="zh-CN" altLang="en-US" baseline="-25000" dirty="0">
                  <a:sym typeface="Symbol" pitchFamily="18" charset="2"/>
                </a:rPr>
                <a:t>不稳</a:t>
              </a:r>
              <a:r>
                <a:rPr lang="en-US" altLang="zh-CN" sz="2000" baseline="-25000" dirty="0">
                  <a:sym typeface="Symbol" pitchFamily="18" charset="2"/>
                </a:rPr>
                <a:t>1</a:t>
              </a:r>
              <a:r>
                <a:rPr lang="en-US" altLang="zh-CN" dirty="0">
                  <a:sym typeface="Symbol" pitchFamily="18" charset="2"/>
                </a:rPr>
                <a:t></a:t>
              </a:r>
              <a:r>
                <a:rPr lang="en-US" altLang="zh-CN" sz="2000" dirty="0">
                  <a:sym typeface="Symbol" pitchFamily="18" charset="2"/>
                </a:rPr>
                <a:t> </a:t>
              </a:r>
              <a:r>
                <a:rPr lang="en-US" altLang="zh-CN" i="1" dirty="0">
                  <a:sym typeface="Symbol" pitchFamily="18" charset="2"/>
                </a:rPr>
                <a:t>K</a:t>
              </a:r>
              <a:r>
                <a:rPr lang="zh-CN" altLang="en-US" baseline="-25000" dirty="0">
                  <a:sym typeface="Symbol" pitchFamily="18" charset="2"/>
                </a:rPr>
                <a:t>不稳</a:t>
              </a:r>
              <a:r>
                <a:rPr lang="en-US" altLang="zh-CN" sz="2000" baseline="-25000" dirty="0">
                  <a:sym typeface="Symbol" pitchFamily="18" charset="2"/>
                </a:rPr>
                <a:t>2</a:t>
              </a:r>
              <a:r>
                <a:rPr lang="en-US" altLang="zh-CN" dirty="0">
                  <a:sym typeface="Symbol" pitchFamily="18" charset="2"/>
                </a:rPr>
                <a:t> </a:t>
              </a:r>
              <a:r>
                <a:rPr lang="en-US" altLang="zh-CN" i="1" dirty="0">
                  <a:sym typeface="Symbol" pitchFamily="18" charset="2"/>
                </a:rPr>
                <a:t>K</a:t>
              </a:r>
              <a:r>
                <a:rPr lang="zh-CN" altLang="en-US" baseline="-25000" dirty="0">
                  <a:sym typeface="Symbol" pitchFamily="18" charset="2"/>
                </a:rPr>
                <a:t>不稳</a:t>
              </a:r>
              <a:r>
                <a:rPr lang="en-US" altLang="zh-CN" sz="2000" baseline="-25000" dirty="0">
                  <a:sym typeface="Symbol" pitchFamily="18" charset="2"/>
                </a:rPr>
                <a:t>3</a:t>
              </a:r>
              <a:r>
                <a:rPr lang="en-US" altLang="zh-CN" dirty="0">
                  <a:sym typeface="Symbol" pitchFamily="18" charset="2"/>
                </a:rPr>
                <a:t></a:t>
              </a:r>
              <a:r>
                <a:rPr lang="en-US" altLang="zh-CN" sz="2000" dirty="0">
                  <a:sym typeface="Symbol" pitchFamily="18" charset="2"/>
                </a:rPr>
                <a:t> </a:t>
              </a:r>
              <a:r>
                <a:rPr lang="en-US" altLang="zh-CN" i="1" dirty="0">
                  <a:sym typeface="Symbol" pitchFamily="18" charset="2"/>
                </a:rPr>
                <a:t>K</a:t>
              </a:r>
              <a:r>
                <a:rPr lang="zh-CN" altLang="en-US" baseline="-25000" dirty="0">
                  <a:sym typeface="Symbol" pitchFamily="18" charset="2"/>
                </a:rPr>
                <a:t>不稳</a:t>
              </a:r>
              <a:r>
                <a:rPr lang="en-US" altLang="zh-CN" sz="2000" baseline="-25000" dirty="0">
                  <a:sym typeface="Symbol" pitchFamily="18" charset="2"/>
                </a:rPr>
                <a:t>4 </a:t>
              </a:r>
            </a:p>
            <a:p>
              <a:pPr eaLnBrk="1" hangingPunct="1">
                <a:spcBef>
                  <a:spcPct val="50000"/>
                </a:spcBef>
                <a:buFont typeface="Symbol" pitchFamily="18" charset="2"/>
                <a:buChar char="="/>
                <a:defRPr/>
              </a:pPr>
              <a:r>
                <a:rPr lang="en-US" altLang="zh-CN" dirty="0">
                  <a:sym typeface="Symbol" pitchFamily="18" charset="2"/>
                </a:rPr>
                <a:t> 4.8  10</a:t>
              </a:r>
              <a:r>
                <a:rPr lang="en-US" altLang="zh-CN" baseline="30000" dirty="0">
                  <a:sym typeface="SymbolPS" pitchFamily="18" charset="2"/>
                </a:rPr>
                <a:t>-14</a:t>
              </a:r>
              <a:r>
                <a:rPr lang="en-US" altLang="zh-CN" dirty="0">
                  <a:sym typeface="Symbol" pitchFamily="18" charset="2"/>
                </a:rPr>
                <a:t> </a:t>
              </a:r>
            </a:p>
          </p:txBody>
        </p:sp>
        <p:grpSp>
          <p:nvGrpSpPr>
            <p:cNvPr id="112646" name="Group 27"/>
            <p:cNvGrpSpPr>
              <a:grpSpLocks/>
            </p:cNvGrpSpPr>
            <p:nvPr/>
          </p:nvGrpSpPr>
          <p:grpSpPr bwMode="auto">
            <a:xfrm>
              <a:off x="1410" y="2592"/>
              <a:ext cx="2022" cy="528"/>
              <a:chOff x="594" y="2592"/>
              <a:chExt cx="2022" cy="528"/>
            </a:xfrm>
          </p:grpSpPr>
          <p:grpSp>
            <p:nvGrpSpPr>
              <p:cNvPr id="112647" name="Group 18"/>
              <p:cNvGrpSpPr>
                <a:grpSpLocks/>
              </p:cNvGrpSpPr>
              <p:nvPr/>
            </p:nvGrpSpPr>
            <p:grpSpPr bwMode="auto">
              <a:xfrm>
                <a:off x="1248" y="2592"/>
                <a:ext cx="1368" cy="528"/>
                <a:chOff x="1248" y="3072"/>
                <a:chExt cx="1368" cy="528"/>
              </a:xfrm>
            </p:grpSpPr>
            <p:sp>
              <p:nvSpPr>
                <p:cNvPr id="1969167" name="Text Box 15"/>
                <p:cNvSpPr txBox="1">
                  <a:spLocks noChangeArrowheads="1"/>
                </p:cNvSpPr>
                <p:nvPr/>
              </p:nvSpPr>
              <p:spPr bwMode="auto">
                <a:xfrm>
                  <a:off x="1248" y="3072"/>
                  <a:ext cx="1368" cy="291"/>
                </a:xfrm>
                <a:prstGeom prst="rect">
                  <a:avLst/>
                </a:prstGeom>
                <a:noFill/>
                <a:ln w="9525">
                  <a:noFill/>
                  <a:miter lim="800000"/>
                  <a:headEnd/>
                  <a:tailEnd/>
                </a:ln>
                <a:effectLst/>
              </p:spPr>
              <p:txBody>
                <a:bodyPr wrap="square"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spcBef>
                      <a:spcPct val="50000"/>
                    </a:spcBef>
                    <a:defRPr/>
                  </a:pPr>
                  <a:r>
                    <a:rPr lang="en-US" altLang="zh-CN" dirty="0"/>
                    <a:t>[Cu</a:t>
                  </a:r>
                  <a:r>
                    <a:rPr lang="en-US" altLang="zh-CN" baseline="30000" dirty="0"/>
                    <a:t>2+</a:t>
                  </a:r>
                  <a:r>
                    <a:rPr lang="en-US" altLang="zh-CN" dirty="0"/>
                    <a:t>][NH</a:t>
                  </a:r>
                  <a:r>
                    <a:rPr lang="en-US" altLang="zh-CN" baseline="-25000" dirty="0"/>
                    <a:t>3</a:t>
                  </a:r>
                  <a:r>
                    <a:rPr lang="en-US" altLang="zh-CN" dirty="0"/>
                    <a:t>]</a:t>
                  </a:r>
                  <a:r>
                    <a:rPr lang="en-US" altLang="zh-CN" baseline="30000" dirty="0"/>
                    <a:t>4</a:t>
                  </a:r>
                </a:p>
              </p:txBody>
            </p:sp>
            <p:sp>
              <p:nvSpPr>
                <p:cNvPr id="112650" name="Line 16"/>
                <p:cNvSpPr>
                  <a:spLocks noChangeShapeType="1"/>
                </p:cNvSpPr>
                <p:nvPr/>
              </p:nvSpPr>
              <p:spPr bwMode="auto">
                <a:xfrm>
                  <a:off x="1320" y="3348"/>
                  <a:ext cx="1104"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969169" name="Text Box 17"/>
                <p:cNvSpPr txBox="1">
                  <a:spLocks noChangeArrowheads="1"/>
                </p:cNvSpPr>
                <p:nvPr/>
              </p:nvSpPr>
              <p:spPr bwMode="auto">
                <a:xfrm>
                  <a:off x="1248" y="3312"/>
                  <a:ext cx="1248" cy="288"/>
                </a:xfrm>
                <a:prstGeom prst="rect">
                  <a:avLst/>
                </a:prstGeom>
                <a:noFill/>
                <a:ln w="9525">
                  <a:noFill/>
                  <a:miter lim="800000"/>
                  <a:headEnd/>
                  <a:tailEnd/>
                </a:ln>
                <a:effectLst/>
              </p:spPr>
              <p:txBody>
                <a:bodyPr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spcBef>
                      <a:spcPct val="50000"/>
                    </a:spcBef>
                    <a:defRPr/>
                  </a:pPr>
                  <a:r>
                    <a:rPr lang="en-US" altLang="zh-CN" dirty="0"/>
                    <a:t>[Cu(NH</a:t>
                  </a:r>
                  <a:r>
                    <a:rPr lang="en-US" altLang="zh-CN" baseline="-25000" dirty="0"/>
                    <a:t>3</a:t>
                  </a:r>
                  <a:r>
                    <a:rPr lang="en-US" altLang="zh-CN" dirty="0"/>
                    <a:t>)</a:t>
                  </a:r>
                  <a:r>
                    <a:rPr lang="en-US" altLang="zh-CN" baseline="-25000" dirty="0"/>
                    <a:t>4</a:t>
                  </a:r>
                  <a:r>
                    <a:rPr lang="en-US" altLang="zh-CN" baseline="30000" dirty="0"/>
                    <a:t>2+</a:t>
                  </a:r>
                  <a:r>
                    <a:rPr lang="en-US" altLang="zh-CN" dirty="0"/>
                    <a:t>]</a:t>
                  </a:r>
                </a:p>
              </p:txBody>
            </p:sp>
          </p:grpSp>
          <p:sp>
            <p:nvSpPr>
              <p:cNvPr id="1969175" name="Rectangle 23"/>
              <p:cNvSpPr>
                <a:spLocks noChangeArrowheads="1"/>
              </p:cNvSpPr>
              <p:nvPr/>
            </p:nvSpPr>
            <p:spPr bwMode="auto">
              <a:xfrm>
                <a:off x="594" y="2674"/>
                <a:ext cx="741" cy="330"/>
              </a:xfrm>
              <a:prstGeom prst="rect">
                <a:avLst/>
              </a:prstGeom>
              <a:noFill/>
              <a:ln w="9525">
                <a:noFill/>
                <a:miter lim="800000"/>
                <a:headEnd/>
                <a:tailEnd/>
              </a:ln>
              <a:effectLst/>
            </p:spPr>
            <p:txBody>
              <a:bodyPr wrap="none"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defRPr/>
                </a:pPr>
                <a:r>
                  <a:rPr kumimoji="0" lang="en-US" altLang="zh-CN" sz="2800" i="1"/>
                  <a:t>K</a:t>
                </a:r>
                <a:r>
                  <a:rPr kumimoji="0" lang="zh-CN" altLang="en-US" sz="2800" baseline="-25000"/>
                  <a:t>不稳</a:t>
                </a:r>
                <a:r>
                  <a:rPr kumimoji="0" lang="zh-CN" altLang="en-US" sz="2800"/>
                  <a:t> </a:t>
                </a:r>
                <a:r>
                  <a:rPr lang="zh-CN" altLang="en-US">
                    <a:sym typeface="Symbol" pitchFamily="18" charset="2"/>
                  </a:rPr>
                  <a:t></a:t>
                </a:r>
                <a:r>
                  <a:rPr kumimoji="0" lang="zh-CN" altLang="en-US" sz="2800" baseline="-25000"/>
                  <a:t> </a:t>
                </a:r>
              </a:p>
            </p:txBody>
          </p:sp>
        </p:grpSp>
      </p:grpSp>
      <p:sp>
        <p:nvSpPr>
          <p:cNvPr id="16" name="Text Box 4"/>
          <p:cNvSpPr txBox="1">
            <a:spLocks noChangeArrowheads="1"/>
          </p:cNvSpPr>
          <p:nvPr/>
        </p:nvSpPr>
        <p:spPr bwMode="auto">
          <a:xfrm>
            <a:off x="1547664" y="188640"/>
            <a:ext cx="6048672" cy="584775"/>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spcAft>
                <a:spcPct val="50000"/>
              </a:spcAft>
              <a:buClr>
                <a:srgbClr val="FF0000"/>
              </a:buClr>
              <a:buFont typeface="Wingdings" pitchFamily="2" charset="2"/>
              <a:buNone/>
              <a:defRPr/>
            </a:pPr>
            <a:r>
              <a:rPr kumimoji="0" lang="zh-CN" altLang="en-US" sz="3200" dirty="0">
                <a:solidFill>
                  <a:srgbClr val="CC0000"/>
                </a:solidFill>
                <a:effectLst>
                  <a:outerShdw blurRad="38100" dist="38100" dir="2700000" algn="tl">
                    <a:srgbClr val="C0C0C0"/>
                  </a:outerShdw>
                </a:effectLst>
              </a:rPr>
              <a:t>配位平衡的特点及平衡常数</a:t>
            </a:r>
          </a:p>
        </p:txBody>
      </p:sp>
      <p:sp>
        <p:nvSpPr>
          <p:cNvPr id="17" name="矩形 16"/>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5089302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0178" name="Text Box 2"/>
          <p:cNvSpPr txBox="1">
            <a:spLocks noChangeArrowheads="1"/>
          </p:cNvSpPr>
          <p:nvPr/>
        </p:nvSpPr>
        <p:spPr bwMode="auto">
          <a:xfrm>
            <a:off x="35496" y="1052736"/>
            <a:ext cx="9001000" cy="1495794"/>
          </a:xfrm>
          <a:prstGeom prst="rect">
            <a:avLst/>
          </a:prstGeom>
          <a:noFill/>
          <a:ln w="9525" algn="ctr">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20000"/>
              </a:lnSpc>
              <a:spcBef>
                <a:spcPct val="20000"/>
              </a:spcBef>
              <a:buClr>
                <a:schemeClr val="tx2"/>
              </a:buClr>
              <a:buFont typeface="Wingdings" pitchFamily="2" charset="2"/>
              <a:buNone/>
              <a:defRPr/>
            </a:pPr>
            <a:r>
              <a:rPr kumimoji="0" lang="zh-CN" altLang="en-US" dirty="0">
                <a:solidFill>
                  <a:srgbClr val="0000FF"/>
                </a:solidFill>
              </a:rPr>
              <a:t>配合物的生成常数</a:t>
            </a:r>
          </a:p>
          <a:p>
            <a:pPr eaLnBrk="1" hangingPunct="1">
              <a:lnSpc>
                <a:spcPct val="120000"/>
              </a:lnSpc>
              <a:spcBef>
                <a:spcPct val="20000"/>
              </a:spcBef>
              <a:buClr>
                <a:schemeClr val="tx2"/>
              </a:buClr>
              <a:buFont typeface="Wingdings" pitchFamily="2" charset="2"/>
              <a:buNone/>
              <a:defRPr/>
            </a:pPr>
            <a:r>
              <a:rPr kumimoji="0" lang="zh-CN" altLang="en-US" dirty="0">
                <a:solidFill>
                  <a:srgbClr val="FFFF00"/>
                </a:solidFill>
              </a:rPr>
              <a:t>        </a:t>
            </a:r>
            <a:r>
              <a:rPr kumimoji="0" lang="zh-CN" altLang="en-US" dirty="0"/>
              <a:t>上述各步解离反应的逆反应即为各级配离子的生成反应，相应的平衡常数称为生成常数</a:t>
            </a:r>
            <a:r>
              <a:rPr kumimoji="0" lang="en-US" altLang="zh-CN" dirty="0"/>
              <a:t>(formation constant</a:t>
            </a:r>
            <a:r>
              <a:rPr kumimoji="0" lang="zh-CN" altLang="en-US" dirty="0"/>
              <a:t>，</a:t>
            </a:r>
            <a:r>
              <a:rPr kumimoji="0" lang="en-US" altLang="zh-CN" i="1" dirty="0">
                <a:solidFill>
                  <a:srgbClr val="0000FF"/>
                </a:solidFill>
              </a:rPr>
              <a:t>K</a:t>
            </a:r>
            <a:r>
              <a:rPr kumimoji="0" lang="zh-CN" altLang="en-US" sz="1800" baseline="-25000" dirty="0">
                <a:solidFill>
                  <a:srgbClr val="0000FF"/>
                </a:solidFill>
              </a:rPr>
              <a:t>稳</a:t>
            </a:r>
            <a:r>
              <a:rPr kumimoji="0" lang="en-US" altLang="zh-CN" dirty="0"/>
              <a:t>)</a:t>
            </a:r>
            <a:r>
              <a:rPr kumimoji="0" lang="zh-CN" altLang="en-US" dirty="0"/>
              <a:t>，例如</a:t>
            </a:r>
          </a:p>
        </p:txBody>
      </p:sp>
      <p:grpSp>
        <p:nvGrpSpPr>
          <p:cNvPr id="113667" name="Group 39"/>
          <p:cNvGrpSpPr>
            <a:grpSpLocks/>
          </p:cNvGrpSpPr>
          <p:nvPr/>
        </p:nvGrpSpPr>
        <p:grpSpPr bwMode="auto">
          <a:xfrm>
            <a:off x="35496" y="2590801"/>
            <a:ext cx="4177144" cy="3140075"/>
            <a:chOff x="264" y="2184"/>
            <a:chExt cx="2544" cy="1978"/>
          </a:xfrm>
        </p:grpSpPr>
        <p:sp>
          <p:nvSpPr>
            <p:cNvPr id="1970180" name="Text Box 4"/>
            <p:cNvSpPr txBox="1">
              <a:spLocks noChangeArrowheads="1"/>
            </p:cNvSpPr>
            <p:nvPr/>
          </p:nvSpPr>
          <p:spPr bwMode="auto">
            <a:xfrm>
              <a:off x="264" y="2184"/>
              <a:ext cx="2544" cy="1978"/>
            </a:xfrm>
            <a:prstGeom prst="rect">
              <a:avLst/>
            </a:prstGeom>
            <a:noFill/>
            <a:ln w="9525">
              <a:noFill/>
              <a:miter lim="800000"/>
              <a:headEnd/>
              <a:tailEnd/>
            </a:ln>
            <a:effectLst/>
          </p:spPr>
          <p:txBody>
            <a:bodyPr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210000"/>
                </a:lnSpc>
                <a:spcBef>
                  <a:spcPct val="50000"/>
                </a:spcBef>
                <a:defRPr/>
              </a:pPr>
              <a:r>
                <a:rPr lang="en-US" altLang="zh-CN" sz="2000" dirty="0">
                  <a:effectLst>
                    <a:outerShdw blurRad="38100" dist="38100" dir="2700000" algn="tl">
                      <a:srgbClr val="C0C0C0"/>
                    </a:outerShdw>
                  </a:effectLst>
                </a:rPr>
                <a:t>Cu</a:t>
              </a:r>
              <a:r>
                <a:rPr lang="en-US" altLang="zh-CN" sz="2000" baseline="30000" dirty="0">
                  <a:effectLst>
                    <a:outerShdw blurRad="38100" dist="38100" dir="2700000" algn="tl">
                      <a:srgbClr val="C0C0C0"/>
                    </a:outerShdw>
                  </a:effectLst>
                </a:rPr>
                <a:t>2+</a:t>
              </a:r>
              <a:r>
                <a:rPr lang="en-US" altLang="zh-CN" sz="2000" dirty="0">
                  <a:effectLst>
                    <a:outerShdw blurRad="38100" dist="38100" dir="2700000" algn="tl">
                      <a:srgbClr val="C0C0C0"/>
                    </a:outerShdw>
                  </a:effectLst>
                </a:rPr>
                <a:t> + NH</a:t>
              </a:r>
              <a:r>
                <a:rPr lang="en-US" altLang="zh-CN" sz="2000" baseline="-25000" dirty="0">
                  <a:effectLst>
                    <a:outerShdw blurRad="38100" dist="38100" dir="2700000" algn="tl">
                      <a:srgbClr val="C0C0C0"/>
                    </a:outerShdw>
                  </a:effectLst>
                </a:rPr>
                <a:t>3</a:t>
              </a:r>
              <a:r>
                <a:rPr lang="en-US" altLang="zh-CN" sz="2000" dirty="0">
                  <a:effectLst>
                    <a:outerShdw blurRad="38100" dist="38100" dir="2700000" algn="tl">
                      <a:srgbClr val="C0C0C0"/>
                    </a:outerShdw>
                  </a:effectLst>
                </a:rPr>
                <a:t>           Cu(NH</a:t>
              </a:r>
              <a:r>
                <a:rPr lang="en-US" altLang="zh-CN" sz="2000" baseline="-25000" dirty="0">
                  <a:effectLst>
                    <a:outerShdw blurRad="38100" dist="38100" dir="2700000" algn="tl">
                      <a:srgbClr val="C0C0C0"/>
                    </a:outerShdw>
                  </a:effectLst>
                </a:rPr>
                <a:t>3</a:t>
              </a:r>
              <a:r>
                <a:rPr lang="en-US" altLang="zh-CN" sz="2000" dirty="0">
                  <a:effectLst>
                    <a:outerShdw blurRad="38100" dist="38100" dir="2700000" algn="tl">
                      <a:srgbClr val="C0C0C0"/>
                    </a:outerShdw>
                  </a:effectLst>
                </a:rPr>
                <a:t>)</a:t>
              </a:r>
              <a:r>
                <a:rPr lang="en-US" altLang="zh-CN" sz="2000" baseline="30000" dirty="0">
                  <a:effectLst>
                    <a:outerShdw blurRad="38100" dist="38100" dir="2700000" algn="tl">
                      <a:srgbClr val="C0C0C0"/>
                    </a:outerShdw>
                  </a:effectLst>
                </a:rPr>
                <a:t>2+</a:t>
              </a:r>
              <a:r>
                <a:rPr lang="en-US" altLang="zh-CN" sz="2000" dirty="0">
                  <a:effectLst>
                    <a:outerShdw blurRad="38100" dist="38100" dir="2700000" algn="tl">
                      <a:srgbClr val="C0C0C0"/>
                    </a:outerShdw>
                  </a:effectLst>
                </a:rPr>
                <a:t> </a:t>
              </a:r>
            </a:p>
            <a:p>
              <a:pPr eaLnBrk="1" hangingPunct="1">
                <a:lnSpc>
                  <a:spcPct val="210000"/>
                </a:lnSpc>
                <a:spcBef>
                  <a:spcPct val="50000"/>
                </a:spcBef>
                <a:defRPr/>
              </a:pPr>
              <a:r>
                <a:rPr lang="en-US" altLang="zh-CN" sz="2000" dirty="0">
                  <a:effectLst>
                    <a:outerShdw blurRad="38100" dist="38100" dir="2700000" algn="tl">
                      <a:srgbClr val="C0C0C0"/>
                    </a:outerShdw>
                  </a:effectLst>
                </a:rPr>
                <a:t>Cu(NH</a:t>
              </a:r>
              <a:r>
                <a:rPr lang="en-US" altLang="zh-CN" sz="2000" baseline="-25000" dirty="0">
                  <a:effectLst>
                    <a:outerShdw blurRad="38100" dist="38100" dir="2700000" algn="tl">
                      <a:srgbClr val="C0C0C0"/>
                    </a:outerShdw>
                  </a:effectLst>
                </a:rPr>
                <a:t>3</a:t>
              </a:r>
              <a:r>
                <a:rPr lang="en-US" altLang="zh-CN" sz="2000" dirty="0">
                  <a:effectLst>
                    <a:outerShdw blurRad="38100" dist="38100" dir="2700000" algn="tl">
                      <a:srgbClr val="C0C0C0"/>
                    </a:outerShdw>
                  </a:effectLst>
                </a:rPr>
                <a:t>)</a:t>
              </a:r>
              <a:r>
                <a:rPr lang="en-US" altLang="zh-CN" sz="2000" baseline="30000" dirty="0">
                  <a:effectLst>
                    <a:outerShdw blurRad="38100" dist="38100" dir="2700000" algn="tl">
                      <a:srgbClr val="C0C0C0"/>
                    </a:outerShdw>
                  </a:effectLst>
                </a:rPr>
                <a:t>2+</a:t>
              </a:r>
              <a:r>
                <a:rPr lang="en-US" altLang="zh-CN" sz="2000" dirty="0">
                  <a:effectLst>
                    <a:outerShdw blurRad="38100" dist="38100" dir="2700000" algn="tl">
                      <a:srgbClr val="C0C0C0"/>
                    </a:outerShdw>
                  </a:effectLst>
                </a:rPr>
                <a:t> + NH</a:t>
              </a:r>
              <a:r>
                <a:rPr lang="en-US" altLang="zh-CN" sz="2000" baseline="-25000" dirty="0">
                  <a:effectLst>
                    <a:outerShdw blurRad="38100" dist="38100" dir="2700000" algn="tl">
                      <a:srgbClr val="C0C0C0"/>
                    </a:outerShdw>
                  </a:effectLst>
                </a:rPr>
                <a:t>3</a:t>
              </a:r>
              <a:r>
                <a:rPr lang="en-US" altLang="zh-CN" sz="2000" dirty="0">
                  <a:effectLst>
                    <a:outerShdw blurRad="38100" dist="38100" dir="2700000" algn="tl">
                      <a:srgbClr val="C0C0C0"/>
                    </a:outerShdw>
                  </a:effectLst>
                </a:rPr>
                <a:t>           Cu(NH</a:t>
              </a:r>
              <a:r>
                <a:rPr lang="en-US" altLang="zh-CN" sz="2000" baseline="-25000" dirty="0">
                  <a:effectLst>
                    <a:outerShdw blurRad="38100" dist="38100" dir="2700000" algn="tl">
                      <a:srgbClr val="C0C0C0"/>
                    </a:outerShdw>
                  </a:effectLst>
                </a:rPr>
                <a:t>3</a:t>
              </a:r>
              <a:r>
                <a:rPr lang="en-US" altLang="zh-CN" sz="2000" dirty="0">
                  <a:effectLst>
                    <a:outerShdw blurRad="38100" dist="38100" dir="2700000" algn="tl">
                      <a:srgbClr val="C0C0C0"/>
                    </a:outerShdw>
                  </a:effectLst>
                </a:rPr>
                <a:t>)</a:t>
              </a:r>
              <a:r>
                <a:rPr lang="en-US" altLang="zh-CN" sz="2000" baseline="-25000" dirty="0">
                  <a:effectLst>
                    <a:outerShdw blurRad="38100" dist="38100" dir="2700000" algn="tl">
                      <a:srgbClr val="C0C0C0"/>
                    </a:outerShdw>
                  </a:effectLst>
                </a:rPr>
                <a:t>2</a:t>
              </a:r>
              <a:r>
                <a:rPr lang="en-US" altLang="zh-CN" sz="2000" baseline="30000" dirty="0">
                  <a:effectLst>
                    <a:outerShdw blurRad="38100" dist="38100" dir="2700000" algn="tl">
                      <a:srgbClr val="C0C0C0"/>
                    </a:outerShdw>
                  </a:effectLst>
                </a:rPr>
                <a:t>2+</a:t>
              </a:r>
            </a:p>
            <a:p>
              <a:pPr eaLnBrk="1" hangingPunct="1">
                <a:lnSpc>
                  <a:spcPct val="210000"/>
                </a:lnSpc>
                <a:spcBef>
                  <a:spcPct val="50000"/>
                </a:spcBef>
                <a:defRPr/>
              </a:pPr>
              <a:r>
                <a:rPr lang="en-US" altLang="zh-CN" sz="2000" dirty="0">
                  <a:effectLst>
                    <a:outerShdw blurRad="38100" dist="38100" dir="2700000" algn="tl">
                      <a:srgbClr val="C0C0C0"/>
                    </a:outerShdw>
                  </a:effectLst>
                </a:rPr>
                <a:t>Cu(NH</a:t>
              </a:r>
              <a:r>
                <a:rPr lang="en-US" altLang="zh-CN" sz="2000" baseline="-25000" dirty="0">
                  <a:effectLst>
                    <a:outerShdw blurRad="38100" dist="38100" dir="2700000" algn="tl">
                      <a:srgbClr val="C0C0C0"/>
                    </a:outerShdw>
                  </a:effectLst>
                </a:rPr>
                <a:t>3</a:t>
              </a:r>
              <a:r>
                <a:rPr lang="en-US" altLang="zh-CN" sz="2000" dirty="0">
                  <a:effectLst>
                    <a:outerShdw blurRad="38100" dist="38100" dir="2700000" algn="tl">
                      <a:srgbClr val="C0C0C0"/>
                    </a:outerShdw>
                  </a:effectLst>
                </a:rPr>
                <a:t>)</a:t>
              </a:r>
              <a:r>
                <a:rPr lang="en-US" altLang="zh-CN" sz="2000" baseline="-25000" dirty="0">
                  <a:effectLst>
                    <a:outerShdw blurRad="38100" dist="38100" dir="2700000" algn="tl">
                      <a:srgbClr val="C0C0C0"/>
                    </a:outerShdw>
                  </a:effectLst>
                </a:rPr>
                <a:t>2</a:t>
              </a:r>
              <a:r>
                <a:rPr lang="en-US" altLang="zh-CN" sz="2000" baseline="30000" dirty="0">
                  <a:effectLst>
                    <a:outerShdw blurRad="38100" dist="38100" dir="2700000" algn="tl">
                      <a:srgbClr val="C0C0C0"/>
                    </a:outerShdw>
                  </a:effectLst>
                </a:rPr>
                <a:t>2+</a:t>
              </a:r>
              <a:r>
                <a:rPr lang="en-US" altLang="zh-CN" sz="2000" dirty="0">
                  <a:effectLst>
                    <a:outerShdw blurRad="38100" dist="38100" dir="2700000" algn="tl">
                      <a:srgbClr val="C0C0C0"/>
                    </a:outerShdw>
                  </a:effectLst>
                </a:rPr>
                <a:t> + NH</a:t>
              </a:r>
              <a:r>
                <a:rPr lang="en-US" altLang="zh-CN" sz="2000" baseline="-25000" dirty="0">
                  <a:effectLst>
                    <a:outerShdw blurRad="38100" dist="38100" dir="2700000" algn="tl">
                      <a:srgbClr val="C0C0C0"/>
                    </a:outerShdw>
                  </a:effectLst>
                </a:rPr>
                <a:t>3</a:t>
              </a:r>
              <a:r>
                <a:rPr lang="en-US" altLang="zh-CN" sz="2000" dirty="0">
                  <a:effectLst>
                    <a:outerShdw blurRad="38100" dist="38100" dir="2700000" algn="tl">
                      <a:srgbClr val="C0C0C0"/>
                    </a:outerShdw>
                  </a:effectLst>
                </a:rPr>
                <a:t>          Cu(NH</a:t>
              </a:r>
              <a:r>
                <a:rPr lang="en-US" altLang="zh-CN" sz="2000" baseline="-25000" dirty="0">
                  <a:effectLst>
                    <a:outerShdw blurRad="38100" dist="38100" dir="2700000" algn="tl">
                      <a:srgbClr val="C0C0C0"/>
                    </a:outerShdw>
                  </a:effectLst>
                </a:rPr>
                <a:t>3</a:t>
              </a:r>
              <a:r>
                <a:rPr lang="en-US" altLang="zh-CN" sz="2000" dirty="0">
                  <a:effectLst>
                    <a:outerShdw blurRad="38100" dist="38100" dir="2700000" algn="tl">
                      <a:srgbClr val="C0C0C0"/>
                    </a:outerShdw>
                  </a:effectLst>
                </a:rPr>
                <a:t>)</a:t>
              </a:r>
              <a:r>
                <a:rPr lang="en-US" altLang="zh-CN" sz="2000" baseline="-25000" dirty="0">
                  <a:effectLst>
                    <a:outerShdw blurRad="38100" dist="38100" dir="2700000" algn="tl">
                      <a:srgbClr val="C0C0C0"/>
                    </a:outerShdw>
                  </a:effectLst>
                </a:rPr>
                <a:t>3</a:t>
              </a:r>
              <a:r>
                <a:rPr lang="en-US" altLang="zh-CN" sz="2000" baseline="30000" dirty="0">
                  <a:effectLst>
                    <a:outerShdw blurRad="38100" dist="38100" dir="2700000" algn="tl">
                      <a:srgbClr val="C0C0C0"/>
                    </a:outerShdw>
                  </a:effectLst>
                </a:rPr>
                <a:t>2+</a:t>
              </a:r>
            </a:p>
            <a:p>
              <a:pPr eaLnBrk="1" hangingPunct="1">
                <a:lnSpc>
                  <a:spcPct val="210000"/>
                </a:lnSpc>
                <a:spcBef>
                  <a:spcPct val="50000"/>
                </a:spcBef>
                <a:defRPr/>
              </a:pPr>
              <a:r>
                <a:rPr lang="en-US" altLang="zh-CN" sz="2000" dirty="0">
                  <a:effectLst>
                    <a:outerShdw blurRad="38100" dist="38100" dir="2700000" algn="tl">
                      <a:srgbClr val="C0C0C0"/>
                    </a:outerShdw>
                  </a:effectLst>
                </a:rPr>
                <a:t>Cu(NH</a:t>
              </a:r>
              <a:r>
                <a:rPr lang="en-US" altLang="zh-CN" sz="2000" baseline="-25000" dirty="0">
                  <a:effectLst>
                    <a:outerShdw blurRad="38100" dist="38100" dir="2700000" algn="tl">
                      <a:srgbClr val="C0C0C0"/>
                    </a:outerShdw>
                  </a:effectLst>
                </a:rPr>
                <a:t>3</a:t>
              </a:r>
              <a:r>
                <a:rPr lang="en-US" altLang="zh-CN" sz="2000" dirty="0">
                  <a:effectLst>
                    <a:outerShdw blurRad="38100" dist="38100" dir="2700000" algn="tl">
                      <a:srgbClr val="C0C0C0"/>
                    </a:outerShdw>
                  </a:effectLst>
                </a:rPr>
                <a:t>)</a:t>
              </a:r>
              <a:r>
                <a:rPr lang="en-US" altLang="zh-CN" sz="2000" baseline="-25000" dirty="0">
                  <a:effectLst>
                    <a:outerShdw blurRad="38100" dist="38100" dir="2700000" algn="tl">
                      <a:srgbClr val="C0C0C0"/>
                    </a:outerShdw>
                  </a:effectLst>
                </a:rPr>
                <a:t>3</a:t>
              </a:r>
              <a:r>
                <a:rPr lang="en-US" altLang="zh-CN" sz="2000" baseline="30000" dirty="0">
                  <a:effectLst>
                    <a:outerShdw blurRad="38100" dist="38100" dir="2700000" algn="tl">
                      <a:srgbClr val="C0C0C0"/>
                    </a:outerShdw>
                  </a:effectLst>
                </a:rPr>
                <a:t>2+</a:t>
              </a:r>
              <a:r>
                <a:rPr lang="en-US" altLang="zh-CN" sz="2000" dirty="0">
                  <a:effectLst>
                    <a:outerShdw blurRad="38100" dist="38100" dir="2700000" algn="tl">
                      <a:srgbClr val="C0C0C0"/>
                    </a:outerShdw>
                  </a:effectLst>
                </a:rPr>
                <a:t> + NH</a:t>
              </a:r>
              <a:r>
                <a:rPr lang="en-US" altLang="zh-CN" sz="2000" baseline="-25000" dirty="0">
                  <a:effectLst>
                    <a:outerShdw blurRad="38100" dist="38100" dir="2700000" algn="tl">
                      <a:srgbClr val="C0C0C0"/>
                    </a:outerShdw>
                  </a:effectLst>
                </a:rPr>
                <a:t>3</a:t>
              </a:r>
              <a:r>
                <a:rPr lang="en-US" altLang="zh-CN" sz="2000" dirty="0">
                  <a:effectLst>
                    <a:outerShdw blurRad="38100" dist="38100" dir="2700000" algn="tl">
                      <a:srgbClr val="C0C0C0"/>
                    </a:outerShdw>
                  </a:effectLst>
                </a:rPr>
                <a:t>          Cu(NH</a:t>
              </a:r>
              <a:r>
                <a:rPr lang="en-US" altLang="zh-CN" sz="2000" baseline="-25000" dirty="0">
                  <a:effectLst>
                    <a:outerShdw blurRad="38100" dist="38100" dir="2700000" algn="tl">
                      <a:srgbClr val="C0C0C0"/>
                    </a:outerShdw>
                  </a:effectLst>
                </a:rPr>
                <a:t>3</a:t>
              </a:r>
              <a:r>
                <a:rPr lang="en-US" altLang="zh-CN" sz="2000" dirty="0">
                  <a:effectLst>
                    <a:outerShdw blurRad="38100" dist="38100" dir="2700000" algn="tl">
                      <a:srgbClr val="C0C0C0"/>
                    </a:outerShdw>
                  </a:effectLst>
                </a:rPr>
                <a:t>)</a:t>
              </a:r>
              <a:r>
                <a:rPr lang="en-US" altLang="zh-CN" sz="2000" baseline="-25000" dirty="0">
                  <a:effectLst>
                    <a:outerShdw blurRad="38100" dist="38100" dir="2700000" algn="tl">
                      <a:srgbClr val="C0C0C0"/>
                    </a:outerShdw>
                  </a:effectLst>
                </a:rPr>
                <a:t>4</a:t>
              </a:r>
              <a:r>
                <a:rPr lang="en-US" altLang="zh-CN" sz="2000" baseline="30000" dirty="0">
                  <a:effectLst>
                    <a:outerShdw blurRad="38100" dist="38100" dir="2700000" algn="tl">
                      <a:srgbClr val="C0C0C0"/>
                    </a:outerShdw>
                  </a:effectLst>
                </a:rPr>
                <a:t>2+</a:t>
              </a:r>
            </a:p>
          </p:txBody>
        </p:sp>
        <p:grpSp>
          <p:nvGrpSpPr>
            <p:cNvPr id="113706" name="Group 5"/>
            <p:cNvGrpSpPr>
              <a:grpSpLocks/>
            </p:cNvGrpSpPr>
            <p:nvPr/>
          </p:nvGrpSpPr>
          <p:grpSpPr bwMode="auto">
            <a:xfrm>
              <a:off x="1122" y="2451"/>
              <a:ext cx="293" cy="39"/>
              <a:chOff x="1146" y="2613"/>
              <a:chExt cx="293" cy="39"/>
            </a:xfrm>
          </p:grpSpPr>
          <p:sp>
            <p:nvSpPr>
              <p:cNvPr id="113716" name="Line 6"/>
              <p:cNvSpPr>
                <a:spLocks noChangeShapeType="1"/>
              </p:cNvSpPr>
              <p:nvPr/>
            </p:nvSpPr>
            <p:spPr bwMode="auto">
              <a:xfrm>
                <a:off x="1151" y="2613"/>
                <a:ext cx="288" cy="0"/>
              </a:xfrm>
              <a:prstGeom prst="line">
                <a:avLst/>
              </a:prstGeom>
              <a:noFill/>
              <a:ln w="19050">
                <a:solidFill>
                  <a:schemeClr val="tx2"/>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13717" name="Line 7"/>
              <p:cNvSpPr>
                <a:spLocks noChangeShapeType="1"/>
              </p:cNvSpPr>
              <p:nvPr/>
            </p:nvSpPr>
            <p:spPr bwMode="auto">
              <a:xfrm rot="10800000">
                <a:off x="1146" y="2652"/>
                <a:ext cx="288" cy="0"/>
              </a:xfrm>
              <a:prstGeom prst="line">
                <a:avLst/>
              </a:prstGeom>
              <a:noFill/>
              <a:ln w="19050">
                <a:solidFill>
                  <a:schemeClr val="tx2"/>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grpSp>
        <p:grpSp>
          <p:nvGrpSpPr>
            <p:cNvPr id="113707" name="Group 8"/>
            <p:cNvGrpSpPr>
              <a:grpSpLocks/>
            </p:cNvGrpSpPr>
            <p:nvPr/>
          </p:nvGrpSpPr>
          <p:grpSpPr bwMode="auto">
            <a:xfrm>
              <a:off x="1529" y="2964"/>
              <a:ext cx="317" cy="42"/>
              <a:chOff x="1169" y="2628"/>
              <a:chExt cx="317" cy="42"/>
            </a:xfrm>
          </p:grpSpPr>
          <p:sp>
            <p:nvSpPr>
              <p:cNvPr id="113714" name="Line 9"/>
              <p:cNvSpPr>
                <a:spLocks noChangeShapeType="1"/>
              </p:cNvSpPr>
              <p:nvPr/>
            </p:nvSpPr>
            <p:spPr bwMode="auto">
              <a:xfrm>
                <a:off x="1198" y="2628"/>
                <a:ext cx="288" cy="0"/>
              </a:xfrm>
              <a:prstGeom prst="line">
                <a:avLst/>
              </a:prstGeom>
              <a:noFill/>
              <a:ln w="19050">
                <a:solidFill>
                  <a:schemeClr val="tx2"/>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13715" name="Line 10"/>
              <p:cNvSpPr>
                <a:spLocks noChangeShapeType="1"/>
              </p:cNvSpPr>
              <p:nvPr/>
            </p:nvSpPr>
            <p:spPr bwMode="auto">
              <a:xfrm rot="10800000">
                <a:off x="1169" y="2670"/>
                <a:ext cx="288" cy="0"/>
              </a:xfrm>
              <a:prstGeom prst="line">
                <a:avLst/>
              </a:prstGeom>
              <a:noFill/>
              <a:ln w="19050">
                <a:solidFill>
                  <a:schemeClr val="tx2"/>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grpSp>
        <p:grpSp>
          <p:nvGrpSpPr>
            <p:cNvPr id="113708" name="Group 11"/>
            <p:cNvGrpSpPr>
              <a:grpSpLocks/>
            </p:cNvGrpSpPr>
            <p:nvPr/>
          </p:nvGrpSpPr>
          <p:grpSpPr bwMode="auto">
            <a:xfrm>
              <a:off x="1558" y="3462"/>
              <a:ext cx="288" cy="42"/>
              <a:chOff x="1168" y="2628"/>
              <a:chExt cx="288" cy="42"/>
            </a:xfrm>
          </p:grpSpPr>
          <p:sp>
            <p:nvSpPr>
              <p:cNvPr id="113712" name="Line 12"/>
              <p:cNvSpPr>
                <a:spLocks noChangeShapeType="1"/>
              </p:cNvSpPr>
              <p:nvPr/>
            </p:nvSpPr>
            <p:spPr bwMode="auto">
              <a:xfrm>
                <a:off x="1168" y="2628"/>
                <a:ext cx="288" cy="0"/>
              </a:xfrm>
              <a:prstGeom prst="line">
                <a:avLst/>
              </a:prstGeom>
              <a:noFill/>
              <a:ln w="19050">
                <a:solidFill>
                  <a:schemeClr val="tx2"/>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13713" name="Line 13"/>
              <p:cNvSpPr>
                <a:spLocks noChangeShapeType="1"/>
              </p:cNvSpPr>
              <p:nvPr/>
            </p:nvSpPr>
            <p:spPr bwMode="auto">
              <a:xfrm rot="10800000">
                <a:off x="1168" y="2670"/>
                <a:ext cx="288" cy="0"/>
              </a:xfrm>
              <a:prstGeom prst="line">
                <a:avLst/>
              </a:prstGeom>
              <a:noFill/>
              <a:ln w="19050">
                <a:solidFill>
                  <a:schemeClr val="tx2"/>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grpSp>
        <p:grpSp>
          <p:nvGrpSpPr>
            <p:cNvPr id="113709" name="Group 14"/>
            <p:cNvGrpSpPr>
              <a:grpSpLocks/>
            </p:cNvGrpSpPr>
            <p:nvPr/>
          </p:nvGrpSpPr>
          <p:grpSpPr bwMode="auto">
            <a:xfrm>
              <a:off x="1580" y="3967"/>
              <a:ext cx="292" cy="41"/>
              <a:chOff x="1196" y="2629"/>
              <a:chExt cx="292" cy="41"/>
            </a:xfrm>
          </p:grpSpPr>
          <p:sp>
            <p:nvSpPr>
              <p:cNvPr id="113710" name="Line 15"/>
              <p:cNvSpPr>
                <a:spLocks noChangeShapeType="1"/>
              </p:cNvSpPr>
              <p:nvPr/>
            </p:nvSpPr>
            <p:spPr bwMode="auto">
              <a:xfrm>
                <a:off x="1200" y="2629"/>
                <a:ext cx="288" cy="0"/>
              </a:xfrm>
              <a:prstGeom prst="line">
                <a:avLst/>
              </a:prstGeom>
              <a:noFill/>
              <a:ln w="19050">
                <a:solidFill>
                  <a:schemeClr val="tx2"/>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13711" name="Line 16"/>
              <p:cNvSpPr>
                <a:spLocks noChangeShapeType="1"/>
              </p:cNvSpPr>
              <p:nvPr/>
            </p:nvSpPr>
            <p:spPr bwMode="auto">
              <a:xfrm rot="10800000">
                <a:off x="1196" y="2670"/>
                <a:ext cx="288" cy="0"/>
              </a:xfrm>
              <a:prstGeom prst="line">
                <a:avLst/>
              </a:prstGeom>
              <a:noFill/>
              <a:ln w="19050">
                <a:solidFill>
                  <a:schemeClr val="tx2"/>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grpSp>
      </p:grpSp>
      <p:grpSp>
        <p:nvGrpSpPr>
          <p:cNvPr id="113668" name="Group 60"/>
          <p:cNvGrpSpPr>
            <a:grpSpLocks/>
          </p:cNvGrpSpPr>
          <p:nvPr/>
        </p:nvGrpSpPr>
        <p:grpSpPr bwMode="auto">
          <a:xfrm>
            <a:off x="4059197" y="2727326"/>
            <a:ext cx="5193323" cy="3041650"/>
            <a:chOff x="2688" y="2262"/>
            <a:chExt cx="3372" cy="1916"/>
          </a:xfrm>
        </p:grpSpPr>
        <p:sp>
          <p:nvSpPr>
            <p:cNvPr id="113669" name="Line 19"/>
            <p:cNvSpPr>
              <a:spLocks noChangeShapeType="1"/>
            </p:cNvSpPr>
            <p:nvPr/>
          </p:nvSpPr>
          <p:spPr bwMode="auto">
            <a:xfrm>
              <a:off x="3792" y="2496"/>
              <a:ext cx="1248"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970196" name="Rectangle 20"/>
            <p:cNvSpPr>
              <a:spLocks noChangeArrowheads="1"/>
            </p:cNvSpPr>
            <p:nvPr/>
          </p:nvSpPr>
          <p:spPr bwMode="auto">
            <a:xfrm>
              <a:off x="3779" y="3945"/>
              <a:ext cx="1267" cy="233"/>
            </a:xfrm>
            <a:prstGeom prst="rect">
              <a:avLst/>
            </a:prstGeom>
            <a:noFill/>
            <a:ln w="9525">
              <a:noFill/>
              <a:miter lim="800000"/>
              <a:headEnd/>
              <a:tailEnd/>
            </a:ln>
            <a:effectLst/>
          </p:spPr>
          <p:txBody>
            <a:bodyPr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defRPr/>
              </a:pPr>
              <a:r>
                <a:rPr lang="en-US" altLang="zh-CN" sz="1800"/>
                <a:t>[Cu(NH</a:t>
              </a:r>
              <a:r>
                <a:rPr lang="en-US" altLang="zh-CN" sz="1800" baseline="-25000"/>
                <a:t>3</a:t>
              </a:r>
              <a:r>
                <a:rPr lang="en-US" altLang="zh-CN" sz="1800"/>
                <a:t>)</a:t>
              </a:r>
              <a:r>
                <a:rPr lang="en-US" altLang="zh-CN" sz="1800" baseline="-25000"/>
                <a:t>3</a:t>
              </a:r>
              <a:r>
                <a:rPr lang="en-US" altLang="zh-CN" sz="1800" baseline="30000"/>
                <a:t>2+</a:t>
              </a:r>
              <a:r>
                <a:rPr lang="en-US" altLang="zh-CN" sz="1800"/>
                <a:t>][NH</a:t>
              </a:r>
              <a:r>
                <a:rPr lang="en-US" altLang="zh-CN" sz="1800" baseline="-25000"/>
                <a:t>3</a:t>
              </a:r>
              <a:r>
                <a:rPr lang="en-US" altLang="zh-CN" sz="1800"/>
                <a:t>]</a:t>
              </a:r>
            </a:p>
          </p:txBody>
        </p:sp>
        <p:sp>
          <p:nvSpPr>
            <p:cNvPr id="1970197" name="Rectangle 21"/>
            <p:cNvSpPr>
              <a:spLocks noChangeArrowheads="1"/>
            </p:cNvSpPr>
            <p:nvPr/>
          </p:nvSpPr>
          <p:spPr bwMode="auto">
            <a:xfrm>
              <a:off x="3965" y="2262"/>
              <a:ext cx="893" cy="233"/>
            </a:xfrm>
            <a:prstGeom prst="rect">
              <a:avLst/>
            </a:prstGeom>
            <a:noFill/>
            <a:ln w="9525">
              <a:noFill/>
              <a:miter lim="800000"/>
              <a:headEnd/>
              <a:tailEnd/>
            </a:ln>
            <a:effectLst/>
          </p:spPr>
          <p:txBody>
            <a:bodyPr wrap="none"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defRPr/>
              </a:pPr>
              <a:r>
                <a:rPr lang="en-US" altLang="zh-CN" sz="1800"/>
                <a:t>[Cu(NH</a:t>
              </a:r>
              <a:r>
                <a:rPr lang="en-US" altLang="zh-CN" sz="1800" baseline="-25000"/>
                <a:t>3</a:t>
              </a:r>
              <a:r>
                <a:rPr lang="en-US" altLang="zh-CN" sz="1800"/>
                <a:t>)</a:t>
              </a:r>
              <a:r>
                <a:rPr lang="en-US" altLang="zh-CN" sz="1800" baseline="30000"/>
                <a:t>2+</a:t>
              </a:r>
              <a:r>
                <a:rPr lang="en-US" altLang="zh-CN" sz="1800"/>
                <a:t>]</a:t>
              </a:r>
            </a:p>
          </p:txBody>
        </p:sp>
        <p:sp>
          <p:nvSpPr>
            <p:cNvPr id="1970198" name="Text Box 22"/>
            <p:cNvSpPr txBox="1">
              <a:spLocks noChangeArrowheads="1"/>
            </p:cNvSpPr>
            <p:nvPr/>
          </p:nvSpPr>
          <p:spPr bwMode="auto">
            <a:xfrm>
              <a:off x="5004" y="2334"/>
              <a:ext cx="1056" cy="288"/>
            </a:xfrm>
            <a:prstGeom prst="rect">
              <a:avLst/>
            </a:prstGeom>
            <a:noFill/>
            <a:ln w="9525">
              <a:noFill/>
              <a:miter lim="800000"/>
              <a:headEnd/>
              <a:tailEnd/>
            </a:ln>
            <a:effectLst/>
          </p:spPr>
          <p:txBody>
            <a:bodyPr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spcBef>
                  <a:spcPct val="50000"/>
                </a:spcBef>
                <a:defRPr/>
              </a:pPr>
              <a:r>
                <a:rPr lang="en-US" altLang="zh-CN">
                  <a:sym typeface="Symbol" pitchFamily="18" charset="2"/>
                </a:rPr>
                <a:t> 2.0  10</a:t>
              </a:r>
              <a:r>
                <a:rPr lang="en-US" altLang="zh-CN" baseline="30000">
                  <a:sym typeface="SymbolPS" pitchFamily="18" charset="2"/>
                </a:rPr>
                <a:t>4</a:t>
              </a:r>
              <a:r>
                <a:rPr lang="en-US" altLang="zh-CN">
                  <a:sym typeface="Symbol" pitchFamily="18" charset="2"/>
                </a:rPr>
                <a:t> </a:t>
              </a:r>
              <a:endParaRPr lang="en-US" altLang="zh-CN"/>
            </a:p>
          </p:txBody>
        </p:sp>
        <p:sp>
          <p:nvSpPr>
            <p:cNvPr id="113673" name="Line 24"/>
            <p:cNvSpPr>
              <a:spLocks noChangeShapeType="1"/>
            </p:cNvSpPr>
            <p:nvPr/>
          </p:nvSpPr>
          <p:spPr bwMode="auto">
            <a:xfrm>
              <a:off x="3792" y="3000"/>
              <a:ext cx="1248"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970201" name="Rectangle 25"/>
            <p:cNvSpPr>
              <a:spLocks noChangeArrowheads="1"/>
            </p:cNvSpPr>
            <p:nvPr/>
          </p:nvSpPr>
          <p:spPr bwMode="auto">
            <a:xfrm>
              <a:off x="3779" y="3465"/>
              <a:ext cx="1267" cy="233"/>
            </a:xfrm>
            <a:prstGeom prst="rect">
              <a:avLst/>
            </a:prstGeom>
            <a:noFill/>
            <a:ln w="9525">
              <a:noFill/>
              <a:miter lim="800000"/>
              <a:headEnd/>
              <a:tailEnd/>
            </a:ln>
            <a:effectLst/>
          </p:spPr>
          <p:txBody>
            <a:bodyPr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defRPr/>
              </a:pPr>
              <a:r>
                <a:rPr lang="en-US" altLang="zh-CN" sz="1800" dirty="0"/>
                <a:t>[Cu(NH</a:t>
              </a:r>
              <a:r>
                <a:rPr lang="en-US" altLang="zh-CN" sz="1800" baseline="-25000" dirty="0"/>
                <a:t>3</a:t>
              </a:r>
              <a:r>
                <a:rPr lang="en-US" altLang="zh-CN" sz="1800" dirty="0"/>
                <a:t>)</a:t>
              </a:r>
              <a:r>
                <a:rPr lang="en-US" altLang="zh-CN" sz="1800" baseline="-25000" dirty="0"/>
                <a:t>2</a:t>
              </a:r>
              <a:r>
                <a:rPr lang="en-US" altLang="zh-CN" sz="1800" baseline="30000" dirty="0"/>
                <a:t>2+</a:t>
              </a:r>
              <a:r>
                <a:rPr lang="en-US" altLang="zh-CN" sz="1800" dirty="0"/>
                <a:t>][NH</a:t>
              </a:r>
              <a:r>
                <a:rPr lang="en-US" altLang="zh-CN" sz="1800" baseline="-25000" dirty="0"/>
                <a:t>3</a:t>
              </a:r>
              <a:r>
                <a:rPr lang="en-US" altLang="zh-CN" sz="1800" dirty="0"/>
                <a:t>]</a:t>
              </a:r>
            </a:p>
          </p:txBody>
        </p:sp>
        <p:sp>
          <p:nvSpPr>
            <p:cNvPr id="1970202" name="Rectangle 26"/>
            <p:cNvSpPr>
              <a:spLocks noChangeArrowheads="1"/>
            </p:cNvSpPr>
            <p:nvPr/>
          </p:nvSpPr>
          <p:spPr bwMode="auto">
            <a:xfrm>
              <a:off x="3959" y="2766"/>
              <a:ext cx="943" cy="233"/>
            </a:xfrm>
            <a:prstGeom prst="rect">
              <a:avLst/>
            </a:prstGeom>
            <a:noFill/>
            <a:ln w="9525">
              <a:noFill/>
              <a:miter lim="800000"/>
              <a:headEnd/>
              <a:tailEnd/>
            </a:ln>
            <a:effectLst/>
          </p:spPr>
          <p:txBody>
            <a:bodyPr wrap="none"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defRPr/>
              </a:pPr>
              <a:r>
                <a:rPr lang="en-US" altLang="zh-CN" sz="1800"/>
                <a:t>[Cu(NH</a:t>
              </a:r>
              <a:r>
                <a:rPr lang="en-US" altLang="zh-CN" sz="1800" baseline="-25000"/>
                <a:t>3</a:t>
              </a:r>
              <a:r>
                <a:rPr lang="en-US" altLang="zh-CN" sz="1800"/>
                <a:t>)</a:t>
              </a:r>
              <a:r>
                <a:rPr lang="en-US" altLang="zh-CN" sz="1800" baseline="-25000"/>
                <a:t>2</a:t>
              </a:r>
              <a:r>
                <a:rPr lang="en-US" altLang="zh-CN" sz="1800" baseline="30000"/>
                <a:t>2+</a:t>
              </a:r>
              <a:r>
                <a:rPr lang="en-US" altLang="zh-CN" sz="1800"/>
                <a:t>]</a:t>
              </a:r>
            </a:p>
          </p:txBody>
        </p:sp>
        <p:sp>
          <p:nvSpPr>
            <p:cNvPr id="1970203" name="Text Box 27"/>
            <p:cNvSpPr txBox="1">
              <a:spLocks noChangeArrowheads="1"/>
            </p:cNvSpPr>
            <p:nvPr/>
          </p:nvSpPr>
          <p:spPr bwMode="auto">
            <a:xfrm>
              <a:off x="5004" y="2838"/>
              <a:ext cx="1056" cy="288"/>
            </a:xfrm>
            <a:prstGeom prst="rect">
              <a:avLst/>
            </a:prstGeom>
            <a:noFill/>
            <a:ln w="9525">
              <a:noFill/>
              <a:miter lim="800000"/>
              <a:headEnd/>
              <a:tailEnd/>
            </a:ln>
            <a:effectLst/>
          </p:spPr>
          <p:txBody>
            <a:bodyPr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spcBef>
                  <a:spcPct val="50000"/>
                </a:spcBef>
                <a:defRPr/>
              </a:pPr>
              <a:r>
                <a:rPr lang="en-US" altLang="zh-CN">
                  <a:sym typeface="Symbol" pitchFamily="18" charset="2"/>
                </a:rPr>
                <a:t> 4.7  10</a:t>
              </a:r>
              <a:r>
                <a:rPr lang="en-US" altLang="zh-CN" baseline="30000">
                  <a:sym typeface="SymbolPS" pitchFamily="18" charset="2"/>
                </a:rPr>
                <a:t>3</a:t>
              </a:r>
              <a:r>
                <a:rPr lang="en-US" altLang="zh-CN">
                  <a:sym typeface="Symbol" pitchFamily="18" charset="2"/>
                </a:rPr>
                <a:t> </a:t>
              </a:r>
              <a:endParaRPr lang="en-US" altLang="zh-CN"/>
            </a:p>
          </p:txBody>
        </p:sp>
        <p:sp>
          <p:nvSpPr>
            <p:cNvPr id="113677" name="Line 29"/>
            <p:cNvSpPr>
              <a:spLocks noChangeShapeType="1"/>
            </p:cNvSpPr>
            <p:nvPr/>
          </p:nvSpPr>
          <p:spPr bwMode="auto">
            <a:xfrm>
              <a:off x="3792" y="3492"/>
              <a:ext cx="1248"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970206" name="Rectangle 30"/>
            <p:cNvSpPr>
              <a:spLocks noChangeArrowheads="1"/>
            </p:cNvSpPr>
            <p:nvPr/>
          </p:nvSpPr>
          <p:spPr bwMode="auto">
            <a:xfrm>
              <a:off x="3809" y="2964"/>
              <a:ext cx="1267" cy="233"/>
            </a:xfrm>
            <a:prstGeom prst="rect">
              <a:avLst/>
            </a:prstGeom>
            <a:noFill/>
            <a:ln w="9525">
              <a:noFill/>
              <a:miter lim="800000"/>
              <a:headEnd/>
              <a:tailEnd/>
            </a:ln>
            <a:effectLst/>
          </p:spPr>
          <p:txBody>
            <a:bodyPr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defRPr/>
              </a:pPr>
              <a:r>
                <a:rPr lang="en-US" altLang="zh-CN" sz="1800"/>
                <a:t>[Cu(NH</a:t>
              </a:r>
              <a:r>
                <a:rPr lang="en-US" altLang="zh-CN" sz="1800" baseline="-25000"/>
                <a:t>3</a:t>
              </a:r>
              <a:r>
                <a:rPr lang="en-US" altLang="zh-CN" sz="1800"/>
                <a:t>)</a:t>
              </a:r>
              <a:r>
                <a:rPr lang="en-US" altLang="zh-CN" sz="1800" baseline="30000"/>
                <a:t>2+</a:t>
              </a:r>
              <a:r>
                <a:rPr lang="en-US" altLang="zh-CN" sz="1800"/>
                <a:t>][NH</a:t>
              </a:r>
              <a:r>
                <a:rPr lang="en-US" altLang="zh-CN" sz="1800" baseline="-25000"/>
                <a:t>3</a:t>
              </a:r>
              <a:r>
                <a:rPr lang="en-US" altLang="zh-CN" sz="1800"/>
                <a:t>]</a:t>
              </a:r>
            </a:p>
          </p:txBody>
        </p:sp>
        <p:sp>
          <p:nvSpPr>
            <p:cNvPr id="1970207" name="Rectangle 31"/>
            <p:cNvSpPr>
              <a:spLocks noChangeArrowheads="1"/>
            </p:cNvSpPr>
            <p:nvPr/>
          </p:nvSpPr>
          <p:spPr bwMode="auto">
            <a:xfrm>
              <a:off x="3971" y="3744"/>
              <a:ext cx="943" cy="233"/>
            </a:xfrm>
            <a:prstGeom prst="rect">
              <a:avLst/>
            </a:prstGeom>
            <a:noFill/>
            <a:ln w="9525">
              <a:noFill/>
              <a:miter lim="800000"/>
              <a:headEnd/>
              <a:tailEnd/>
            </a:ln>
            <a:effectLst/>
          </p:spPr>
          <p:txBody>
            <a:bodyPr wrap="none"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defRPr/>
              </a:pPr>
              <a:r>
                <a:rPr lang="en-US" altLang="zh-CN" sz="1800"/>
                <a:t>[Cu(NH</a:t>
              </a:r>
              <a:r>
                <a:rPr lang="en-US" altLang="zh-CN" sz="1800" baseline="-25000"/>
                <a:t>3</a:t>
              </a:r>
              <a:r>
                <a:rPr lang="en-US" altLang="zh-CN" sz="1800"/>
                <a:t>)</a:t>
              </a:r>
              <a:r>
                <a:rPr lang="en-US" altLang="zh-CN" sz="1800" baseline="-25000"/>
                <a:t>4</a:t>
              </a:r>
              <a:r>
                <a:rPr lang="en-US" altLang="zh-CN" sz="1800" baseline="30000"/>
                <a:t>2+</a:t>
              </a:r>
              <a:r>
                <a:rPr lang="en-US" altLang="zh-CN" sz="1800"/>
                <a:t>]</a:t>
              </a:r>
            </a:p>
          </p:txBody>
        </p:sp>
        <p:sp>
          <p:nvSpPr>
            <p:cNvPr id="1970208" name="Text Box 32"/>
            <p:cNvSpPr txBox="1">
              <a:spLocks noChangeArrowheads="1"/>
            </p:cNvSpPr>
            <p:nvPr/>
          </p:nvSpPr>
          <p:spPr bwMode="auto">
            <a:xfrm>
              <a:off x="5004" y="3330"/>
              <a:ext cx="1056" cy="288"/>
            </a:xfrm>
            <a:prstGeom prst="rect">
              <a:avLst/>
            </a:prstGeom>
            <a:noFill/>
            <a:ln w="9525">
              <a:noFill/>
              <a:miter lim="800000"/>
              <a:headEnd/>
              <a:tailEnd/>
            </a:ln>
            <a:effectLst/>
          </p:spPr>
          <p:txBody>
            <a:bodyPr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spcBef>
                  <a:spcPct val="50000"/>
                </a:spcBef>
                <a:defRPr/>
              </a:pPr>
              <a:r>
                <a:rPr lang="en-US" altLang="zh-CN">
                  <a:sym typeface="Symbol" pitchFamily="18" charset="2"/>
                </a:rPr>
                <a:t> 1.1  10</a:t>
              </a:r>
              <a:r>
                <a:rPr lang="en-US" altLang="zh-CN" baseline="30000">
                  <a:sym typeface="SymbolPS" pitchFamily="18" charset="2"/>
                </a:rPr>
                <a:t>3</a:t>
              </a:r>
              <a:r>
                <a:rPr lang="en-US" altLang="zh-CN">
                  <a:sym typeface="Symbol" pitchFamily="18" charset="2"/>
                </a:rPr>
                <a:t> </a:t>
              </a:r>
              <a:endParaRPr lang="en-US" altLang="zh-CN"/>
            </a:p>
          </p:txBody>
        </p:sp>
        <p:sp>
          <p:nvSpPr>
            <p:cNvPr id="113681" name="Line 34"/>
            <p:cNvSpPr>
              <a:spLocks noChangeShapeType="1"/>
            </p:cNvSpPr>
            <p:nvPr/>
          </p:nvSpPr>
          <p:spPr bwMode="auto">
            <a:xfrm>
              <a:off x="3792" y="3978"/>
              <a:ext cx="1248"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970211" name="Rectangle 35"/>
            <p:cNvSpPr>
              <a:spLocks noChangeArrowheads="1"/>
            </p:cNvSpPr>
            <p:nvPr/>
          </p:nvSpPr>
          <p:spPr bwMode="auto">
            <a:xfrm>
              <a:off x="3767" y="2454"/>
              <a:ext cx="1267" cy="231"/>
            </a:xfrm>
            <a:prstGeom prst="rect">
              <a:avLst/>
            </a:prstGeom>
            <a:noFill/>
            <a:ln w="9525">
              <a:noFill/>
              <a:miter lim="800000"/>
              <a:headEnd/>
              <a:tailEnd/>
            </a:ln>
            <a:effectLst/>
          </p:spPr>
          <p:txBody>
            <a:bodyPr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defRPr/>
              </a:pPr>
              <a:r>
                <a:rPr lang="en-US" altLang="zh-CN" sz="1800"/>
                <a:t>[Cu</a:t>
              </a:r>
              <a:r>
                <a:rPr lang="en-US" altLang="zh-CN" sz="1800" baseline="30000"/>
                <a:t>2+</a:t>
              </a:r>
              <a:r>
                <a:rPr lang="en-US" altLang="zh-CN" sz="1800"/>
                <a:t>][NH</a:t>
              </a:r>
              <a:r>
                <a:rPr lang="en-US" altLang="zh-CN" sz="1800" baseline="-25000"/>
                <a:t>3</a:t>
              </a:r>
              <a:r>
                <a:rPr lang="en-US" altLang="zh-CN" sz="1800"/>
                <a:t>]</a:t>
              </a:r>
            </a:p>
          </p:txBody>
        </p:sp>
        <p:sp>
          <p:nvSpPr>
            <p:cNvPr id="1970212" name="Rectangle 36"/>
            <p:cNvSpPr>
              <a:spLocks noChangeArrowheads="1"/>
            </p:cNvSpPr>
            <p:nvPr/>
          </p:nvSpPr>
          <p:spPr bwMode="auto">
            <a:xfrm>
              <a:off x="3953" y="3264"/>
              <a:ext cx="943" cy="233"/>
            </a:xfrm>
            <a:prstGeom prst="rect">
              <a:avLst/>
            </a:prstGeom>
            <a:noFill/>
            <a:ln w="9525">
              <a:noFill/>
              <a:miter lim="800000"/>
              <a:headEnd/>
              <a:tailEnd/>
            </a:ln>
            <a:effectLst/>
          </p:spPr>
          <p:txBody>
            <a:bodyPr wrap="none"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defRPr/>
              </a:pPr>
              <a:r>
                <a:rPr lang="en-US" altLang="zh-CN" sz="1800"/>
                <a:t>[Cu(NH</a:t>
              </a:r>
              <a:r>
                <a:rPr lang="en-US" altLang="zh-CN" sz="1800" baseline="-25000"/>
                <a:t>3</a:t>
              </a:r>
              <a:r>
                <a:rPr lang="en-US" altLang="zh-CN" sz="1800"/>
                <a:t>)</a:t>
              </a:r>
              <a:r>
                <a:rPr lang="en-US" altLang="zh-CN" sz="1800" baseline="-25000"/>
                <a:t>3</a:t>
              </a:r>
              <a:r>
                <a:rPr lang="en-US" altLang="zh-CN" sz="1800" baseline="30000"/>
                <a:t>2+</a:t>
              </a:r>
              <a:r>
                <a:rPr lang="en-US" altLang="zh-CN" sz="1800"/>
                <a:t>]</a:t>
              </a:r>
            </a:p>
          </p:txBody>
        </p:sp>
        <p:sp>
          <p:nvSpPr>
            <p:cNvPr id="1970213" name="Text Box 37"/>
            <p:cNvSpPr txBox="1">
              <a:spLocks noChangeArrowheads="1"/>
            </p:cNvSpPr>
            <p:nvPr/>
          </p:nvSpPr>
          <p:spPr bwMode="auto">
            <a:xfrm>
              <a:off x="5004" y="3816"/>
              <a:ext cx="1056" cy="288"/>
            </a:xfrm>
            <a:prstGeom prst="rect">
              <a:avLst/>
            </a:prstGeom>
            <a:noFill/>
            <a:ln w="9525">
              <a:noFill/>
              <a:miter lim="800000"/>
              <a:headEnd/>
              <a:tailEnd/>
            </a:ln>
            <a:effectLst/>
          </p:spPr>
          <p:txBody>
            <a:bodyPr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spcBef>
                  <a:spcPct val="50000"/>
                </a:spcBef>
                <a:defRPr/>
              </a:pPr>
              <a:r>
                <a:rPr lang="en-US" altLang="zh-CN">
                  <a:sym typeface="Symbol" pitchFamily="18" charset="2"/>
                </a:rPr>
                <a:t> 2.0  10</a:t>
              </a:r>
              <a:r>
                <a:rPr lang="en-US" altLang="zh-CN" baseline="30000">
                  <a:sym typeface="SymbolPS" pitchFamily="18" charset="2"/>
                </a:rPr>
                <a:t>2</a:t>
              </a:r>
              <a:r>
                <a:rPr lang="en-US" altLang="zh-CN">
                  <a:sym typeface="Symbol" pitchFamily="18" charset="2"/>
                </a:rPr>
                <a:t> </a:t>
              </a:r>
              <a:endParaRPr lang="en-US" altLang="zh-CN"/>
            </a:p>
          </p:txBody>
        </p:sp>
        <p:grpSp>
          <p:nvGrpSpPr>
            <p:cNvPr id="113685" name="Group 44"/>
            <p:cNvGrpSpPr>
              <a:grpSpLocks/>
            </p:cNvGrpSpPr>
            <p:nvPr/>
          </p:nvGrpSpPr>
          <p:grpSpPr bwMode="auto">
            <a:xfrm>
              <a:off x="2688" y="2280"/>
              <a:ext cx="1152" cy="420"/>
              <a:chOff x="2688" y="2280"/>
              <a:chExt cx="1152" cy="420"/>
            </a:xfrm>
          </p:grpSpPr>
          <p:sp>
            <p:nvSpPr>
              <p:cNvPr id="1970194" name="Text Box 18"/>
              <p:cNvSpPr txBox="1">
                <a:spLocks noChangeArrowheads="1"/>
              </p:cNvSpPr>
              <p:nvPr/>
            </p:nvSpPr>
            <p:spPr bwMode="auto">
              <a:xfrm>
                <a:off x="2688" y="2334"/>
                <a:ext cx="1152" cy="291"/>
              </a:xfrm>
              <a:prstGeom prst="rect">
                <a:avLst/>
              </a:prstGeom>
              <a:noFill/>
              <a:ln w="9525">
                <a:noFill/>
                <a:miter lim="800000"/>
                <a:headEnd/>
                <a:tailEnd/>
              </a:ln>
              <a:effectLst/>
            </p:spPr>
            <p:txBody>
              <a:bodyPr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defRPr/>
                </a:pPr>
                <a:r>
                  <a:rPr lang="en-US" altLang="zh-CN" i="1"/>
                  <a:t>K</a:t>
                </a:r>
                <a:r>
                  <a:rPr lang="zh-CN" altLang="en-US" baseline="-25000"/>
                  <a:t>稳</a:t>
                </a:r>
                <a:r>
                  <a:rPr lang="en-US" altLang="zh-CN" sz="1800" baseline="-25000"/>
                  <a:t>1</a:t>
                </a:r>
                <a:r>
                  <a:rPr lang="en-US" altLang="zh-CN"/>
                  <a:t> </a:t>
                </a:r>
                <a:r>
                  <a:rPr lang="en-US" altLang="zh-CN">
                    <a:sym typeface="Symbol" pitchFamily="18" charset="2"/>
                  </a:rPr>
                  <a:t></a:t>
                </a:r>
                <a:r>
                  <a:rPr lang="en-US" altLang="zh-CN">
                    <a:sym typeface="SymbolPS" pitchFamily="18" charset="2"/>
                  </a:rPr>
                  <a:t>         </a:t>
                </a:r>
                <a:r>
                  <a:rPr lang="en-US" altLang="zh-CN">
                    <a:sym typeface="Symbol" pitchFamily="18" charset="2"/>
                  </a:rPr>
                  <a:t></a:t>
                </a:r>
              </a:p>
            </p:txBody>
          </p:sp>
          <p:sp>
            <p:nvSpPr>
              <p:cNvPr id="1970217" name="Text Box 41"/>
              <p:cNvSpPr txBox="1">
                <a:spLocks noChangeArrowheads="1"/>
              </p:cNvSpPr>
              <p:nvPr/>
            </p:nvSpPr>
            <p:spPr bwMode="auto">
              <a:xfrm>
                <a:off x="3180" y="2448"/>
                <a:ext cx="528" cy="252"/>
              </a:xfrm>
              <a:prstGeom prst="rect">
                <a:avLst/>
              </a:prstGeom>
              <a:noFill/>
              <a:ln w="9525">
                <a:noFill/>
                <a:miter lim="800000"/>
                <a:headEnd/>
                <a:tailEnd/>
              </a:ln>
              <a:effectLst/>
            </p:spPr>
            <p:txBody>
              <a:bodyPr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spcBef>
                    <a:spcPct val="50000"/>
                  </a:spcBef>
                  <a:defRPr/>
                </a:pPr>
                <a:r>
                  <a:rPr lang="en-US" altLang="zh-CN" sz="2000" i="1"/>
                  <a:t>K</a:t>
                </a:r>
                <a:r>
                  <a:rPr lang="zh-CN" altLang="en-US" sz="2000" baseline="-25000"/>
                  <a:t>不稳</a:t>
                </a:r>
                <a:r>
                  <a:rPr lang="en-US" altLang="zh-CN" sz="2000" baseline="-25000"/>
                  <a:t>4</a:t>
                </a:r>
              </a:p>
            </p:txBody>
          </p:sp>
          <p:sp>
            <p:nvSpPr>
              <p:cNvPr id="113703" name="Line 42"/>
              <p:cNvSpPr>
                <a:spLocks noChangeShapeType="1"/>
              </p:cNvSpPr>
              <p:nvPr/>
            </p:nvSpPr>
            <p:spPr bwMode="auto">
              <a:xfrm>
                <a:off x="3228" y="2496"/>
                <a:ext cx="384"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970219" name="Text Box 43"/>
              <p:cNvSpPr txBox="1">
                <a:spLocks noChangeArrowheads="1"/>
              </p:cNvSpPr>
              <p:nvPr/>
            </p:nvSpPr>
            <p:spPr bwMode="auto">
              <a:xfrm>
                <a:off x="3156" y="2280"/>
                <a:ext cx="528" cy="250"/>
              </a:xfrm>
              <a:prstGeom prst="rect">
                <a:avLst/>
              </a:prstGeom>
              <a:noFill/>
              <a:ln w="9525">
                <a:noFill/>
                <a:miter lim="800000"/>
                <a:headEnd/>
                <a:tailEnd/>
              </a:ln>
              <a:effectLst/>
            </p:spPr>
            <p:txBody>
              <a:bodyPr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spcBef>
                    <a:spcPct val="50000"/>
                  </a:spcBef>
                  <a:defRPr/>
                </a:pPr>
                <a:r>
                  <a:rPr lang="en-US" altLang="zh-CN" sz="2000"/>
                  <a:t>1</a:t>
                </a:r>
                <a:endParaRPr lang="en-US" altLang="zh-CN" sz="2000" baseline="-25000"/>
              </a:p>
            </p:txBody>
          </p:sp>
        </p:grpSp>
        <p:grpSp>
          <p:nvGrpSpPr>
            <p:cNvPr id="113686" name="Group 45"/>
            <p:cNvGrpSpPr>
              <a:grpSpLocks/>
            </p:cNvGrpSpPr>
            <p:nvPr/>
          </p:nvGrpSpPr>
          <p:grpSpPr bwMode="auto">
            <a:xfrm>
              <a:off x="2688" y="2784"/>
              <a:ext cx="1152" cy="420"/>
              <a:chOff x="2688" y="2280"/>
              <a:chExt cx="1152" cy="420"/>
            </a:xfrm>
          </p:grpSpPr>
          <p:sp>
            <p:nvSpPr>
              <p:cNvPr id="1970222" name="Text Box 46"/>
              <p:cNvSpPr txBox="1">
                <a:spLocks noChangeArrowheads="1"/>
              </p:cNvSpPr>
              <p:nvPr/>
            </p:nvSpPr>
            <p:spPr bwMode="auto">
              <a:xfrm>
                <a:off x="2688" y="2334"/>
                <a:ext cx="1152" cy="291"/>
              </a:xfrm>
              <a:prstGeom prst="rect">
                <a:avLst/>
              </a:prstGeom>
              <a:noFill/>
              <a:ln w="9525">
                <a:noFill/>
                <a:miter lim="800000"/>
                <a:headEnd/>
                <a:tailEnd/>
              </a:ln>
              <a:effectLst/>
            </p:spPr>
            <p:txBody>
              <a:bodyPr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defRPr/>
                </a:pPr>
                <a:r>
                  <a:rPr lang="en-US" altLang="zh-CN" i="1"/>
                  <a:t>K</a:t>
                </a:r>
                <a:r>
                  <a:rPr lang="zh-CN" altLang="en-US" baseline="-25000"/>
                  <a:t>稳</a:t>
                </a:r>
                <a:r>
                  <a:rPr lang="en-US" altLang="zh-CN" sz="1800" baseline="-25000"/>
                  <a:t>2</a:t>
                </a:r>
                <a:r>
                  <a:rPr lang="en-US" altLang="zh-CN"/>
                  <a:t> </a:t>
                </a:r>
                <a:r>
                  <a:rPr lang="en-US" altLang="zh-CN">
                    <a:sym typeface="Symbol" pitchFamily="18" charset="2"/>
                  </a:rPr>
                  <a:t></a:t>
                </a:r>
                <a:r>
                  <a:rPr lang="en-US" altLang="zh-CN">
                    <a:sym typeface="SymbolPS" pitchFamily="18" charset="2"/>
                  </a:rPr>
                  <a:t>         </a:t>
                </a:r>
                <a:r>
                  <a:rPr lang="en-US" altLang="zh-CN">
                    <a:sym typeface="Symbol" pitchFamily="18" charset="2"/>
                  </a:rPr>
                  <a:t></a:t>
                </a:r>
              </a:p>
            </p:txBody>
          </p:sp>
          <p:sp>
            <p:nvSpPr>
              <p:cNvPr id="1970223" name="Text Box 47"/>
              <p:cNvSpPr txBox="1">
                <a:spLocks noChangeArrowheads="1"/>
              </p:cNvSpPr>
              <p:nvPr/>
            </p:nvSpPr>
            <p:spPr bwMode="auto">
              <a:xfrm>
                <a:off x="3180" y="2448"/>
                <a:ext cx="528" cy="252"/>
              </a:xfrm>
              <a:prstGeom prst="rect">
                <a:avLst/>
              </a:prstGeom>
              <a:noFill/>
              <a:ln w="9525">
                <a:noFill/>
                <a:miter lim="800000"/>
                <a:headEnd/>
                <a:tailEnd/>
              </a:ln>
              <a:effectLst/>
            </p:spPr>
            <p:txBody>
              <a:bodyPr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spcBef>
                    <a:spcPct val="50000"/>
                  </a:spcBef>
                  <a:defRPr/>
                </a:pPr>
                <a:r>
                  <a:rPr lang="en-US" altLang="zh-CN" sz="2000" i="1"/>
                  <a:t>K</a:t>
                </a:r>
                <a:r>
                  <a:rPr lang="zh-CN" altLang="en-US" sz="2000" baseline="-25000"/>
                  <a:t>不稳</a:t>
                </a:r>
                <a:r>
                  <a:rPr lang="en-US" altLang="zh-CN" sz="2000" baseline="-25000"/>
                  <a:t>3</a:t>
                </a:r>
              </a:p>
            </p:txBody>
          </p:sp>
          <p:sp>
            <p:nvSpPr>
              <p:cNvPr id="113699" name="Line 48"/>
              <p:cNvSpPr>
                <a:spLocks noChangeShapeType="1"/>
              </p:cNvSpPr>
              <p:nvPr/>
            </p:nvSpPr>
            <p:spPr bwMode="auto">
              <a:xfrm>
                <a:off x="3228" y="2496"/>
                <a:ext cx="384"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970225" name="Text Box 49"/>
              <p:cNvSpPr txBox="1">
                <a:spLocks noChangeArrowheads="1"/>
              </p:cNvSpPr>
              <p:nvPr/>
            </p:nvSpPr>
            <p:spPr bwMode="auto">
              <a:xfrm>
                <a:off x="3156" y="2280"/>
                <a:ext cx="528" cy="250"/>
              </a:xfrm>
              <a:prstGeom prst="rect">
                <a:avLst/>
              </a:prstGeom>
              <a:noFill/>
              <a:ln w="9525">
                <a:noFill/>
                <a:miter lim="800000"/>
                <a:headEnd/>
                <a:tailEnd/>
              </a:ln>
              <a:effectLst/>
            </p:spPr>
            <p:txBody>
              <a:bodyPr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spcBef>
                    <a:spcPct val="50000"/>
                  </a:spcBef>
                  <a:defRPr/>
                </a:pPr>
                <a:r>
                  <a:rPr lang="en-US" altLang="zh-CN" sz="2000"/>
                  <a:t>1</a:t>
                </a:r>
                <a:endParaRPr lang="en-US" altLang="zh-CN" sz="2000" baseline="-25000"/>
              </a:p>
            </p:txBody>
          </p:sp>
        </p:grpSp>
        <p:grpSp>
          <p:nvGrpSpPr>
            <p:cNvPr id="113687" name="Group 50"/>
            <p:cNvGrpSpPr>
              <a:grpSpLocks/>
            </p:cNvGrpSpPr>
            <p:nvPr/>
          </p:nvGrpSpPr>
          <p:grpSpPr bwMode="auto">
            <a:xfrm>
              <a:off x="2688" y="3266"/>
              <a:ext cx="1152" cy="420"/>
              <a:chOff x="2688" y="2280"/>
              <a:chExt cx="1152" cy="420"/>
            </a:xfrm>
          </p:grpSpPr>
          <p:sp>
            <p:nvSpPr>
              <p:cNvPr id="1970227" name="Text Box 51"/>
              <p:cNvSpPr txBox="1">
                <a:spLocks noChangeArrowheads="1"/>
              </p:cNvSpPr>
              <p:nvPr/>
            </p:nvSpPr>
            <p:spPr bwMode="auto">
              <a:xfrm>
                <a:off x="2688" y="2334"/>
                <a:ext cx="1152" cy="291"/>
              </a:xfrm>
              <a:prstGeom prst="rect">
                <a:avLst/>
              </a:prstGeom>
              <a:noFill/>
              <a:ln w="9525">
                <a:noFill/>
                <a:miter lim="800000"/>
                <a:headEnd/>
                <a:tailEnd/>
              </a:ln>
              <a:effectLst/>
            </p:spPr>
            <p:txBody>
              <a:bodyPr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defRPr/>
                </a:pPr>
                <a:r>
                  <a:rPr lang="en-US" altLang="zh-CN" i="1"/>
                  <a:t>K</a:t>
                </a:r>
                <a:r>
                  <a:rPr lang="zh-CN" altLang="en-US" baseline="-25000"/>
                  <a:t>稳</a:t>
                </a:r>
                <a:r>
                  <a:rPr lang="en-US" altLang="zh-CN" sz="1800" baseline="-25000"/>
                  <a:t>3</a:t>
                </a:r>
                <a:r>
                  <a:rPr lang="en-US" altLang="zh-CN"/>
                  <a:t> </a:t>
                </a:r>
                <a:r>
                  <a:rPr lang="en-US" altLang="zh-CN">
                    <a:sym typeface="Symbol" pitchFamily="18" charset="2"/>
                  </a:rPr>
                  <a:t></a:t>
                </a:r>
                <a:r>
                  <a:rPr lang="en-US" altLang="zh-CN">
                    <a:sym typeface="SymbolPS" pitchFamily="18" charset="2"/>
                  </a:rPr>
                  <a:t>         </a:t>
                </a:r>
                <a:r>
                  <a:rPr lang="en-US" altLang="zh-CN">
                    <a:sym typeface="Symbol" pitchFamily="18" charset="2"/>
                  </a:rPr>
                  <a:t></a:t>
                </a:r>
              </a:p>
            </p:txBody>
          </p:sp>
          <p:sp>
            <p:nvSpPr>
              <p:cNvPr id="1970228" name="Text Box 52"/>
              <p:cNvSpPr txBox="1">
                <a:spLocks noChangeArrowheads="1"/>
              </p:cNvSpPr>
              <p:nvPr/>
            </p:nvSpPr>
            <p:spPr bwMode="auto">
              <a:xfrm>
                <a:off x="3180" y="2448"/>
                <a:ext cx="528" cy="252"/>
              </a:xfrm>
              <a:prstGeom prst="rect">
                <a:avLst/>
              </a:prstGeom>
              <a:noFill/>
              <a:ln w="9525">
                <a:noFill/>
                <a:miter lim="800000"/>
                <a:headEnd/>
                <a:tailEnd/>
              </a:ln>
              <a:effectLst/>
            </p:spPr>
            <p:txBody>
              <a:bodyPr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spcBef>
                    <a:spcPct val="50000"/>
                  </a:spcBef>
                  <a:defRPr/>
                </a:pPr>
                <a:r>
                  <a:rPr lang="en-US" altLang="zh-CN" sz="2000" i="1"/>
                  <a:t>K</a:t>
                </a:r>
                <a:r>
                  <a:rPr lang="zh-CN" altLang="en-US" sz="2000" baseline="-25000"/>
                  <a:t>不稳</a:t>
                </a:r>
                <a:r>
                  <a:rPr lang="en-US" altLang="zh-CN" sz="2000" baseline="-25000"/>
                  <a:t>2</a:t>
                </a:r>
              </a:p>
            </p:txBody>
          </p:sp>
          <p:sp>
            <p:nvSpPr>
              <p:cNvPr id="113695" name="Line 53"/>
              <p:cNvSpPr>
                <a:spLocks noChangeShapeType="1"/>
              </p:cNvSpPr>
              <p:nvPr/>
            </p:nvSpPr>
            <p:spPr bwMode="auto">
              <a:xfrm>
                <a:off x="3228" y="2496"/>
                <a:ext cx="384"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970230" name="Text Box 54"/>
              <p:cNvSpPr txBox="1">
                <a:spLocks noChangeArrowheads="1"/>
              </p:cNvSpPr>
              <p:nvPr/>
            </p:nvSpPr>
            <p:spPr bwMode="auto">
              <a:xfrm>
                <a:off x="3156" y="2280"/>
                <a:ext cx="528" cy="250"/>
              </a:xfrm>
              <a:prstGeom prst="rect">
                <a:avLst/>
              </a:prstGeom>
              <a:noFill/>
              <a:ln w="9525">
                <a:noFill/>
                <a:miter lim="800000"/>
                <a:headEnd/>
                <a:tailEnd/>
              </a:ln>
              <a:effectLst/>
            </p:spPr>
            <p:txBody>
              <a:bodyPr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spcBef>
                    <a:spcPct val="50000"/>
                  </a:spcBef>
                  <a:defRPr/>
                </a:pPr>
                <a:r>
                  <a:rPr lang="en-US" altLang="zh-CN" sz="2000"/>
                  <a:t>1</a:t>
                </a:r>
                <a:endParaRPr lang="en-US" altLang="zh-CN" sz="2000" baseline="-25000"/>
              </a:p>
            </p:txBody>
          </p:sp>
        </p:grpSp>
        <p:grpSp>
          <p:nvGrpSpPr>
            <p:cNvPr id="113688" name="Group 55"/>
            <p:cNvGrpSpPr>
              <a:grpSpLocks/>
            </p:cNvGrpSpPr>
            <p:nvPr/>
          </p:nvGrpSpPr>
          <p:grpSpPr bwMode="auto">
            <a:xfrm>
              <a:off x="2688" y="3758"/>
              <a:ext cx="1152" cy="420"/>
              <a:chOff x="2688" y="2280"/>
              <a:chExt cx="1152" cy="420"/>
            </a:xfrm>
          </p:grpSpPr>
          <p:sp>
            <p:nvSpPr>
              <p:cNvPr id="1970232" name="Text Box 56"/>
              <p:cNvSpPr txBox="1">
                <a:spLocks noChangeArrowheads="1"/>
              </p:cNvSpPr>
              <p:nvPr/>
            </p:nvSpPr>
            <p:spPr bwMode="auto">
              <a:xfrm>
                <a:off x="2688" y="2334"/>
                <a:ext cx="1152" cy="291"/>
              </a:xfrm>
              <a:prstGeom prst="rect">
                <a:avLst/>
              </a:prstGeom>
              <a:noFill/>
              <a:ln w="9525">
                <a:noFill/>
                <a:miter lim="800000"/>
                <a:headEnd/>
                <a:tailEnd/>
              </a:ln>
              <a:effectLst/>
            </p:spPr>
            <p:txBody>
              <a:bodyPr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defRPr/>
                </a:pPr>
                <a:r>
                  <a:rPr lang="en-US" altLang="zh-CN" i="1"/>
                  <a:t>K</a:t>
                </a:r>
                <a:r>
                  <a:rPr lang="zh-CN" altLang="en-US" baseline="-25000"/>
                  <a:t>稳</a:t>
                </a:r>
                <a:r>
                  <a:rPr lang="en-US" altLang="zh-CN" sz="1800" baseline="-25000"/>
                  <a:t>4</a:t>
                </a:r>
                <a:r>
                  <a:rPr lang="en-US" altLang="zh-CN"/>
                  <a:t> </a:t>
                </a:r>
                <a:r>
                  <a:rPr lang="en-US" altLang="zh-CN">
                    <a:sym typeface="Symbol" pitchFamily="18" charset="2"/>
                  </a:rPr>
                  <a:t></a:t>
                </a:r>
                <a:r>
                  <a:rPr lang="en-US" altLang="zh-CN">
                    <a:sym typeface="SymbolPS" pitchFamily="18" charset="2"/>
                  </a:rPr>
                  <a:t>         </a:t>
                </a:r>
                <a:r>
                  <a:rPr lang="en-US" altLang="zh-CN">
                    <a:sym typeface="Symbol" pitchFamily="18" charset="2"/>
                  </a:rPr>
                  <a:t></a:t>
                </a:r>
              </a:p>
            </p:txBody>
          </p:sp>
          <p:sp>
            <p:nvSpPr>
              <p:cNvPr id="1970233" name="Text Box 57"/>
              <p:cNvSpPr txBox="1">
                <a:spLocks noChangeArrowheads="1"/>
              </p:cNvSpPr>
              <p:nvPr/>
            </p:nvSpPr>
            <p:spPr bwMode="auto">
              <a:xfrm>
                <a:off x="3180" y="2448"/>
                <a:ext cx="528" cy="252"/>
              </a:xfrm>
              <a:prstGeom prst="rect">
                <a:avLst/>
              </a:prstGeom>
              <a:noFill/>
              <a:ln w="9525">
                <a:noFill/>
                <a:miter lim="800000"/>
                <a:headEnd/>
                <a:tailEnd/>
              </a:ln>
              <a:effectLst/>
            </p:spPr>
            <p:txBody>
              <a:bodyPr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spcBef>
                    <a:spcPct val="50000"/>
                  </a:spcBef>
                  <a:defRPr/>
                </a:pPr>
                <a:r>
                  <a:rPr lang="en-US" altLang="zh-CN" sz="2000" i="1"/>
                  <a:t>K</a:t>
                </a:r>
                <a:r>
                  <a:rPr lang="zh-CN" altLang="en-US" sz="2000" baseline="-25000"/>
                  <a:t>不稳</a:t>
                </a:r>
                <a:r>
                  <a:rPr lang="en-US" altLang="zh-CN" sz="2000" baseline="-25000"/>
                  <a:t>1</a:t>
                </a:r>
              </a:p>
            </p:txBody>
          </p:sp>
          <p:sp>
            <p:nvSpPr>
              <p:cNvPr id="113691" name="Line 58"/>
              <p:cNvSpPr>
                <a:spLocks noChangeShapeType="1"/>
              </p:cNvSpPr>
              <p:nvPr/>
            </p:nvSpPr>
            <p:spPr bwMode="auto">
              <a:xfrm>
                <a:off x="3228" y="2496"/>
                <a:ext cx="384"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970235" name="Text Box 59"/>
              <p:cNvSpPr txBox="1">
                <a:spLocks noChangeArrowheads="1"/>
              </p:cNvSpPr>
              <p:nvPr/>
            </p:nvSpPr>
            <p:spPr bwMode="auto">
              <a:xfrm>
                <a:off x="3156" y="2280"/>
                <a:ext cx="528" cy="250"/>
              </a:xfrm>
              <a:prstGeom prst="rect">
                <a:avLst/>
              </a:prstGeom>
              <a:noFill/>
              <a:ln w="9525">
                <a:noFill/>
                <a:miter lim="800000"/>
                <a:headEnd/>
                <a:tailEnd/>
              </a:ln>
              <a:effectLst/>
            </p:spPr>
            <p:txBody>
              <a:bodyPr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spcBef>
                    <a:spcPct val="50000"/>
                  </a:spcBef>
                  <a:defRPr/>
                </a:pPr>
                <a:r>
                  <a:rPr lang="en-US" altLang="zh-CN" sz="2000"/>
                  <a:t>1</a:t>
                </a:r>
                <a:endParaRPr lang="en-US" altLang="zh-CN" sz="2000" baseline="-25000"/>
              </a:p>
            </p:txBody>
          </p:sp>
        </p:grpSp>
      </p:grpSp>
      <p:sp>
        <p:nvSpPr>
          <p:cNvPr id="55" name="矩形 5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56" name="Text Box 4">
            <a:extLst>
              <a:ext uri="{FF2B5EF4-FFF2-40B4-BE49-F238E27FC236}">
                <a16:creationId xmlns:a16="http://schemas.microsoft.com/office/drawing/2014/main" id="{96DD55B0-81A0-4041-A08D-D7994658302E}"/>
              </a:ext>
            </a:extLst>
          </p:cNvPr>
          <p:cNvSpPr txBox="1">
            <a:spLocks noChangeArrowheads="1"/>
          </p:cNvSpPr>
          <p:nvPr/>
        </p:nvSpPr>
        <p:spPr bwMode="auto">
          <a:xfrm>
            <a:off x="1547664" y="188640"/>
            <a:ext cx="6048672" cy="584775"/>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spcAft>
                <a:spcPct val="50000"/>
              </a:spcAft>
              <a:buClr>
                <a:srgbClr val="FF0000"/>
              </a:buClr>
              <a:buFont typeface="Wingdings" pitchFamily="2" charset="2"/>
              <a:buNone/>
              <a:defRPr/>
            </a:pPr>
            <a:r>
              <a:rPr kumimoji="0" lang="zh-CN" altLang="en-US" sz="3200" dirty="0">
                <a:solidFill>
                  <a:srgbClr val="CC0000"/>
                </a:solidFill>
                <a:effectLst>
                  <a:outerShdw blurRad="38100" dist="38100" dir="2700000" algn="tl">
                    <a:srgbClr val="C0C0C0"/>
                  </a:outerShdw>
                </a:effectLst>
              </a:rPr>
              <a:t>配位平衡的特点及平衡常数</a:t>
            </a:r>
          </a:p>
        </p:txBody>
      </p:sp>
    </p:spTree>
    <p:extLst>
      <p:ext uri="{BB962C8B-B14F-4D97-AF65-F5344CB8AC3E}">
        <p14:creationId xmlns:p14="http://schemas.microsoft.com/office/powerpoint/2010/main" val="234861525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1202" name="Text Box 2"/>
          <p:cNvSpPr txBox="1">
            <a:spLocks noChangeArrowheads="1"/>
          </p:cNvSpPr>
          <p:nvPr/>
        </p:nvSpPr>
        <p:spPr bwMode="auto">
          <a:xfrm>
            <a:off x="251520" y="1200117"/>
            <a:ext cx="8299938" cy="2012859"/>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30000"/>
              </a:lnSpc>
              <a:buClr>
                <a:schemeClr val="tx2"/>
              </a:buClr>
              <a:buFont typeface="Wingdings" pitchFamily="2" charset="2"/>
              <a:buNone/>
              <a:defRPr/>
            </a:pPr>
            <a:r>
              <a:rPr kumimoji="0" lang="zh-CN" altLang="en-US" dirty="0">
                <a:solidFill>
                  <a:srgbClr val="0000FF"/>
                </a:solidFill>
              </a:rPr>
              <a:t>配合物的稳定常数：</a:t>
            </a:r>
          </a:p>
          <a:p>
            <a:pPr eaLnBrk="1" hangingPunct="1">
              <a:lnSpc>
                <a:spcPct val="130000"/>
              </a:lnSpc>
              <a:buClr>
                <a:schemeClr val="tx2"/>
              </a:buClr>
              <a:buFont typeface="Wingdings" pitchFamily="2" charset="2"/>
              <a:buNone/>
              <a:defRPr/>
            </a:pPr>
            <a:r>
              <a:rPr kumimoji="0" lang="zh-CN" altLang="en-US" dirty="0">
                <a:solidFill>
                  <a:srgbClr val="FFFF00"/>
                </a:solidFill>
              </a:rPr>
              <a:t>        </a:t>
            </a:r>
            <a:r>
              <a:rPr kumimoji="0" lang="zh-CN" altLang="en-US" dirty="0"/>
              <a:t>各步生成常数的乘积就是</a:t>
            </a:r>
            <a:r>
              <a:rPr kumimoji="0" lang="en-US" altLang="zh-CN" dirty="0"/>
              <a:t>Cu</a:t>
            </a:r>
            <a:r>
              <a:rPr kumimoji="0" lang="en-US" altLang="zh-CN" baseline="45000" dirty="0"/>
              <a:t>2+</a:t>
            </a:r>
            <a:r>
              <a:rPr kumimoji="0" lang="zh-CN" altLang="en-US" dirty="0"/>
              <a:t>与</a:t>
            </a:r>
            <a:r>
              <a:rPr kumimoji="0" lang="en-US" altLang="zh-CN" dirty="0"/>
              <a:t>NH</a:t>
            </a:r>
            <a:r>
              <a:rPr kumimoji="0" lang="en-US" altLang="zh-CN" baseline="-25000" dirty="0"/>
              <a:t>3</a:t>
            </a:r>
            <a:r>
              <a:rPr kumimoji="0" lang="zh-CN" altLang="en-US" dirty="0"/>
              <a:t>生成</a:t>
            </a:r>
            <a:r>
              <a:rPr kumimoji="0" lang="en-US" altLang="zh-CN" dirty="0"/>
              <a:t>Cu(NH</a:t>
            </a:r>
            <a:r>
              <a:rPr kumimoji="0" lang="en-US" altLang="zh-CN" baseline="-25000" dirty="0"/>
              <a:t>3</a:t>
            </a:r>
            <a:r>
              <a:rPr kumimoji="0" lang="en-US" altLang="zh-CN" dirty="0"/>
              <a:t>)</a:t>
            </a:r>
            <a:r>
              <a:rPr kumimoji="0" lang="en-US" altLang="zh-CN" baseline="-25000" dirty="0"/>
              <a:t>4</a:t>
            </a:r>
            <a:r>
              <a:rPr kumimoji="0" lang="en-US" altLang="zh-CN" baseline="45000" dirty="0"/>
              <a:t>2+</a:t>
            </a:r>
            <a:r>
              <a:rPr kumimoji="0" lang="zh-CN" altLang="en-US" dirty="0"/>
              <a:t>的总生成常数。这一常数习惯上常称为配合物的稳定常数</a:t>
            </a:r>
            <a:r>
              <a:rPr kumimoji="0" lang="en-US" altLang="zh-CN" dirty="0"/>
              <a:t>(stability constant), </a:t>
            </a:r>
            <a:r>
              <a:rPr kumimoji="0" lang="zh-CN" altLang="en-US" dirty="0"/>
              <a:t>以</a:t>
            </a:r>
            <a:r>
              <a:rPr kumimoji="0" lang="en-US" altLang="zh-CN" i="1" dirty="0"/>
              <a:t>K</a:t>
            </a:r>
            <a:r>
              <a:rPr kumimoji="0" lang="zh-CN" altLang="en-US" baseline="-25000" dirty="0"/>
              <a:t>稳</a:t>
            </a:r>
            <a:r>
              <a:rPr kumimoji="0" lang="zh-CN" altLang="en-US" dirty="0"/>
              <a:t>表示：</a:t>
            </a:r>
          </a:p>
        </p:txBody>
      </p:sp>
      <p:sp>
        <p:nvSpPr>
          <p:cNvPr id="1971205" name="Text Box 5"/>
          <p:cNvSpPr txBox="1">
            <a:spLocks noChangeArrowheads="1"/>
          </p:cNvSpPr>
          <p:nvPr/>
        </p:nvSpPr>
        <p:spPr bwMode="auto">
          <a:xfrm>
            <a:off x="684335" y="4645496"/>
            <a:ext cx="3381054" cy="461665"/>
          </a:xfrm>
          <a:prstGeom prst="rect">
            <a:avLst/>
          </a:prstGeom>
          <a:noFill/>
          <a:ln w="9525" algn="ctr">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defRPr/>
            </a:pPr>
            <a:r>
              <a:rPr kumimoji="0" lang="en-US" altLang="zh-CN" i="1" dirty="0">
                <a:solidFill>
                  <a:srgbClr val="0000FF"/>
                </a:solidFill>
              </a:rPr>
              <a:t>K</a:t>
            </a:r>
            <a:r>
              <a:rPr kumimoji="0" lang="zh-CN" altLang="en-US" baseline="-25000" dirty="0">
                <a:solidFill>
                  <a:srgbClr val="0000FF"/>
                </a:solidFill>
              </a:rPr>
              <a:t>稳</a:t>
            </a:r>
            <a:r>
              <a:rPr kumimoji="0" lang="zh-CN" altLang="en-US" dirty="0"/>
              <a:t>与</a:t>
            </a:r>
            <a:r>
              <a:rPr kumimoji="0" lang="en-US" altLang="zh-CN" i="1" dirty="0">
                <a:solidFill>
                  <a:srgbClr val="0000FF"/>
                </a:solidFill>
              </a:rPr>
              <a:t>K</a:t>
            </a:r>
            <a:r>
              <a:rPr kumimoji="0" lang="zh-CN" altLang="en-US" baseline="-25000" dirty="0">
                <a:solidFill>
                  <a:srgbClr val="0000FF"/>
                </a:solidFill>
              </a:rPr>
              <a:t>不稳</a:t>
            </a:r>
            <a:r>
              <a:rPr kumimoji="0" lang="zh-CN" altLang="en-US" dirty="0"/>
              <a:t>互为倒数，故</a:t>
            </a:r>
          </a:p>
        </p:txBody>
      </p:sp>
      <p:grpSp>
        <p:nvGrpSpPr>
          <p:cNvPr id="114692" name="Group 15"/>
          <p:cNvGrpSpPr>
            <a:grpSpLocks/>
          </p:cNvGrpSpPr>
          <p:nvPr/>
        </p:nvGrpSpPr>
        <p:grpSpPr bwMode="auto">
          <a:xfrm>
            <a:off x="1617784" y="3497736"/>
            <a:ext cx="6194575" cy="1117601"/>
            <a:chOff x="624" y="1710"/>
            <a:chExt cx="3792" cy="704"/>
          </a:xfrm>
        </p:grpSpPr>
        <p:sp>
          <p:nvSpPr>
            <p:cNvPr id="1971207" name="Text Box 7"/>
            <p:cNvSpPr txBox="1">
              <a:spLocks noChangeArrowheads="1"/>
            </p:cNvSpPr>
            <p:nvPr/>
          </p:nvSpPr>
          <p:spPr bwMode="auto">
            <a:xfrm>
              <a:off x="2256" y="1836"/>
              <a:ext cx="2160" cy="523"/>
            </a:xfrm>
            <a:prstGeom prst="rect">
              <a:avLst/>
            </a:prstGeom>
            <a:noFill/>
            <a:ln w="9525">
              <a:noFill/>
              <a:miter lim="800000"/>
              <a:headEnd/>
              <a:tailEnd/>
            </a:ln>
            <a:effectLst/>
          </p:spPr>
          <p:txBody>
            <a:bodyPr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spcBef>
                  <a:spcPct val="50000"/>
                </a:spcBef>
                <a:buFont typeface="Symbol" pitchFamily="18" charset="2"/>
                <a:buChar char="="/>
                <a:defRPr/>
              </a:pPr>
              <a:r>
                <a:rPr lang="en-US" altLang="zh-CN" i="1" dirty="0">
                  <a:sym typeface="Symbol" pitchFamily="18" charset="2"/>
                </a:rPr>
                <a:t> K</a:t>
              </a:r>
              <a:r>
                <a:rPr lang="zh-CN" altLang="en-US" baseline="-25000" dirty="0">
                  <a:sym typeface="Symbol" pitchFamily="18" charset="2"/>
                </a:rPr>
                <a:t>稳</a:t>
              </a:r>
              <a:r>
                <a:rPr lang="en-US" altLang="zh-CN" sz="2000" baseline="-25000" dirty="0">
                  <a:sym typeface="Symbol" pitchFamily="18" charset="2"/>
                </a:rPr>
                <a:t>1</a:t>
              </a:r>
              <a:r>
                <a:rPr lang="en-US" altLang="zh-CN" dirty="0">
                  <a:sym typeface="Symbol" pitchFamily="18" charset="2"/>
                </a:rPr>
                <a:t></a:t>
              </a:r>
              <a:r>
                <a:rPr lang="en-US" altLang="zh-CN" sz="2000" dirty="0">
                  <a:sym typeface="Symbol" pitchFamily="18" charset="2"/>
                </a:rPr>
                <a:t> </a:t>
              </a:r>
              <a:r>
                <a:rPr lang="en-US" altLang="zh-CN" i="1" dirty="0">
                  <a:sym typeface="Symbol" pitchFamily="18" charset="2"/>
                </a:rPr>
                <a:t>K</a:t>
              </a:r>
              <a:r>
                <a:rPr lang="zh-CN" altLang="en-US" baseline="-25000" dirty="0">
                  <a:sym typeface="Symbol" pitchFamily="18" charset="2"/>
                </a:rPr>
                <a:t>稳</a:t>
              </a:r>
              <a:r>
                <a:rPr lang="en-US" altLang="zh-CN" sz="2000" baseline="-25000" dirty="0">
                  <a:sym typeface="Symbol" pitchFamily="18" charset="2"/>
                </a:rPr>
                <a:t>2</a:t>
              </a:r>
              <a:r>
                <a:rPr lang="en-US" altLang="zh-CN" dirty="0">
                  <a:sym typeface="Symbol" pitchFamily="18" charset="2"/>
                </a:rPr>
                <a:t> </a:t>
              </a:r>
              <a:r>
                <a:rPr lang="en-US" altLang="zh-CN" i="1" dirty="0">
                  <a:sym typeface="Symbol" pitchFamily="18" charset="2"/>
                </a:rPr>
                <a:t>K</a:t>
              </a:r>
              <a:r>
                <a:rPr lang="zh-CN" altLang="en-US" baseline="-25000" dirty="0">
                  <a:sym typeface="Symbol" pitchFamily="18" charset="2"/>
                </a:rPr>
                <a:t>稳</a:t>
              </a:r>
              <a:r>
                <a:rPr lang="en-US" altLang="zh-CN" sz="2000" baseline="-25000" dirty="0">
                  <a:sym typeface="Symbol" pitchFamily="18" charset="2"/>
                </a:rPr>
                <a:t>3</a:t>
              </a:r>
              <a:r>
                <a:rPr lang="en-US" altLang="zh-CN" dirty="0">
                  <a:sym typeface="Symbol" pitchFamily="18" charset="2"/>
                </a:rPr>
                <a:t></a:t>
              </a:r>
              <a:r>
                <a:rPr lang="en-US" altLang="zh-CN" sz="2000" dirty="0">
                  <a:sym typeface="Symbol" pitchFamily="18" charset="2"/>
                </a:rPr>
                <a:t> </a:t>
              </a:r>
              <a:r>
                <a:rPr lang="en-US" altLang="zh-CN" i="1" dirty="0">
                  <a:sym typeface="Symbol" pitchFamily="18" charset="2"/>
                </a:rPr>
                <a:t>K</a:t>
              </a:r>
              <a:r>
                <a:rPr lang="zh-CN" altLang="en-US" baseline="-25000" dirty="0">
                  <a:sym typeface="Symbol" pitchFamily="18" charset="2"/>
                </a:rPr>
                <a:t>稳</a:t>
              </a:r>
              <a:r>
                <a:rPr lang="en-US" altLang="zh-CN" sz="2000" baseline="-25000" dirty="0">
                  <a:sym typeface="Symbol" pitchFamily="18" charset="2"/>
                </a:rPr>
                <a:t>4</a:t>
              </a:r>
              <a:r>
                <a:rPr lang="en-US" altLang="zh-CN" dirty="0">
                  <a:sym typeface="Symbol" pitchFamily="18" charset="2"/>
                </a:rPr>
                <a:t> </a:t>
              </a:r>
            </a:p>
          </p:txBody>
        </p:sp>
        <p:grpSp>
          <p:nvGrpSpPr>
            <p:cNvPr id="114701" name="Group 14"/>
            <p:cNvGrpSpPr>
              <a:grpSpLocks/>
            </p:cNvGrpSpPr>
            <p:nvPr/>
          </p:nvGrpSpPr>
          <p:grpSpPr bwMode="auto">
            <a:xfrm>
              <a:off x="624" y="1710"/>
              <a:ext cx="1728" cy="704"/>
              <a:chOff x="1680" y="1710"/>
              <a:chExt cx="1728" cy="704"/>
            </a:xfrm>
          </p:grpSpPr>
          <p:sp>
            <p:nvSpPr>
              <p:cNvPr id="1971210" name="Text Box 10"/>
              <p:cNvSpPr txBox="1">
                <a:spLocks noChangeArrowheads="1"/>
              </p:cNvSpPr>
              <p:nvPr/>
            </p:nvSpPr>
            <p:spPr bwMode="auto">
              <a:xfrm>
                <a:off x="2160" y="1968"/>
                <a:ext cx="1248" cy="446"/>
              </a:xfrm>
              <a:prstGeom prst="rect">
                <a:avLst/>
              </a:prstGeom>
              <a:noFill/>
              <a:ln w="9525">
                <a:noFill/>
                <a:miter lim="800000"/>
                <a:headEnd/>
                <a:tailEnd/>
              </a:ln>
              <a:effectLst/>
            </p:spPr>
            <p:txBody>
              <a:bodyPr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spcBef>
                    <a:spcPct val="50000"/>
                  </a:spcBef>
                  <a:defRPr/>
                </a:pPr>
                <a:r>
                  <a:rPr lang="en-US" altLang="zh-CN"/>
                  <a:t>[Cu</a:t>
                </a:r>
                <a:r>
                  <a:rPr lang="en-US" altLang="zh-CN" baseline="30000"/>
                  <a:t>2+</a:t>
                </a:r>
                <a:r>
                  <a:rPr lang="en-US" altLang="zh-CN"/>
                  <a:t>][NH</a:t>
                </a:r>
                <a:r>
                  <a:rPr lang="en-US" altLang="zh-CN" baseline="-25000"/>
                  <a:t>3</a:t>
                </a:r>
                <a:r>
                  <a:rPr lang="en-US" altLang="zh-CN"/>
                  <a:t>]</a:t>
                </a:r>
                <a:r>
                  <a:rPr lang="en-US" altLang="zh-CN" baseline="30000"/>
                  <a:t>4</a:t>
                </a:r>
              </a:p>
            </p:txBody>
          </p:sp>
          <p:sp>
            <p:nvSpPr>
              <p:cNvPr id="114703" name="Line 11"/>
              <p:cNvSpPr>
                <a:spLocks noChangeShapeType="1"/>
              </p:cNvSpPr>
              <p:nvPr/>
            </p:nvSpPr>
            <p:spPr bwMode="auto">
              <a:xfrm>
                <a:off x="2232" y="2004"/>
                <a:ext cx="1104"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971212" name="Text Box 12"/>
              <p:cNvSpPr txBox="1">
                <a:spLocks noChangeArrowheads="1"/>
              </p:cNvSpPr>
              <p:nvPr/>
            </p:nvSpPr>
            <p:spPr bwMode="auto">
              <a:xfrm>
                <a:off x="2160" y="1710"/>
                <a:ext cx="1248" cy="288"/>
              </a:xfrm>
              <a:prstGeom prst="rect">
                <a:avLst/>
              </a:prstGeom>
              <a:noFill/>
              <a:ln w="9525">
                <a:noFill/>
                <a:miter lim="800000"/>
                <a:headEnd/>
                <a:tailEnd/>
              </a:ln>
              <a:effectLst/>
            </p:spPr>
            <p:txBody>
              <a:bodyPr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spcBef>
                    <a:spcPct val="50000"/>
                  </a:spcBef>
                  <a:defRPr/>
                </a:pPr>
                <a:r>
                  <a:rPr lang="en-US" altLang="zh-CN"/>
                  <a:t>[Cu(NH</a:t>
                </a:r>
                <a:r>
                  <a:rPr lang="en-US" altLang="zh-CN" baseline="-25000"/>
                  <a:t>3</a:t>
                </a:r>
                <a:r>
                  <a:rPr lang="en-US" altLang="zh-CN"/>
                  <a:t>)</a:t>
                </a:r>
                <a:r>
                  <a:rPr lang="en-US" altLang="zh-CN" baseline="-25000"/>
                  <a:t>4</a:t>
                </a:r>
                <a:r>
                  <a:rPr lang="en-US" altLang="zh-CN" baseline="30000"/>
                  <a:t>2+</a:t>
                </a:r>
                <a:r>
                  <a:rPr lang="en-US" altLang="zh-CN"/>
                  <a:t>]</a:t>
                </a:r>
              </a:p>
            </p:txBody>
          </p:sp>
          <p:sp>
            <p:nvSpPr>
              <p:cNvPr id="1971213" name="Rectangle 13"/>
              <p:cNvSpPr>
                <a:spLocks noChangeArrowheads="1"/>
              </p:cNvSpPr>
              <p:nvPr/>
            </p:nvSpPr>
            <p:spPr bwMode="auto">
              <a:xfrm>
                <a:off x="1680" y="1810"/>
                <a:ext cx="670" cy="330"/>
              </a:xfrm>
              <a:prstGeom prst="rect">
                <a:avLst/>
              </a:prstGeom>
              <a:noFill/>
              <a:ln w="9525">
                <a:noFill/>
                <a:miter lim="800000"/>
                <a:headEnd/>
                <a:tailEnd/>
              </a:ln>
              <a:effectLst/>
            </p:spPr>
            <p:txBody>
              <a:bodyPr wrap="none"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defRPr/>
                </a:pPr>
                <a:r>
                  <a:rPr kumimoji="0" lang="en-US" altLang="zh-CN" sz="2800" i="1"/>
                  <a:t>K</a:t>
                </a:r>
                <a:r>
                  <a:rPr kumimoji="0" lang="zh-CN" altLang="en-US" sz="2800" baseline="-25000"/>
                  <a:t>稳</a:t>
                </a:r>
                <a:r>
                  <a:rPr kumimoji="0" lang="zh-CN" altLang="en-US" sz="2800"/>
                  <a:t> </a:t>
                </a:r>
                <a:r>
                  <a:rPr lang="zh-CN" altLang="en-US">
                    <a:sym typeface="Symbol" pitchFamily="18" charset="2"/>
                  </a:rPr>
                  <a:t></a:t>
                </a:r>
                <a:r>
                  <a:rPr kumimoji="0" lang="zh-CN" altLang="en-US" sz="2800" baseline="-25000"/>
                  <a:t> </a:t>
                </a:r>
              </a:p>
            </p:txBody>
          </p:sp>
        </p:grpSp>
      </p:grpSp>
      <p:grpSp>
        <p:nvGrpSpPr>
          <p:cNvPr id="114693" name="Group 25"/>
          <p:cNvGrpSpPr>
            <a:grpSpLocks/>
          </p:cNvGrpSpPr>
          <p:nvPr/>
        </p:nvGrpSpPr>
        <p:grpSpPr bwMode="auto">
          <a:xfrm>
            <a:off x="2532185" y="5312246"/>
            <a:ext cx="3235569" cy="781050"/>
            <a:chOff x="1104" y="2904"/>
            <a:chExt cx="2208" cy="492"/>
          </a:xfrm>
        </p:grpSpPr>
        <p:sp>
          <p:nvSpPr>
            <p:cNvPr id="1971217" name="Text Box 17"/>
            <p:cNvSpPr txBox="1">
              <a:spLocks noChangeArrowheads="1"/>
            </p:cNvSpPr>
            <p:nvPr/>
          </p:nvSpPr>
          <p:spPr bwMode="auto">
            <a:xfrm>
              <a:off x="2136" y="2988"/>
              <a:ext cx="1176" cy="288"/>
            </a:xfrm>
            <a:prstGeom prst="rect">
              <a:avLst/>
            </a:prstGeom>
            <a:noFill/>
            <a:ln w="9525">
              <a:noFill/>
              <a:miter lim="800000"/>
              <a:headEnd/>
              <a:tailEnd/>
            </a:ln>
            <a:effectLst/>
          </p:spPr>
          <p:txBody>
            <a:bodyPr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spcBef>
                  <a:spcPct val="50000"/>
                </a:spcBef>
                <a:buFont typeface="Symbol" pitchFamily="18" charset="2"/>
                <a:buChar char="="/>
                <a:defRPr/>
              </a:pPr>
              <a:r>
                <a:rPr lang="en-US" altLang="zh-CN" i="1" dirty="0">
                  <a:sym typeface="Symbol" pitchFamily="18" charset="2"/>
                </a:rPr>
                <a:t> </a:t>
              </a:r>
              <a:r>
                <a:rPr lang="en-US" altLang="zh-CN" dirty="0">
                  <a:sym typeface="Symbol" pitchFamily="18" charset="2"/>
                </a:rPr>
                <a:t>2.1</a:t>
              </a:r>
              <a:r>
                <a:rPr lang="en-US" altLang="zh-CN" i="1" dirty="0">
                  <a:sym typeface="Symbol" pitchFamily="18" charset="2"/>
                </a:rPr>
                <a:t> </a:t>
              </a:r>
              <a:r>
                <a:rPr lang="en-US" altLang="zh-CN" dirty="0">
                  <a:sym typeface="Symbol" pitchFamily="18" charset="2"/>
                </a:rPr>
                <a:t> 10</a:t>
              </a:r>
              <a:r>
                <a:rPr lang="en-US" altLang="zh-CN" baseline="30000" dirty="0">
                  <a:sym typeface="SymbolPS" pitchFamily="18" charset="2"/>
                </a:rPr>
                <a:t>13</a:t>
              </a:r>
            </a:p>
          </p:txBody>
        </p:sp>
        <p:sp>
          <p:nvSpPr>
            <p:cNvPr id="1971222" name="Rectangle 22"/>
            <p:cNvSpPr>
              <a:spLocks noChangeArrowheads="1"/>
            </p:cNvSpPr>
            <p:nvPr/>
          </p:nvSpPr>
          <p:spPr bwMode="auto">
            <a:xfrm>
              <a:off x="1104" y="2962"/>
              <a:ext cx="670" cy="330"/>
            </a:xfrm>
            <a:prstGeom prst="rect">
              <a:avLst/>
            </a:prstGeom>
            <a:noFill/>
            <a:ln w="9525">
              <a:noFill/>
              <a:miter lim="800000"/>
              <a:headEnd/>
              <a:tailEnd/>
            </a:ln>
            <a:effectLst/>
          </p:spPr>
          <p:txBody>
            <a:bodyPr wrap="none"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defRPr/>
              </a:pPr>
              <a:r>
                <a:rPr kumimoji="0" lang="en-US" altLang="zh-CN" sz="2800" i="1"/>
                <a:t>K</a:t>
              </a:r>
              <a:r>
                <a:rPr kumimoji="0" lang="zh-CN" altLang="en-US" sz="2800" baseline="-25000"/>
                <a:t>稳</a:t>
              </a:r>
              <a:r>
                <a:rPr kumimoji="0" lang="zh-CN" altLang="en-US" sz="2800"/>
                <a:t> </a:t>
              </a:r>
              <a:r>
                <a:rPr lang="zh-CN" altLang="en-US">
                  <a:sym typeface="Symbol" pitchFamily="18" charset="2"/>
                </a:rPr>
                <a:t></a:t>
              </a:r>
              <a:r>
                <a:rPr kumimoji="0" lang="zh-CN" altLang="en-US" sz="2800" baseline="-25000"/>
                <a:t> </a:t>
              </a:r>
            </a:p>
          </p:txBody>
        </p:sp>
        <p:grpSp>
          <p:nvGrpSpPr>
            <p:cNvPr id="114696" name="Group 24"/>
            <p:cNvGrpSpPr>
              <a:grpSpLocks/>
            </p:cNvGrpSpPr>
            <p:nvPr/>
          </p:nvGrpSpPr>
          <p:grpSpPr bwMode="auto">
            <a:xfrm>
              <a:off x="1632" y="2904"/>
              <a:ext cx="576" cy="492"/>
              <a:chOff x="1920" y="2892"/>
              <a:chExt cx="576" cy="492"/>
            </a:xfrm>
          </p:grpSpPr>
          <p:sp>
            <p:nvSpPr>
              <p:cNvPr id="1971219" name="Text Box 19"/>
              <p:cNvSpPr txBox="1">
                <a:spLocks noChangeArrowheads="1"/>
              </p:cNvSpPr>
              <p:nvPr/>
            </p:nvSpPr>
            <p:spPr bwMode="auto">
              <a:xfrm>
                <a:off x="1920" y="3096"/>
                <a:ext cx="576" cy="288"/>
              </a:xfrm>
              <a:prstGeom prst="rect">
                <a:avLst/>
              </a:prstGeom>
              <a:noFill/>
              <a:ln w="9525">
                <a:noFill/>
                <a:miter lim="800000"/>
                <a:headEnd/>
                <a:tailEnd/>
              </a:ln>
              <a:effectLst/>
            </p:spPr>
            <p:txBody>
              <a:bodyPr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spcBef>
                    <a:spcPct val="50000"/>
                  </a:spcBef>
                  <a:defRPr/>
                </a:pPr>
                <a:r>
                  <a:rPr lang="en-US" altLang="zh-CN" i="1"/>
                  <a:t>K</a:t>
                </a:r>
                <a:r>
                  <a:rPr lang="zh-CN" altLang="en-US" baseline="-25000"/>
                  <a:t>不稳</a:t>
                </a:r>
              </a:p>
            </p:txBody>
          </p:sp>
          <p:sp>
            <p:nvSpPr>
              <p:cNvPr id="1971221" name="Text Box 21"/>
              <p:cNvSpPr txBox="1">
                <a:spLocks noChangeArrowheads="1"/>
              </p:cNvSpPr>
              <p:nvPr/>
            </p:nvSpPr>
            <p:spPr bwMode="auto">
              <a:xfrm>
                <a:off x="2112" y="2892"/>
                <a:ext cx="192" cy="288"/>
              </a:xfrm>
              <a:prstGeom prst="rect">
                <a:avLst/>
              </a:prstGeom>
              <a:noFill/>
              <a:ln w="9525">
                <a:noFill/>
                <a:miter lim="800000"/>
                <a:headEnd/>
                <a:tailEnd/>
              </a:ln>
              <a:effectLst/>
            </p:spPr>
            <p:txBody>
              <a:bodyPr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spcBef>
                    <a:spcPct val="50000"/>
                  </a:spcBef>
                  <a:defRPr/>
                </a:pPr>
                <a:r>
                  <a:rPr lang="en-US" altLang="zh-CN"/>
                  <a:t>1</a:t>
                </a:r>
              </a:p>
            </p:txBody>
          </p:sp>
          <p:sp>
            <p:nvSpPr>
              <p:cNvPr id="114699" name="Line 23"/>
              <p:cNvSpPr>
                <a:spLocks noChangeShapeType="1"/>
              </p:cNvSpPr>
              <p:nvPr/>
            </p:nvSpPr>
            <p:spPr bwMode="auto">
              <a:xfrm>
                <a:off x="1968" y="3144"/>
                <a:ext cx="480"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grpSp>
      </p:grpSp>
      <p:sp>
        <p:nvSpPr>
          <p:cNvPr id="19" name="矩形 18"/>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20" name="Text Box 4">
            <a:extLst>
              <a:ext uri="{FF2B5EF4-FFF2-40B4-BE49-F238E27FC236}">
                <a16:creationId xmlns:a16="http://schemas.microsoft.com/office/drawing/2014/main" id="{9FD00285-C1CD-6E4E-AEE5-33C02090ABC5}"/>
              </a:ext>
            </a:extLst>
          </p:cNvPr>
          <p:cNvSpPr txBox="1">
            <a:spLocks noChangeArrowheads="1"/>
          </p:cNvSpPr>
          <p:nvPr/>
        </p:nvSpPr>
        <p:spPr bwMode="auto">
          <a:xfrm>
            <a:off x="1547664" y="188640"/>
            <a:ext cx="6048672" cy="584775"/>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spcAft>
                <a:spcPct val="50000"/>
              </a:spcAft>
              <a:buClr>
                <a:srgbClr val="FF0000"/>
              </a:buClr>
              <a:buFont typeface="Wingdings" pitchFamily="2" charset="2"/>
              <a:buNone/>
              <a:defRPr/>
            </a:pPr>
            <a:r>
              <a:rPr kumimoji="0" lang="zh-CN" altLang="en-US" sz="3200" dirty="0">
                <a:solidFill>
                  <a:srgbClr val="CC0000"/>
                </a:solidFill>
                <a:effectLst>
                  <a:outerShdw blurRad="38100" dist="38100" dir="2700000" algn="tl">
                    <a:srgbClr val="C0C0C0"/>
                  </a:outerShdw>
                </a:effectLst>
              </a:rPr>
              <a:t>配位平衡的特点及平衡常数</a:t>
            </a:r>
          </a:p>
        </p:txBody>
      </p:sp>
    </p:spTree>
    <p:extLst>
      <p:ext uri="{BB962C8B-B14F-4D97-AF65-F5344CB8AC3E}">
        <p14:creationId xmlns:p14="http://schemas.microsoft.com/office/powerpoint/2010/main" val="20047033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2226" name="Text Box 2"/>
          <p:cNvSpPr txBox="1">
            <a:spLocks noChangeArrowheads="1"/>
          </p:cNvSpPr>
          <p:nvPr/>
        </p:nvSpPr>
        <p:spPr bwMode="auto">
          <a:xfrm>
            <a:off x="2415031" y="1167135"/>
            <a:ext cx="4825359" cy="461665"/>
          </a:xfrm>
          <a:prstGeom prst="rect">
            <a:avLst/>
          </a:prstGeom>
          <a:noFill/>
          <a:ln w="9525" algn="ctr">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defRPr/>
            </a:pPr>
            <a:r>
              <a:rPr kumimoji="0" lang="zh-CN" altLang="en-GB" dirty="0">
                <a:solidFill>
                  <a:srgbClr val="0000FF"/>
                </a:solidFill>
              </a:rPr>
              <a:t>几种金属氨配离子的逐级稳定常数</a:t>
            </a:r>
            <a:endParaRPr kumimoji="0" lang="zh-CN" altLang="en-US" dirty="0">
              <a:solidFill>
                <a:srgbClr val="0000FF"/>
              </a:solidFill>
            </a:endParaRPr>
          </a:p>
        </p:txBody>
      </p:sp>
      <p:graphicFrame>
        <p:nvGraphicFramePr>
          <p:cNvPr id="255125" name="Group 149"/>
          <p:cNvGraphicFramePr>
            <a:graphicFrameLocks noGrp="1"/>
          </p:cNvGraphicFramePr>
          <p:nvPr/>
        </p:nvGraphicFramePr>
        <p:xfrm>
          <a:off x="899592" y="1782688"/>
          <a:ext cx="7560839" cy="2438400"/>
        </p:xfrm>
        <a:graphic>
          <a:graphicData uri="http://schemas.openxmlformats.org/drawingml/2006/table">
            <a:tbl>
              <a:tblPr/>
              <a:tblGrid>
                <a:gridCol w="1294696">
                  <a:extLst>
                    <a:ext uri="{9D8B030D-6E8A-4147-A177-3AD203B41FA5}">
                      <a16:colId xmlns:a16="http://schemas.microsoft.com/office/drawing/2014/main" val="20000"/>
                    </a:ext>
                  </a:extLst>
                </a:gridCol>
                <a:gridCol w="1035142">
                  <a:extLst>
                    <a:ext uri="{9D8B030D-6E8A-4147-A177-3AD203B41FA5}">
                      <a16:colId xmlns:a16="http://schemas.microsoft.com/office/drawing/2014/main" val="20001"/>
                    </a:ext>
                  </a:extLst>
                </a:gridCol>
                <a:gridCol w="1029000">
                  <a:extLst>
                    <a:ext uri="{9D8B030D-6E8A-4147-A177-3AD203B41FA5}">
                      <a16:colId xmlns:a16="http://schemas.microsoft.com/office/drawing/2014/main" val="20002"/>
                    </a:ext>
                  </a:extLst>
                </a:gridCol>
                <a:gridCol w="1048965">
                  <a:extLst>
                    <a:ext uri="{9D8B030D-6E8A-4147-A177-3AD203B41FA5}">
                      <a16:colId xmlns:a16="http://schemas.microsoft.com/office/drawing/2014/main" val="20003"/>
                    </a:ext>
                  </a:extLst>
                </a:gridCol>
                <a:gridCol w="1088896">
                  <a:extLst>
                    <a:ext uri="{9D8B030D-6E8A-4147-A177-3AD203B41FA5}">
                      <a16:colId xmlns:a16="http://schemas.microsoft.com/office/drawing/2014/main" val="20004"/>
                    </a:ext>
                  </a:extLst>
                </a:gridCol>
                <a:gridCol w="1032070">
                  <a:extLst>
                    <a:ext uri="{9D8B030D-6E8A-4147-A177-3AD203B41FA5}">
                      <a16:colId xmlns:a16="http://schemas.microsoft.com/office/drawing/2014/main" val="20005"/>
                    </a:ext>
                  </a:extLst>
                </a:gridCol>
                <a:gridCol w="1032070">
                  <a:extLst>
                    <a:ext uri="{9D8B030D-6E8A-4147-A177-3AD203B41FA5}">
                      <a16:colId xmlns:a16="http://schemas.microsoft.com/office/drawing/2014/main" val="20006"/>
                    </a:ext>
                  </a:extLst>
                </a:gridCol>
              </a:tblGrid>
              <a:tr h="533400">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rgbClr val="006600"/>
                          </a:solidFill>
                          <a:effectLst/>
                          <a:latin typeface="Times New Roman" pitchFamily="18" charset="0"/>
                          <a:ea typeface="黑体" pitchFamily="2" charset="-122"/>
                        </a:rPr>
                        <a:t>配离子</a:t>
                      </a:r>
                    </a:p>
                  </a:txBody>
                  <a:tcPr marL="83077" marR="83077" marT="46800" marB="46800" anchor="ctr" horzOverflow="overflow">
                    <a:lnL>
                      <a:noFill/>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1" u="none" strike="noStrike" cap="none" normalizeH="0" baseline="0">
                          <a:ln>
                            <a:noFill/>
                          </a:ln>
                          <a:solidFill>
                            <a:srgbClr val="006600"/>
                          </a:solidFill>
                          <a:effectLst/>
                          <a:latin typeface="Times New Roman" pitchFamily="18" charset="0"/>
                          <a:ea typeface="黑体" pitchFamily="2" charset="-122"/>
                        </a:rPr>
                        <a:t>K</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1</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1" u="none" strike="noStrike" cap="none" normalizeH="0" baseline="0">
                          <a:ln>
                            <a:noFill/>
                          </a:ln>
                          <a:solidFill>
                            <a:srgbClr val="006600"/>
                          </a:solidFill>
                          <a:effectLst/>
                          <a:latin typeface="Times New Roman" pitchFamily="18" charset="0"/>
                          <a:ea typeface="黑体" pitchFamily="2" charset="-122"/>
                        </a:rPr>
                        <a:t>K</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2</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1" u="none" strike="noStrike" cap="none" normalizeH="0" baseline="0">
                          <a:ln>
                            <a:noFill/>
                          </a:ln>
                          <a:solidFill>
                            <a:srgbClr val="006600"/>
                          </a:solidFill>
                          <a:effectLst/>
                          <a:latin typeface="Times New Roman" pitchFamily="18" charset="0"/>
                          <a:ea typeface="黑体" pitchFamily="2" charset="-122"/>
                        </a:rPr>
                        <a:t>K</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3</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1" u="none" strike="noStrike" cap="none" normalizeH="0" baseline="0">
                          <a:ln>
                            <a:noFill/>
                          </a:ln>
                          <a:solidFill>
                            <a:srgbClr val="006600"/>
                          </a:solidFill>
                          <a:effectLst/>
                          <a:latin typeface="Times New Roman" pitchFamily="18" charset="0"/>
                          <a:ea typeface="黑体" pitchFamily="2" charset="-122"/>
                        </a:rPr>
                        <a:t>K</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4</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1" u="none" strike="noStrike" cap="none" normalizeH="0" baseline="0">
                          <a:ln>
                            <a:noFill/>
                          </a:ln>
                          <a:solidFill>
                            <a:srgbClr val="006600"/>
                          </a:solidFill>
                          <a:effectLst/>
                          <a:latin typeface="Times New Roman" pitchFamily="18" charset="0"/>
                          <a:ea typeface="黑体" pitchFamily="2" charset="-122"/>
                        </a:rPr>
                        <a:t>K</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5</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1" u="none" strike="noStrike" cap="none" normalizeH="0" baseline="0">
                          <a:ln>
                            <a:noFill/>
                          </a:ln>
                          <a:solidFill>
                            <a:srgbClr val="006600"/>
                          </a:solidFill>
                          <a:effectLst/>
                          <a:latin typeface="Times New Roman" pitchFamily="18" charset="0"/>
                          <a:ea typeface="黑体" pitchFamily="2" charset="-122"/>
                        </a:rPr>
                        <a:t>K</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6</a:t>
                      </a:r>
                    </a:p>
                  </a:txBody>
                  <a:tcPr marL="83077" marR="83077" marT="46800" marB="46800" anchor="ctr" horzOverflow="overflow">
                    <a:lnL w="1905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00">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rgbClr val="006600"/>
                          </a:solidFill>
                          <a:effectLst/>
                          <a:latin typeface="Times New Roman" pitchFamily="18" charset="0"/>
                          <a:ea typeface="黑体" pitchFamily="2" charset="-122"/>
                        </a:rPr>
                        <a:t>Ag(NH</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3</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2</a:t>
                      </a:r>
                      <a:r>
                        <a:rPr kumimoji="1" lang="en-US" altLang="zh-CN" sz="1800" b="1" i="0" u="none" strike="noStrike" cap="none" normalizeH="0" baseline="30000">
                          <a:ln>
                            <a:noFill/>
                          </a:ln>
                          <a:solidFill>
                            <a:srgbClr val="006600"/>
                          </a:solidFill>
                          <a:effectLst/>
                          <a:latin typeface="Times New Roman" pitchFamily="18" charset="0"/>
                          <a:ea typeface="黑体" pitchFamily="2" charset="-122"/>
                        </a:rPr>
                        <a:t>+</a:t>
                      </a:r>
                    </a:p>
                  </a:txBody>
                  <a:tcPr marL="83077" marR="83077" marT="46800" marB="46800" anchor="ctr" horzOverflow="overflow">
                    <a:lnL>
                      <a:noFill/>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rgbClr val="006600"/>
                          </a:solidFill>
                          <a:effectLst/>
                          <a:latin typeface="Times New Roman" pitchFamily="18" charset="0"/>
                          <a:ea typeface="黑体" pitchFamily="2" charset="-122"/>
                        </a:rPr>
                        <a:t>2.2</a:t>
                      </a:r>
                      <a:r>
                        <a:rPr kumimoji="1" lang="en-US" altLang="zh-CN" sz="1800" b="1" i="0" u="none" strike="noStrike" cap="none" normalizeH="0" baseline="0">
                          <a:ln>
                            <a:noFill/>
                          </a:ln>
                          <a:solidFill>
                            <a:srgbClr val="006600"/>
                          </a:solidFill>
                          <a:effectLst/>
                          <a:latin typeface="Times New Roman" pitchFamily="18" charset="0"/>
                          <a:ea typeface="黑体" pitchFamily="2" charset="-122"/>
                          <a:sym typeface="Symbol" pitchFamily="18" charset="2"/>
                        </a:rPr>
                        <a:t></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10</a:t>
                      </a:r>
                      <a:r>
                        <a:rPr kumimoji="1" lang="en-US" altLang="zh-CN" sz="1800" b="1" i="0" u="none" strike="noStrike" cap="none" normalizeH="0" baseline="30000">
                          <a:ln>
                            <a:noFill/>
                          </a:ln>
                          <a:solidFill>
                            <a:srgbClr val="006600"/>
                          </a:solidFill>
                          <a:effectLst/>
                          <a:latin typeface="Times New Roman" pitchFamily="18" charset="0"/>
                          <a:ea typeface="黑体" pitchFamily="2" charset="-122"/>
                        </a:rPr>
                        <a:t>3</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rgbClr val="006600"/>
                          </a:solidFill>
                          <a:effectLst/>
                          <a:latin typeface="Times New Roman" pitchFamily="18" charset="0"/>
                          <a:ea typeface="黑体" pitchFamily="2" charset="-122"/>
                        </a:rPr>
                        <a:t>5.1</a:t>
                      </a:r>
                      <a:r>
                        <a:rPr kumimoji="1" lang="en-US" altLang="zh-CN" sz="1800" b="1" i="0" u="none" strike="noStrike" cap="none" normalizeH="0" baseline="0">
                          <a:ln>
                            <a:noFill/>
                          </a:ln>
                          <a:solidFill>
                            <a:srgbClr val="006600"/>
                          </a:solidFill>
                          <a:effectLst/>
                          <a:latin typeface="Times New Roman" pitchFamily="18" charset="0"/>
                          <a:ea typeface="黑体" pitchFamily="2" charset="-122"/>
                          <a:sym typeface="Symbol" pitchFamily="18" charset="2"/>
                        </a:rPr>
                        <a:t></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10</a:t>
                      </a:r>
                      <a:r>
                        <a:rPr kumimoji="1" lang="en-US" altLang="zh-CN" sz="1800" b="1" i="0" u="none" strike="noStrike" cap="none" normalizeH="0" baseline="30000">
                          <a:ln>
                            <a:noFill/>
                          </a:ln>
                          <a:solidFill>
                            <a:srgbClr val="006600"/>
                          </a:solidFill>
                          <a:effectLst/>
                          <a:latin typeface="Times New Roman" pitchFamily="18" charset="0"/>
                          <a:ea typeface="黑体" pitchFamily="2" charset="-122"/>
                        </a:rPr>
                        <a:t>3</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1" i="0" u="none" strike="noStrike" cap="none" normalizeH="0" baseline="30000">
                        <a:ln>
                          <a:noFill/>
                        </a:ln>
                        <a:solidFill>
                          <a:srgbClr val="006600"/>
                        </a:solidFill>
                        <a:effectLst/>
                        <a:latin typeface="Times New Roman" pitchFamily="18" charset="0"/>
                        <a:ea typeface="黑体" pitchFamily="2" charset="-122"/>
                      </a:endParaRP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1" i="0" u="none" strike="noStrike" cap="none" normalizeH="0" baseline="0">
                        <a:ln>
                          <a:noFill/>
                        </a:ln>
                        <a:solidFill>
                          <a:srgbClr val="006600"/>
                        </a:solidFill>
                        <a:effectLst/>
                        <a:latin typeface="Times New Roman" pitchFamily="18" charset="0"/>
                        <a:ea typeface="黑体" pitchFamily="2" charset="-122"/>
                      </a:endParaRP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1" i="0" u="none" strike="noStrike" cap="none" normalizeH="0" baseline="0">
                        <a:ln>
                          <a:noFill/>
                        </a:ln>
                        <a:solidFill>
                          <a:srgbClr val="006600"/>
                        </a:solidFill>
                        <a:effectLst/>
                        <a:latin typeface="Times New Roman" pitchFamily="18" charset="0"/>
                        <a:ea typeface="黑体" pitchFamily="2" charset="-122"/>
                      </a:endParaRP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1" i="0" u="none" strike="noStrike" cap="none" normalizeH="0" baseline="0">
                        <a:ln>
                          <a:noFill/>
                        </a:ln>
                        <a:solidFill>
                          <a:srgbClr val="006600"/>
                        </a:solidFill>
                        <a:effectLst/>
                        <a:latin typeface="Times New Roman" pitchFamily="18" charset="0"/>
                        <a:ea typeface="黑体" pitchFamily="2" charset="-122"/>
                      </a:endParaRPr>
                    </a:p>
                  </a:txBody>
                  <a:tcPr marL="83077" marR="83077" marT="46800" marB="46800" anchor="ctr" horzOverflow="overflow">
                    <a:lnL w="1905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533400">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rgbClr val="006600"/>
                          </a:solidFill>
                          <a:effectLst/>
                          <a:latin typeface="Times New Roman" pitchFamily="18" charset="0"/>
                          <a:ea typeface="黑体" pitchFamily="2" charset="-122"/>
                        </a:rPr>
                        <a:t>Zn(NH</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3</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4</a:t>
                      </a:r>
                      <a:r>
                        <a:rPr kumimoji="1" lang="en-US" altLang="zh-CN" sz="1800" b="1" i="0" u="none" strike="noStrike" cap="none" normalizeH="0" baseline="30000">
                          <a:ln>
                            <a:noFill/>
                          </a:ln>
                          <a:solidFill>
                            <a:srgbClr val="006600"/>
                          </a:solidFill>
                          <a:effectLst/>
                          <a:latin typeface="Times New Roman" pitchFamily="18" charset="0"/>
                          <a:ea typeface="黑体" pitchFamily="2" charset="-122"/>
                        </a:rPr>
                        <a:t>2+</a:t>
                      </a:r>
                    </a:p>
                  </a:txBody>
                  <a:tcPr marL="83077" marR="83077" marT="46800" marB="46800" anchor="ctr" horzOverflow="overflow">
                    <a:lnL>
                      <a:noFill/>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rgbClr val="006600"/>
                          </a:solidFill>
                          <a:effectLst/>
                          <a:latin typeface="Times New Roman" pitchFamily="18" charset="0"/>
                          <a:ea typeface="黑体" pitchFamily="2" charset="-122"/>
                        </a:rPr>
                        <a:t>2.3</a:t>
                      </a:r>
                      <a:r>
                        <a:rPr kumimoji="1" lang="en-US" altLang="zh-CN" sz="1800" b="1" i="0" u="none" strike="noStrike" cap="none" normalizeH="0" baseline="0">
                          <a:ln>
                            <a:noFill/>
                          </a:ln>
                          <a:solidFill>
                            <a:srgbClr val="006600"/>
                          </a:solidFill>
                          <a:effectLst/>
                          <a:latin typeface="Times New Roman" pitchFamily="18" charset="0"/>
                          <a:ea typeface="黑体" pitchFamily="2" charset="-122"/>
                          <a:sym typeface="Symbol" pitchFamily="18" charset="2"/>
                        </a:rPr>
                        <a:t></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10</a:t>
                      </a:r>
                      <a:r>
                        <a:rPr kumimoji="1" lang="en-US" altLang="zh-CN" sz="1800" b="1" i="0" u="none" strike="noStrike" cap="none" normalizeH="0" baseline="30000">
                          <a:ln>
                            <a:noFill/>
                          </a:ln>
                          <a:solidFill>
                            <a:srgbClr val="006600"/>
                          </a:solidFill>
                          <a:effectLst/>
                          <a:latin typeface="Times New Roman" pitchFamily="18" charset="0"/>
                          <a:ea typeface="黑体" pitchFamily="2" charset="-122"/>
                        </a:rPr>
                        <a:t>2</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rgbClr val="006600"/>
                          </a:solidFill>
                          <a:effectLst/>
                          <a:latin typeface="Times New Roman" pitchFamily="18" charset="0"/>
                          <a:ea typeface="黑体" pitchFamily="2" charset="-122"/>
                        </a:rPr>
                        <a:t>2.8</a:t>
                      </a:r>
                      <a:r>
                        <a:rPr kumimoji="1" lang="en-US" altLang="zh-CN" sz="1800" b="1" i="0" u="none" strike="noStrike" cap="none" normalizeH="0" baseline="0">
                          <a:ln>
                            <a:noFill/>
                          </a:ln>
                          <a:solidFill>
                            <a:srgbClr val="006600"/>
                          </a:solidFill>
                          <a:effectLst/>
                          <a:latin typeface="Times New Roman" pitchFamily="18" charset="0"/>
                          <a:ea typeface="黑体" pitchFamily="2" charset="-122"/>
                          <a:sym typeface="Symbol" pitchFamily="18" charset="2"/>
                        </a:rPr>
                        <a:t></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10</a:t>
                      </a:r>
                      <a:r>
                        <a:rPr kumimoji="1" lang="en-US" altLang="zh-CN" sz="1800" b="1" i="0" u="none" strike="noStrike" cap="none" normalizeH="0" baseline="30000">
                          <a:ln>
                            <a:noFill/>
                          </a:ln>
                          <a:solidFill>
                            <a:srgbClr val="006600"/>
                          </a:solidFill>
                          <a:effectLst/>
                          <a:latin typeface="Times New Roman" pitchFamily="18" charset="0"/>
                          <a:ea typeface="黑体" pitchFamily="2" charset="-122"/>
                        </a:rPr>
                        <a:t>2</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rgbClr val="006600"/>
                          </a:solidFill>
                          <a:effectLst/>
                          <a:latin typeface="Times New Roman" pitchFamily="18" charset="0"/>
                          <a:ea typeface="黑体" pitchFamily="2" charset="-122"/>
                        </a:rPr>
                        <a:t>3.2</a:t>
                      </a:r>
                      <a:r>
                        <a:rPr kumimoji="1" lang="en-US" altLang="zh-CN" sz="1800" b="1" i="0" u="none" strike="noStrike" cap="none" normalizeH="0" baseline="0">
                          <a:ln>
                            <a:noFill/>
                          </a:ln>
                          <a:solidFill>
                            <a:srgbClr val="006600"/>
                          </a:solidFill>
                          <a:effectLst/>
                          <a:latin typeface="Times New Roman" pitchFamily="18" charset="0"/>
                          <a:ea typeface="黑体" pitchFamily="2" charset="-122"/>
                          <a:sym typeface="Symbol" pitchFamily="18" charset="2"/>
                        </a:rPr>
                        <a:t></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10</a:t>
                      </a:r>
                      <a:r>
                        <a:rPr kumimoji="1" lang="en-US" altLang="zh-CN" sz="1800" b="1" i="0" u="none" strike="noStrike" cap="none" normalizeH="0" baseline="30000">
                          <a:ln>
                            <a:noFill/>
                          </a:ln>
                          <a:solidFill>
                            <a:srgbClr val="006600"/>
                          </a:solidFill>
                          <a:effectLst/>
                          <a:latin typeface="Times New Roman" pitchFamily="18" charset="0"/>
                          <a:ea typeface="黑体" pitchFamily="2" charset="-122"/>
                        </a:rPr>
                        <a:t>2</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rgbClr val="006600"/>
                          </a:solidFill>
                          <a:effectLst/>
                          <a:latin typeface="Times New Roman" pitchFamily="18" charset="0"/>
                          <a:ea typeface="黑体" pitchFamily="2" charset="-122"/>
                        </a:rPr>
                        <a:t>2.2</a:t>
                      </a:r>
                      <a:r>
                        <a:rPr kumimoji="1" lang="en-US" altLang="zh-CN" sz="1800" b="1" i="0" u="none" strike="noStrike" cap="none" normalizeH="0" baseline="0">
                          <a:ln>
                            <a:noFill/>
                          </a:ln>
                          <a:solidFill>
                            <a:srgbClr val="006600"/>
                          </a:solidFill>
                          <a:effectLst/>
                          <a:latin typeface="Times New Roman" pitchFamily="18" charset="0"/>
                          <a:ea typeface="黑体" pitchFamily="2" charset="-122"/>
                          <a:sym typeface="Symbol" pitchFamily="18" charset="2"/>
                        </a:rPr>
                        <a:t></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10</a:t>
                      </a:r>
                      <a:r>
                        <a:rPr kumimoji="1" lang="en-US" altLang="zh-CN" sz="1800" b="1" i="0" u="none" strike="noStrike" cap="none" normalizeH="0" baseline="30000">
                          <a:ln>
                            <a:noFill/>
                          </a:ln>
                          <a:solidFill>
                            <a:srgbClr val="006600"/>
                          </a:solidFill>
                          <a:effectLst/>
                          <a:latin typeface="Times New Roman" pitchFamily="18" charset="0"/>
                          <a:ea typeface="黑体" pitchFamily="2" charset="-122"/>
                        </a:rPr>
                        <a:t>2</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1" i="0" u="none" strike="noStrike" cap="none" normalizeH="0" baseline="0">
                        <a:ln>
                          <a:noFill/>
                        </a:ln>
                        <a:solidFill>
                          <a:srgbClr val="006600"/>
                        </a:solidFill>
                        <a:effectLst/>
                        <a:latin typeface="Times New Roman" pitchFamily="18" charset="0"/>
                        <a:ea typeface="黑体" pitchFamily="2" charset="-122"/>
                      </a:endParaRP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1" i="0" u="none" strike="noStrike" cap="none" normalizeH="0" baseline="0">
                        <a:ln>
                          <a:noFill/>
                        </a:ln>
                        <a:solidFill>
                          <a:srgbClr val="006600"/>
                        </a:solidFill>
                        <a:effectLst/>
                        <a:latin typeface="Times New Roman" pitchFamily="18" charset="0"/>
                        <a:ea typeface="黑体" pitchFamily="2" charset="-122"/>
                      </a:endParaRPr>
                    </a:p>
                  </a:txBody>
                  <a:tcPr marL="83077" marR="83077" marT="46800" marB="46800" anchor="ctr" horzOverflow="overflow">
                    <a:lnL w="1905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2"/>
                  </a:ext>
                </a:extLst>
              </a:tr>
              <a:tr h="381000">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rgbClr val="006600"/>
                          </a:solidFill>
                          <a:effectLst/>
                          <a:latin typeface="Times New Roman" pitchFamily="18" charset="0"/>
                          <a:ea typeface="黑体" pitchFamily="2" charset="-122"/>
                        </a:rPr>
                        <a:t>Cu(NH</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3</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4</a:t>
                      </a:r>
                      <a:r>
                        <a:rPr kumimoji="1" lang="en-US" altLang="zh-CN" sz="1800" b="1" i="0" u="none" strike="noStrike" cap="none" normalizeH="0" baseline="30000">
                          <a:ln>
                            <a:noFill/>
                          </a:ln>
                          <a:solidFill>
                            <a:srgbClr val="006600"/>
                          </a:solidFill>
                          <a:effectLst/>
                          <a:latin typeface="Times New Roman" pitchFamily="18" charset="0"/>
                          <a:ea typeface="黑体" pitchFamily="2" charset="-122"/>
                        </a:rPr>
                        <a:t>2+</a:t>
                      </a:r>
                    </a:p>
                  </a:txBody>
                  <a:tcPr marL="83077" marR="83077" marT="46800" marB="46800" anchor="ctr" horzOverflow="overflow">
                    <a:lnL>
                      <a:noFill/>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rgbClr val="006600"/>
                          </a:solidFill>
                          <a:effectLst/>
                          <a:latin typeface="Times New Roman" pitchFamily="18" charset="0"/>
                          <a:ea typeface="黑体" pitchFamily="2" charset="-122"/>
                        </a:rPr>
                        <a:t>2.0</a:t>
                      </a:r>
                      <a:r>
                        <a:rPr kumimoji="1" lang="en-US" altLang="zh-CN" sz="1800" b="1" i="0" u="none" strike="noStrike" cap="none" normalizeH="0" baseline="0">
                          <a:ln>
                            <a:noFill/>
                          </a:ln>
                          <a:solidFill>
                            <a:srgbClr val="006600"/>
                          </a:solidFill>
                          <a:effectLst/>
                          <a:latin typeface="Times New Roman" pitchFamily="18" charset="0"/>
                          <a:ea typeface="黑体" pitchFamily="2" charset="-122"/>
                          <a:sym typeface="Symbol" pitchFamily="18" charset="2"/>
                        </a:rPr>
                        <a:t></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10</a:t>
                      </a:r>
                      <a:r>
                        <a:rPr kumimoji="1" lang="en-US" altLang="zh-CN" sz="1800" b="1" i="0" u="none" strike="noStrike" cap="none" normalizeH="0" baseline="30000">
                          <a:ln>
                            <a:noFill/>
                          </a:ln>
                          <a:solidFill>
                            <a:srgbClr val="006600"/>
                          </a:solidFill>
                          <a:effectLst/>
                          <a:latin typeface="Times New Roman" pitchFamily="18" charset="0"/>
                          <a:ea typeface="黑体" pitchFamily="2" charset="-122"/>
                        </a:rPr>
                        <a:t>4</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rgbClr val="006600"/>
                          </a:solidFill>
                          <a:effectLst/>
                          <a:latin typeface="Times New Roman" pitchFamily="18" charset="0"/>
                          <a:ea typeface="黑体" pitchFamily="2" charset="-122"/>
                        </a:rPr>
                        <a:t>4.7</a:t>
                      </a:r>
                      <a:r>
                        <a:rPr kumimoji="1" lang="en-US" altLang="zh-CN" sz="1800" b="1" i="0" u="none" strike="noStrike" cap="none" normalizeH="0" baseline="0">
                          <a:ln>
                            <a:noFill/>
                          </a:ln>
                          <a:solidFill>
                            <a:srgbClr val="006600"/>
                          </a:solidFill>
                          <a:effectLst/>
                          <a:latin typeface="Times New Roman" pitchFamily="18" charset="0"/>
                          <a:ea typeface="黑体" pitchFamily="2" charset="-122"/>
                          <a:sym typeface="Symbol" pitchFamily="18" charset="2"/>
                        </a:rPr>
                        <a:t></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10</a:t>
                      </a:r>
                      <a:r>
                        <a:rPr kumimoji="1" lang="en-US" altLang="zh-CN" sz="1800" b="1" i="0" u="none" strike="noStrike" cap="none" normalizeH="0" baseline="30000">
                          <a:ln>
                            <a:noFill/>
                          </a:ln>
                          <a:solidFill>
                            <a:srgbClr val="006600"/>
                          </a:solidFill>
                          <a:effectLst/>
                          <a:latin typeface="Times New Roman" pitchFamily="18" charset="0"/>
                          <a:ea typeface="黑体" pitchFamily="2" charset="-122"/>
                        </a:rPr>
                        <a:t>3</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rgbClr val="006600"/>
                          </a:solidFill>
                          <a:effectLst/>
                          <a:latin typeface="Times New Roman" pitchFamily="18" charset="0"/>
                          <a:ea typeface="黑体" pitchFamily="2" charset="-122"/>
                        </a:rPr>
                        <a:t>1.1</a:t>
                      </a:r>
                      <a:r>
                        <a:rPr kumimoji="1" lang="en-US" altLang="zh-CN" sz="1800" b="1" i="0" u="none" strike="noStrike" cap="none" normalizeH="0" baseline="0">
                          <a:ln>
                            <a:noFill/>
                          </a:ln>
                          <a:solidFill>
                            <a:srgbClr val="006600"/>
                          </a:solidFill>
                          <a:effectLst/>
                          <a:latin typeface="Times New Roman" pitchFamily="18" charset="0"/>
                          <a:ea typeface="黑体" pitchFamily="2" charset="-122"/>
                          <a:sym typeface="Symbol" pitchFamily="18" charset="2"/>
                        </a:rPr>
                        <a:t></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10</a:t>
                      </a:r>
                      <a:r>
                        <a:rPr kumimoji="1" lang="en-US" altLang="zh-CN" sz="1800" b="1" i="0" u="none" strike="noStrike" cap="none" normalizeH="0" baseline="30000">
                          <a:ln>
                            <a:noFill/>
                          </a:ln>
                          <a:solidFill>
                            <a:srgbClr val="006600"/>
                          </a:solidFill>
                          <a:effectLst/>
                          <a:latin typeface="Times New Roman" pitchFamily="18" charset="0"/>
                          <a:ea typeface="黑体" pitchFamily="2" charset="-122"/>
                        </a:rPr>
                        <a:t>3</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rgbClr val="006600"/>
                          </a:solidFill>
                          <a:effectLst/>
                          <a:latin typeface="Times New Roman" pitchFamily="18" charset="0"/>
                          <a:ea typeface="黑体" pitchFamily="2" charset="-122"/>
                        </a:rPr>
                        <a:t>2.2</a:t>
                      </a:r>
                      <a:r>
                        <a:rPr kumimoji="1" lang="en-US" altLang="zh-CN" sz="1800" b="1" i="0" u="none" strike="noStrike" cap="none" normalizeH="0" baseline="0">
                          <a:ln>
                            <a:noFill/>
                          </a:ln>
                          <a:solidFill>
                            <a:srgbClr val="006600"/>
                          </a:solidFill>
                          <a:effectLst/>
                          <a:latin typeface="Times New Roman" pitchFamily="18" charset="0"/>
                          <a:ea typeface="黑体" pitchFamily="2" charset="-122"/>
                          <a:sym typeface="Symbol" pitchFamily="18" charset="2"/>
                        </a:rPr>
                        <a:t></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10</a:t>
                      </a:r>
                      <a:r>
                        <a:rPr kumimoji="1" lang="en-US" altLang="zh-CN" sz="1800" b="1" i="0" u="none" strike="noStrike" cap="none" normalizeH="0" baseline="30000">
                          <a:ln>
                            <a:noFill/>
                          </a:ln>
                          <a:solidFill>
                            <a:srgbClr val="006600"/>
                          </a:solidFill>
                          <a:effectLst/>
                          <a:latin typeface="Times New Roman" pitchFamily="18" charset="0"/>
                          <a:ea typeface="黑体" pitchFamily="2" charset="-122"/>
                        </a:rPr>
                        <a:t>2</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rgbClr val="006600"/>
                          </a:solidFill>
                          <a:effectLst/>
                          <a:latin typeface="Times New Roman" pitchFamily="18" charset="0"/>
                          <a:ea typeface="黑体" pitchFamily="2" charset="-122"/>
                        </a:rPr>
                        <a:t>0.35</a:t>
                      </a:r>
                      <a:endParaRPr kumimoji="1" lang="en-US" altLang="zh-CN" sz="1800" b="1" i="0" u="none" strike="noStrike" cap="none" normalizeH="0" baseline="30000">
                        <a:ln>
                          <a:noFill/>
                        </a:ln>
                        <a:solidFill>
                          <a:srgbClr val="006600"/>
                        </a:solidFill>
                        <a:effectLst/>
                        <a:latin typeface="Times New Roman" pitchFamily="18" charset="0"/>
                        <a:ea typeface="黑体" pitchFamily="2" charset="-122"/>
                      </a:endParaRP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1" i="0" u="none" strike="noStrike" cap="none" normalizeH="0" baseline="0">
                        <a:ln>
                          <a:noFill/>
                        </a:ln>
                        <a:solidFill>
                          <a:srgbClr val="006600"/>
                        </a:solidFill>
                        <a:effectLst/>
                        <a:latin typeface="Times New Roman" pitchFamily="18" charset="0"/>
                        <a:ea typeface="黑体" pitchFamily="2" charset="-122"/>
                      </a:endParaRPr>
                    </a:p>
                  </a:txBody>
                  <a:tcPr marL="83077" marR="83077" marT="46800" marB="46800" anchor="ctr" horzOverflow="overflow">
                    <a:lnL w="1905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3"/>
                  </a:ext>
                </a:extLst>
              </a:tr>
              <a:tr h="533400">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rgbClr val="006600"/>
                          </a:solidFill>
                          <a:effectLst/>
                          <a:latin typeface="Times New Roman" pitchFamily="18" charset="0"/>
                          <a:ea typeface="黑体" pitchFamily="2" charset="-122"/>
                        </a:rPr>
                        <a:t>Ni(NH</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3</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a:t>
                      </a:r>
                      <a:r>
                        <a:rPr kumimoji="1" lang="en-US" altLang="zh-CN" sz="1800" b="1" i="0" u="none" strike="noStrike" cap="none" normalizeH="0" baseline="-25000">
                          <a:ln>
                            <a:noFill/>
                          </a:ln>
                          <a:solidFill>
                            <a:srgbClr val="006600"/>
                          </a:solidFill>
                          <a:effectLst/>
                          <a:latin typeface="Times New Roman" pitchFamily="18" charset="0"/>
                          <a:ea typeface="黑体" pitchFamily="2" charset="-122"/>
                        </a:rPr>
                        <a:t>6</a:t>
                      </a:r>
                      <a:r>
                        <a:rPr kumimoji="1" lang="en-US" altLang="zh-CN" sz="1800" b="1" i="0" u="none" strike="noStrike" cap="none" normalizeH="0" baseline="30000">
                          <a:ln>
                            <a:noFill/>
                          </a:ln>
                          <a:solidFill>
                            <a:srgbClr val="006600"/>
                          </a:solidFill>
                          <a:effectLst/>
                          <a:latin typeface="Times New Roman" pitchFamily="18" charset="0"/>
                          <a:ea typeface="黑体" pitchFamily="2" charset="-122"/>
                        </a:rPr>
                        <a:t>2+</a:t>
                      </a:r>
                    </a:p>
                  </a:txBody>
                  <a:tcPr marL="83077" marR="83077" marT="46800" marB="46800" anchor="ctr" horzOverflow="overflow">
                    <a:lnL>
                      <a:noFill/>
                    </a:lnL>
                    <a:lnR w="19050" cap="flat" cmpd="sng" algn="ctr">
                      <a:solidFill>
                        <a:schemeClr val="tx1"/>
                      </a:solid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rgbClr val="006600"/>
                          </a:solidFill>
                          <a:effectLst/>
                          <a:latin typeface="Times New Roman" pitchFamily="18" charset="0"/>
                          <a:ea typeface="黑体" pitchFamily="2" charset="-122"/>
                        </a:rPr>
                        <a:t>6.3</a:t>
                      </a:r>
                      <a:r>
                        <a:rPr kumimoji="1" lang="en-US" altLang="zh-CN" sz="1800" b="1" i="0" u="none" strike="noStrike" cap="none" normalizeH="0" baseline="0">
                          <a:ln>
                            <a:noFill/>
                          </a:ln>
                          <a:solidFill>
                            <a:srgbClr val="006600"/>
                          </a:solidFill>
                          <a:effectLst/>
                          <a:latin typeface="Times New Roman" pitchFamily="18" charset="0"/>
                          <a:ea typeface="黑体" pitchFamily="2" charset="-122"/>
                          <a:sym typeface="Symbol" pitchFamily="18" charset="2"/>
                        </a:rPr>
                        <a:t></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10</a:t>
                      </a:r>
                      <a:r>
                        <a:rPr kumimoji="1" lang="en-US" altLang="zh-CN" sz="1800" b="1" i="0" u="none" strike="noStrike" cap="none" normalizeH="0" baseline="30000">
                          <a:ln>
                            <a:noFill/>
                          </a:ln>
                          <a:solidFill>
                            <a:srgbClr val="006600"/>
                          </a:solidFill>
                          <a:effectLst/>
                          <a:latin typeface="Times New Roman" pitchFamily="18" charset="0"/>
                          <a:ea typeface="黑体" pitchFamily="2" charset="-122"/>
                        </a:rPr>
                        <a:t>2</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rgbClr val="006600"/>
                          </a:solidFill>
                          <a:effectLst/>
                          <a:latin typeface="Times New Roman" pitchFamily="18" charset="0"/>
                          <a:ea typeface="黑体" pitchFamily="2" charset="-122"/>
                        </a:rPr>
                        <a:t>1.7</a:t>
                      </a:r>
                      <a:r>
                        <a:rPr kumimoji="1" lang="en-US" altLang="zh-CN" sz="1800" b="1" i="0" u="none" strike="noStrike" cap="none" normalizeH="0" baseline="0">
                          <a:ln>
                            <a:noFill/>
                          </a:ln>
                          <a:solidFill>
                            <a:srgbClr val="006600"/>
                          </a:solidFill>
                          <a:effectLst/>
                          <a:latin typeface="Times New Roman" pitchFamily="18" charset="0"/>
                          <a:ea typeface="黑体" pitchFamily="2" charset="-122"/>
                          <a:sym typeface="Symbol" pitchFamily="18" charset="2"/>
                        </a:rPr>
                        <a:t></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10</a:t>
                      </a:r>
                      <a:r>
                        <a:rPr kumimoji="1" lang="en-US" altLang="zh-CN" sz="1800" b="1" i="0" u="none" strike="noStrike" cap="none" normalizeH="0" baseline="30000">
                          <a:ln>
                            <a:noFill/>
                          </a:ln>
                          <a:solidFill>
                            <a:srgbClr val="006600"/>
                          </a:solidFill>
                          <a:effectLst/>
                          <a:latin typeface="Times New Roman" pitchFamily="18" charset="0"/>
                          <a:ea typeface="黑体" pitchFamily="2" charset="-122"/>
                        </a:rPr>
                        <a:t>2</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rgbClr val="006600"/>
                          </a:solidFill>
                          <a:effectLst/>
                          <a:latin typeface="Times New Roman" pitchFamily="18" charset="0"/>
                          <a:ea typeface="黑体" pitchFamily="2" charset="-122"/>
                        </a:rPr>
                        <a:t>5.4</a:t>
                      </a:r>
                      <a:r>
                        <a:rPr kumimoji="1" lang="en-US" altLang="zh-CN" sz="1800" b="1" i="0" u="none" strike="noStrike" cap="none" normalizeH="0" baseline="0">
                          <a:ln>
                            <a:noFill/>
                          </a:ln>
                          <a:solidFill>
                            <a:srgbClr val="006600"/>
                          </a:solidFill>
                          <a:effectLst/>
                          <a:latin typeface="Times New Roman" pitchFamily="18" charset="0"/>
                          <a:ea typeface="黑体" pitchFamily="2" charset="-122"/>
                          <a:sym typeface="Symbol" pitchFamily="18" charset="2"/>
                        </a:rPr>
                        <a:t></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10</a:t>
                      </a:r>
                      <a:r>
                        <a:rPr kumimoji="1" lang="en-US" altLang="zh-CN" sz="1800" b="1" i="0" u="none" strike="noStrike" cap="none" normalizeH="0" baseline="30000">
                          <a:ln>
                            <a:noFill/>
                          </a:ln>
                          <a:solidFill>
                            <a:srgbClr val="006600"/>
                          </a:solidFill>
                          <a:effectLst/>
                          <a:latin typeface="Times New Roman" pitchFamily="18" charset="0"/>
                          <a:ea typeface="黑体" pitchFamily="2" charset="-122"/>
                        </a:rPr>
                        <a:t>1</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rgbClr val="006600"/>
                          </a:solidFill>
                          <a:effectLst/>
                          <a:latin typeface="Times New Roman" pitchFamily="18" charset="0"/>
                          <a:ea typeface="黑体" pitchFamily="2" charset="-122"/>
                        </a:rPr>
                        <a:t>2.2</a:t>
                      </a:r>
                      <a:r>
                        <a:rPr kumimoji="1" lang="en-US" altLang="zh-CN" sz="1800" b="1" i="0" u="none" strike="noStrike" cap="none" normalizeH="0" baseline="0">
                          <a:ln>
                            <a:noFill/>
                          </a:ln>
                          <a:solidFill>
                            <a:srgbClr val="006600"/>
                          </a:solidFill>
                          <a:effectLst/>
                          <a:latin typeface="Times New Roman" pitchFamily="18" charset="0"/>
                          <a:ea typeface="黑体" pitchFamily="2" charset="-122"/>
                          <a:sym typeface="Symbol" pitchFamily="18" charset="2"/>
                        </a:rPr>
                        <a:t></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10</a:t>
                      </a:r>
                      <a:r>
                        <a:rPr kumimoji="1" lang="en-US" altLang="zh-CN" sz="1800" b="1" i="0" u="none" strike="noStrike" cap="none" normalizeH="0" baseline="30000">
                          <a:ln>
                            <a:noFill/>
                          </a:ln>
                          <a:solidFill>
                            <a:srgbClr val="006600"/>
                          </a:solidFill>
                          <a:effectLst/>
                          <a:latin typeface="Times New Roman" pitchFamily="18" charset="0"/>
                          <a:ea typeface="黑体" pitchFamily="2" charset="-122"/>
                        </a:rPr>
                        <a:t>1</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rgbClr val="006600"/>
                          </a:solidFill>
                          <a:effectLst/>
                          <a:latin typeface="Times New Roman" pitchFamily="18" charset="0"/>
                          <a:ea typeface="黑体" pitchFamily="2" charset="-122"/>
                        </a:rPr>
                        <a:t>5.6</a:t>
                      </a:r>
                      <a:endParaRPr kumimoji="1" lang="en-US" altLang="zh-CN" sz="1800" b="1" i="0" u="none" strike="noStrike" cap="none" normalizeH="0" baseline="30000">
                        <a:ln>
                          <a:noFill/>
                        </a:ln>
                        <a:solidFill>
                          <a:srgbClr val="006600"/>
                        </a:solidFill>
                        <a:effectLst/>
                        <a:latin typeface="Times New Roman" pitchFamily="18" charset="0"/>
                        <a:ea typeface="黑体" pitchFamily="2" charset="-122"/>
                      </a:endParaRP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dirty="0">
                          <a:ln>
                            <a:noFill/>
                          </a:ln>
                          <a:solidFill>
                            <a:srgbClr val="006600"/>
                          </a:solidFill>
                          <a:effectLst/>
                          <a:latin typeface="Times New Roman" pitchFamily="18" charset="0"/>
                          <a:ea typeface="黑体" pitchFamily="2" charset="-122"/>
                        </a:rPr>
                        <a:t>1.1</a:t>
                      </a:r>
                      <a:endParaRPr kumimoji="1" lang="en-US" altLang="zh-CN" sz="1800" b="1" i="0" u="none" strike="noStrike" cap="none" normalizeH="0" baseline="30000" dirty="0">
                        <a:ln>
                          <a:noFill/>
                        </a:ln>
                        <a:solidFill>
                          <a:srgbClr val="006600"/>
                        </a:solidFill>
                        <a:effectLst/>
                        <a:latin typeface="Times New Roman" pitchFamily="18" charset="0"/>
                        <a:ea typeface="黑体" pitchFamily="2" charset="-122"/>
                      </a:endParaRPr>
                    </a:p>
                  </a:txBody>
                  <a:tcPr marL="83077" marR="83077" marT="46800" marB="46800" anchor="ctr" horzOverflow="overflow">
                    <a:lnL w="19050" cap="flat" cmpd="sng" algn="ctr">
                      <a:solidFill>
                        <a:schemeClr val="tx1"/>
                      </a:solidFill>
                      <a:prstDash val="solid"/>
                      <a:round/>
                      <a:headEnd type="none" w="med" len="med"/>
                      <a:tailEnd type="none" w="med" len="med"/>
                    </a:lnL>
                    <a:lnR>
                      <a:noFill/>
                    </a:lnR>
                    <a:lnT>
                      <a:noFill/>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972286" name="Text Box 62"/>
          <p:cNvSpPr txBox="1">
            <a:spLocks noChangeArrowheads="1"/>
          </p:cNvSpPr>
          <p:nvPr/>
        </p:nvSpPr>
        <p:spPr bwMode="auto">
          <a:xfrm>
            <a:off x="611560" y="4431185"/>
            <a:ext cx="8154865" cy="2382191"/>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20000"/>
              </a:lnSpc>
              <a:spcBef>
                <a:spcPct val="20000"/>
              </a:spcBef>
              <a:defRPr/>
            </a:pPr>
            <a:r>
              <a:rPr kumimoji="0" lang="zh-CN" altLang="en-US" dirty="0">
                <a:solidFill>
                  <a:schemeClr val="tx2"/>
                </a:solidFill>
                <a:latin typeface="黑体" pitchFamily="2" charset="-122"/>
              </a:rPr>
              <a:t>    一般配离子的逐级稳定常数彼此相差不大，因此在计算离子浓度时必须考虑各级配离子的存在。</a:t>
            </a:r>
          </a:p>
          <a:p>
            <a:pPr eaLnBrk="1" hangingPunct="1">
              <a:lnSpc>
                <a:spcPct val="120000"/>
              </a:lnSpc>
              <a:spcBef>
                <a:spcPct val="20000"/>
              </a:spcBef>
              <a:defRPr/>
            </a:pPr>
            <a:r>
              <a:rPr kumimoji="0" lang="zh-CN" altLang="en-US" dirty="0">
                <a:solidFill>
                  <a:schemeClr val="tx2"/>
                </a:solidFill>
                <a:latin typeface="黑体" pitchFamily="2" charset="-122"/>
              </a:rPr>
              <a:t>    但是，在实际工作中，一般总是加入过量配位试剂</a:t>
            </a:r>
            <a:r>
              <a:rPr kumimoji="0" lang="en-US" altLang="zh-CN" dirty="0">
                <a:solidFill>
                  <a:schemeClr val="tx2"/>
                </a:solidFill>
                <a:latin typeface="黑体" pitchFamily="2" charset="-122"/>
              </a:rPr>
              <a:t>(</a:t>
            </a:r>
            <a:r>
              <a:rPr kumimoji="0" lang="zh-CN" altLang="en-US" dirty="0">
                <a:solidFill>
                  <a:schemeClr val="tx2"/>
                </a:solidFill>
                <a:latin typeface="黑体" pitchFamily="2" charset="-122"/>
              </a:rPr>
              <a:t>又称络合剂</a:t>
            </a:r>
            <a:r>
              <a:rPr kumimoji="0" lang="en-US" altLang="zh-CN" dirty="0">
                <a:solidFill>
                  <a:schemeClr val="tx2"/>
                </a:solidFill>
                <a:latin typeface="黑体" pitchFamily="2" charset="-122"/>
              </a:rPr>
              <a:t>)</a:t>
            </a:r>
            <a:r>
              <a:rPr kumimoji="0" lang="zh-CN" altLang="en-US" dirty="0">
                <a:solidFill>
                  <a:schemeClr val="tx2"/>
                </a:solidFill>
                <a:latin typeface="黑体" pitchFamily="2" charset="-122"/>
              </a:rPr>
              <a:t>，这时金属离子绝大部分处在最高配位数的状态，故其它较低级配离子可忽略不计。</a:t>
            </a:r>
          </a:p>
        </p:txBody>
      </p:sp>
      <p:sp>
        <p:nvSpPr>
          <p:cNvPr id="6" name="矩形 5"/>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7" name="Text Box 4">
            <a:extLst>
              <a:ext uri="{FF2B5EF4-FFF2-40B4-BE49-F238E27FC236}">
                <a16:creationId xmlns:a16="http://schemas.microsoft.com/office/drawing/2014/main" id="{8EA6BA87-2DCF-0149-A2B5-64A9E8D65B0A}"/>
              </a:ext>
            </a:extLst>
          </p:cNvPr>
          <p:cNvSpPr txBox="1">
            <a:spLocks noChangeArrowheads="1"/>
          </p:cNvSpPr>
          <p:nvPr/>
        </p:nvSpPr>
        <p:spPr bwMode="auto">
          <a:xfrm>
            <a:off x="1547664" y="188640"/>
            <a:ext cx="6048672" cy="584775"/>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spcAft>
                <a:spcPct val="50000"/>
              </a:spcAft>
              <a:buClr>
                <a:srgbClr val="FF0000"/>
              </a:buClr>
              <a:buFont typeface="Wingdings" pitchFamily="2" charset="2"/>
              <a:buNone/>
              <a:defRPr/>
            </a:pPr>
            <a:r>
              <a:rPr kumimoji="0" lang="zh-CN" altLang="en-US" sz="3200" dirty="0">
                <a:solidFill>
                  <a:srgbClr val="CC0000"/>
                </a:solidFill>
                <a:effectLst>
                  <a:outerShdw blurRad="38100" dist="38100" dir="2700000" algn="tl">
                    <a:srgbClr val="C0C0C0"/>
                  </a:outerShdw>
                </a:effectLst>
              </a:rPr>
              <a:t>配位平衡的特点及平衡常数</a:t>
            </a:r>
          </a:p>
        </p:txBody>
      </p:sp>
    </p:spTree>
    <p:extLst>
      <p:ext uri="{BB962C8B-B14F-4D97-AF65-F5344CB8AC3E}">
        <p14:creationId xmlns:p14="http://schemas.microsoft.com/office/powerpoint/2010/main" val="238522903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3250" name="Text Box 2"/>
          <p:cNvSpPr txBox="1">
            <a:spLocks noChangeArrowheads="1"/>
          </p:cNvSpPr>
          <p:nvPr/>
        </p:nvSpPr>
        <p:spPr bwMode="auto">
          <a:xfrm>
            <a:off x="2810959" y="188640"/>
            <a:ext cx="3897222" cy="461665"/>
          </a:xfrm>
          <a:prstGeom prst="rect">
            <a:avLst/>
          </a:prstGeom>
          <a:noFill/>
          <a:ln w="9525" algn="ctr">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defRPr/>
            </a:pPr>
            <a:r>
              <a:rPr kumimoji="0" lang="zh-CN" altLang="en-US" dirty="0">
                <a:solidFill>
                  <a:srgbClr val="0000FF"/>
                </a:solidFill>
                <a:effectLst>
                  <a:outerShdw blurRad="38100" dist="38100" dir="2700000" algn="tl">
                    <a:srgbClr val="C0C0C0"/>
                  </a:outerShdw>
                </a:effectLst>
              </a:rPr>
              <a:t>一些常见配离子的稳定常数</a:t>
            </a:r>
          </a:p>
        </p:txBody>
      </p:sp>
      <p:graphicFrame>
        <p:nvGraphicFramePr>
          <p:cNvPr id="256167" name="Group 167"/>
          <p:cNvGraphicFramePr>
            <a:graphicFrameLocks noGrp="1"/>
          </p:cNvGraphicFramePr>
          <p:nvPr/>
        </p:nvGraphicFramePr>
        <p:xfrm>
          <a:off x="683568" y="836712"/>
          <a:ext cx="8197444" cy="5280027"/>
        </p:xfrm>
        <a:graphic>
          <a:graphicData uri="http://schemas.openxmlformats.org/drawingml/2006/table">
            <a:tbl>
              <a:tblPr/>
              <a:tblGrid>
                <a:gridCol w="1490444">
                  <a:extLst>
                    <a:ext uri="{9D8B030D-6E8A-4147-A177-3AD203B41FA5}">
                      <a16:colId xmlns:a16="http://schemas.microsoft.com/office/drawing/2014/main" val="20000"/>
                    </a:ext>
                  </a:extLst>
                </a:gridCol>
                <a:gridCol w="1266878">
                  <a:extLst>
                    <a:ext uri="{9D8B030D-6E8A-4147-A177-3AD203B41FA5}">
                      <a16:colId xmlns:a16="http://schemas.microsoft.com/office/drawing/2014/main" val="20001"/>
                    </a:ext>
                  </a:extLst>
                </a:gridCol>
                <a:gridCol w="1490444">
                  <a:extLst>
                    <a:ext uri="{9D8B030D-6E8A-4147-A177-3AD203B41FA5}">
                      <a16:colId xmlns:a16="http://schemas.microsoft.com/office/drawing/2014/main" val="20002"/>
                    </a:ext>
                  </a:extLst>
                </a:gridCol>
                <a:gridCol w="1266878">
                  <a:extLst>
                    <a:ext uri="{9D8B030D-6E8A-4147-A177-3AD203B41FA5}">
                      <a16:colId xmlns:a16="http://schemas.microsoft.com/office/drawing/2014/main" val="20003"/>
                    </a:ext>
                  </a:extLst>
                </a:gridCol>
                <a:gridCol w="1415922">
                  <a:extLst>
                    <a:ext uri="{9D8B030D-6E8A-4147-A177-3AD203B41FA5}">
                      <a16:colId xmlns:a16="http://schemas.microsoft.com/office/drawing/2014/main" val="20004"/>
                    </a:ext>
                  </a:extLst>
                </a:gridCol>
                <a:gridCol w="1266878">
                  <a:extLst>
                    <a:ext uri="{9D8B030D-6E8A-4147-A177-3AD203B41FA5}">
                      <a16:colId xmlns:a16="http://schemas.microsoft.com/office/drawing/2014/main" val="20005"/>
                    </a:ext>
                  </a:extLst>
                </a:gridCol>
              </a:tblGrid>
              <a:tr h="368300">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dirty="0">
                          <a:ln>
                            <a:noFill/>
                          </a:ln>
                          <a:solidFill>
                            <a:srgbClr val="006600"/>
                          </a:solidFill>
                          <a:effectLst>
                            <a:outerShdw blurRad="38100" dist="38100" dir="2700000" algn="tl">
                              <a:srgbClr val="C0C0C0"/>
                            </a:outerShdw>
                          </a:effectLst>
                          <a:latin typeface="Times New Roman" pitchFamily="18" charset="0"/>
                          <a:ea typeface="黑体" pitchFamily="2" charset="-122"/>
                        </a:rPr>
                        <a:t>配离子</a:t>
                      </a:r>
                    </a:p>
                  </a:txBody>
                  <a:tcPr marL="83077" marR="83077" marT="46800" marB="46800" anchor="ctr" horzOverflow="overflow">
                    <a:lnL>
                      <a:noFill/>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1"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K</a:t>
                      </a:r>
                      <a:r>
                        <a:rPr kumimoji="1" lang="zh-CN" altLang="en-US"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稳</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配离子</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1"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K</a:t>
                      </a:r>
                      <a:r>
                        <a:rPr kumimoji="1" lang="zh-CN" altLang="en-US"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稳</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配离子</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1"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K</a:t>
                      </a:r>
                      <a:r>
                        <a:rPr kumimoji="1" lang="zh-CN" altLang="en-US"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稳</a:t>
                      </a:r>
                    </a:p>
                  </a:txBody>
                  <a:tcPr marL="83077" marR="83077" marT="46800" marB="46800" anchor="ctr" horzOverflow="overflow">
                    <a:lnL w="1905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395288">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00FF"/>
                          </a:solidFill>
                          <a:effectLst>
                            <a:outerShdw blurRad="38100" dist="38100" dir="2700000" algn="tl">
                              <a:srgbClr val="C0C0C0"/>
                            </a:outerShdw>
                          </a:effectLst>
                          <a:latin typeface="Times New Roman" pitchFamily="18" charset="0"/>
                          <a:ea typeface="黑体" pitchFamily="2" charset="-122"/>
                        </a:rPr>
                        <a:t>1:1</a:t>
                      </a:r>
                    </a:p>
                  </a:txBody>
                  <a:tcPr marL="83077" marR="83077" marT="46800" marB="46800" anchor="ctr" horzOverflow="overflow">
                    <a:lnL>
                      <a:noFill/>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endParaRP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[Cu(CN)</a:t>
                      </a:r>
                      <a:r>
                        <a:rPr kumimoji="1" lang="en-US" altLang="zh-CN"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2</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sym typeface="Symbol" pitchFamily="18" charset="2"/>
                        </a:rPr>
                        <a:t></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1.0</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sym typeface="Symbol" pitchFamily="18" charset="2"/>
                        </a:rPr>
                        <a:t></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10</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rPr>
                        <a:t>24</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[HgI</a:t>
                      </a:r>
                      <a:r>
                        <a:rPr kumimoji="1" lang="en-US" altLang="zh-CN"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4</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rPr>
                        <a:t>2</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sym typeface="Symbol" pitchFamily="18" charset="2"/>
                        </a:rPr>
                        <a:t></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6.8</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sym typeface="Symbol" pitchFamily="18" charset="2"/>
                        </a:rPr>
                        <a:t></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10</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rPr>
                        <a:t>29</a:t>
                      </a:r>
                    </a:p>
                  </a:txBody>
                  <a:tcPr marL="83077" marR="83077" marT="46800" marB="46800" anchor="ctr" horzOverflow="overflow">
                    <a:lnL w="1905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1"/>
                  </a:ext>
                </a:extLst>
              </a:tr>
              <a:tr h="396875">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MgY</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rPr>
                        <a:t>2</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sym typeface="Symbol" pitchFamily="18" charset="2"/>
                        </a:rPr>
                        <a:t></a:t>
                      </a:r>
                      <a:endPar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endParaRPr>
                    </a:p>
                  </a:txBody>
                  <a:tcPr marL="83077" marR="83077" marT="46800" marB="46800" anchor="ctr" horzOverflow="overflow">
                    <a:lnL>
                      <a:noFill/>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4.4</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sym typeface="Symbol" pitchFamily="18" charset="2"/>
                        </a:rPr>
                        <a:t></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10</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rPr>
                        <a:t>8</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[Au(CN)</a:t>
                      </a:r>
                      <a:r>
                        <a:rPr kumimoji="1" lang="en-US" altLang="zh-CN"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2</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sym typeface="Symbol" pitchFamily="18" charset="2"/>
                        </a:rPr>
                        <a:t></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2.0</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sym typeface="Symbol" pitchFamily="18" charset="2"/>
                        </a:rPr>
                        <a:t></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10</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rPr>
                        <a:t>38</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[Hg(CN)</a:t>
                      </a:r>
                      <a:r>
                        <a:rPr kumimoji="1" lang="en-US" altLang="zh-CN"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4</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rPr>
                        <a:t>2</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sym typeface="Symbol" pitchFamily="18" charset="2"/>
                        </a:rPr>
                        <a:t></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2.5</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sym typeface="Symbol" pitchFamily="18" charset="2"/>
                        </a:rPr>
                        <a:t></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10</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rPr>
                        <a:t>41</a:t>
                      </a:r>
                    </a:p>
                  </a:txBody>
                  <a:tcPr marL="83077" marR="83077" marT="46800" marB="46800" anchor="ctr" horzOverflow="overflow">
                    <a:lnL w="1905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2"/>
                  </a:ext>
                </a:extLst>
              </a:tr>
              <a:tr h="396875">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CaY</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rPr>
                        <a:t>2</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sym typeface="Symbol" pitchFamily="18" charset="2"/>
                        </a:rPr>
                        <a:t></a:t>
                      </a:r>
                    </a:p>
                  </a:txBody>
                  <a:tcPr marL="83077" marR="83077" marT="46800" marB="46800" anchor="ctr" horzOverflow="overflow">
                    <a:lnL>
                      <a:noFill/>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1.0</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sym typeface="Symbol" pitchFamily="18" charset="2"/>
                        </a:rPr>
                        <a:t></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10</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rPr>
                        <a:t>11</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00FF"/>
                          </a:solidFill>
                          <a:effectLst>
                            <a:outerShdw blurRad="38100" dist="38100" dir="2700000" algn="tl">
                              <a:srgbClr val="C0C0C0"/>
                            </a:outerShdw>
                          </a:effectLst>
                          <a:latin typeface="Times New Roman" pitchFamily="18" charset="0"/>
                          <a:ea typeface="黑体" pitchFamily="2" charset="-122"/>
                        </a:rPr>
                        <a:t>1:3</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endParaRP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00FF"/>
                          </a:solidFill>
                          <a:effectLst>
                            <a:outerShdw blurRad="38100" dist="38100" dir="2700000" algn="tl">
                              <a:srgbClr val="C0C0C0"/>
                            </a:outerShdw>
                          </a:effectLst>
                          <a:latin typeface="Times New Roman" pitchFamily="18" charset="0"/>
                          <a:ea typeface="黑体" pitchFamily="2" charset="-122"/>
                        </a:rPr>
                        <a:t>1:6</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endParaRPr>
                    </a:p>
                  </a:txBody>
                  <a:tcPr marL="83077" marR="83077" marT="46800" marB="46800" anchor="ctr" horzOverflow="overflow">
                    <a:lnL w="1905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3"/>
                  </a:ext>
                </a:extLst>
              </a:tr>
              <a:tr h="428625">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FeY</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rPr>
                        <a:t>2</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sym typeface="Symbol" pitchFamily="18" charset="2"/>
                        </a:rPr>
                        <a:t></a:t>
                      </a:r>
                    </a:p>
                  </a:txBody>
                  <a:tcPr marL="83077" marR="83077" marT="46800" marB="46800" anchor="ctr" horzOverflow="overflow">
                    <a:lnL>
                      <a:noFill/>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2.1</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sym typeface="Symbol" pitchFamily="18" charset="2"/>
                        </a:rPr>
                        <a:t></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10</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rPr>
                        <a:t>14</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[FeF</a:t>
                      </a:r>
                      <a:r>
                        <a:rPr kumimoji="1" lang="en-US" altLang="zh-CN"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3</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1.1</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sym typeface="Symbol" pitchFamily="18" charset="2"/>
                        </a:rPr>
                        <a:t></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10</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rPr>
                        <a:t>12</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[Co(NH</a:t>
                      </a:r>
                      <a:r>
                        <a:rPr kumimoji="1" lang="en-US" altLang="zh-CN"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3</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a:t>
                      </a:r>
                      <a:r>
                        <a:rPr kumimoji="1" lang="en-US" altLang="zh-CN"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6</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rPr>
                        <a:t>2+</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1.3</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sym typeface="Symbol" pitchFamily="18" charset="2"/>
                        </a:rPr>
                        <a:t></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10</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rPr>
                        <a:t>5</a:t>
                      </a:r>
                    </a:p>
                  </a:txBody>
                  <a:tcPr marL="83077" marR="83077" marT="46800" marB="46800" anchor="ctr" horzOverflow="overflow">
                    <a:lnL w="1905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4"/>
                  </a:ext>
                </a:extLst>
              </a:tr>
              <a:tr h="425450">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CuY</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rPr>
                        <a:t>2</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sym typeface="Symbol" pitchFamily="18" charset="2"/>
                        </a:rPr>
                        <a:t></a:t>
                      </a:r>
                    </a:p>
                  </a:txBody>
                  <a:tcPr marL="83077" marR="83077" marT="46800" marB="46800" anchor="ctr" horzOverflow="overflow">
                    <a:lnL>
                      <a:noFill/>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5.0</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sym typeface="Symbol" pitchFamily="18" charset="2"/>
                        </a:rPr>
                        <a:t></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10</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rPr>
                        <a:t>18</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[Fe(C</a:t>
                      </a:r>
                      <a:r>
                        <a:rPr kumimoji="1" lang="en-US" altLang="zh-CN"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2</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O</a:t>
                      </a:r>
                      <a:r>
                        <a:rPr kumimoji="1" lang="en-US" altLang="zh-CN"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4</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a:t>
                      </a:r>
                      <a:r>
                        <a:rPr kumimoji="1" lang="en-US" altLang="zh-CN"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3</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rPr>
                        <a:t>3</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sym typeface="Symbol" pitchFamily="18" charset="2"/>
                        </a:rPr>
                        <a:t></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2</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sym typeface="Symbol" pitchFamily="18" charset="2"/>
                        </a:rPr>
                        <a:t></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10</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rPr>
                        <a:t>20</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[Cd(NH</a:t>
                      </a:r>
                      <a:r>
                        <a:rPr kumimoji="1" lang="en-US" altLang="zh-CN"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3</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a:t>
                      </a:r>
                      <a:r>
                        <a:rPr kumimoji="1" lang="en-US" altLang="zh-CN"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6</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rPr>
                        <a:t>2+</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1.4</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sym typeface="Symbol" pitchFamily="18" charset="2"/>
                        </a:rPr>
                        <a:t></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10</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rPr>
                        <a:t>5</a:t>
                      </a:r>
                    </a:p>
                  </a:txBody>
                  <a:tcPr marL="83077" marR="83077" marT="46800" marB="46800" anchor="ctr" horzOverflow="overflow">
                    <a:lnL w="1905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5"/>
                  </a:ext>
                </a:extLst>
              </a:tr>
              <a:tr h="396875">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HgY</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rPr>
                        <a:t>2</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sym typeface="Symbol" pitchFamily="18" charset="2"/>
                        </a:rPr>
                        <a:t></a:t>
                      </a:r>
                    </a:p>
                  </a:txBody>
                  <a:tcPr marL="83077" marR="83077" marT="46800" marB="46800" anchor="ctr" horzOverflow="overflow">
                    <a:lnL>
                      <a:noFill/>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6.3</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sym typeface="Symbol" pitchFamily="18" charset="2"/>
                        </a:rPr>
                        <a:t></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10</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rPr>
                        <a:t>21</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dirty="0">
                          <a:ln>
                            <a:noFill/>
                          </a:ln>
                          <a:solidFill>
                            <a:srgbClr val="0000FF"/>
                          </a:solidFill>
                          <a:effectLst>
                            <a:outerShdw blurRad="38100" dist="38100" dir="2700000" algn="tl">
                              <a:srgbClr val="C0C0C0"/>
                            </a:outerShdw>
                          </a:effectLst>
                          <a:latin typeface="Times New Roman" pitchFamily="18" charset="0"/>
                          <a:ea typeface="黑体" pitchFamily="2" charset="-122"/>
                        </a:rPr>
                        <a:t>1:4</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endParaRP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[Ni(NH</a:t>
                      </a:r>
                      <a:r>
                        <a:rPr kumimoji="1" lang="en-US" altLang="zh-CN"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3</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a:t>
                      </a:r>
                      <a:r>
                        <a:rPr kumimoji="1" lang="en-US" altLang="zh-CN"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6</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rPr>
                        <a:t>2+</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5.5</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sym typeface="Symbol" pitchFamily="18" charset="2"/>
                        </a:rPr>
                        <a:t></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10</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rPr>
                        <a:t>8</a:t>
                      </a:r>
                    </a:p>
                  </a:txBody>
                  <a:tcPr marL="83077" marR="83077" marT="46800" marB="46800" anchor="ctr" horzOverflow="overflow">
                    <a:lnL w="1905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6"/>
                  </a:ext>
                </a:extLst>
              </a:tr>
              <a:tr h="427038">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FeY</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sym typeface="Symbol" pitchFamily="18" charset="2"/>
                        </a:rPr>
                        <a:t></a:t>
                      </a:r>
                    </a:p>
                  </a:txBody>
                  <a:tcPr marL="83077" marR="83077" marT="46800" marB="46800" anchor="ctr" horzOverflow="overflow">
                    <a:lnL>
                      <a:noFill/>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1.7</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sym typeface="Symbol" pitchFamily="18" charset="2"/>
                        </a:rPr>
                        <a:t></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10</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rPr>
                        <a:t>24</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[Co(NCS)</a:t>
                      </a:r>
                      <a:r>
                        <a:rPr kumimoji="1" lang="en-US" altLang="zh-CN"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4</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rPr>
                        <a:t>2</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sym typeface="Symbol" pitchFamily="18" charset="2"/>
                        </a:rPr>
                        <a:t></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1.0</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sym typeface="Symbol" pitchFamily="18" charset="2"/>
                        </a:rPr>
                        <a:t></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10</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rPr>
                        <a:t>3</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[AlF</a:t>
                      </a:r>
                      <a:r>
                        <a:rPr kumimoji="1" lang="en-US" altLang="zh-CN"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6</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rPr>
                        <a:t>3</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sym typeface="Symbol" pitchFamily="18" charset="2"/>
                        </a:rPr>
                        <a:t></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6.9</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sym typeface="Symbol" pitchFamily="18" charset="2"/>
                        </a:rPr>
                        <a:t></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10</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rPr>
                        <a:t>19</a:t>
                      </a:r>
                    </a:p>
                  </a:txBody>
                  <a:tcPr marL="83077" marR="83077" marT="46800" marB="46800" anchor="ctr" horzOverflow="overflow">
                    <a:lnL w="1905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7"/>
                  </a:ext>
                </a:extLst>
              </a:tr>
              <a:tr h="427038">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Fe(NCS)</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rPr>
                        <a:t>2+</a:t>
                      </a:r>
                    </a:p>
                  </a:txBody>
                  <a:tcPr marL="83077" marR="83077" marT="46800" marB="46800" anchor="ctr" horzOverflow="overflow">
                    <a:lnL>
                      <a:noFill/>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2.2</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sym typeface="Symbol" pitchFamily="18" charset="2"/>
                        </a:rPr>
                        <a:t></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10</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rPr>
                        <a:t>3</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[Zn(NH</a:t>
                      </a:r>
                      <a:r>
                        <a:rPr kumimoji="1" lang="en-US" altLang="zh-CN"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3</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a:t>
                      </a:r>
                      <a:r>
                        <a:rPr kumimoji="1" lang="en-US" altLang="zh-CN"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4</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rPr>
                        <a:t>2+</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2.9</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sym typeface="Symbol" pitchFamily="18" charset="2"/>
                        </a:rPr>
                        <a:t></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10</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rPr>
                        <a:t>9</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[Fe(CN)</a:t>
                      </a:r>
                      <a:r>
                        <a:rPr kumimoji="1" lang="en-US" altLang="zh-CN"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6</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rPr>
                        <a:t>4</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sym typeface="Symbol" pitchFamily="18" charset="2"/>
                        </a:rPr>
                        <a:t></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1.0</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sym typeface="Symbol" pitchFamily="18" charset="2"/>
                        </a:rPr>
                        <a:t></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10</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rPr>
                        <a:t>36</a:t>
                      </a:r>
                    </a:p>
                  </a:txBody>
                  <a:tcPr marL="83077" marR="83077" marT="46800" marB="46800" anchor="ctr" horzOverflow="overflow">
                    <a:lnL w="1905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8"/>
                  </a:ext>
                </a:extLst>
              </a:tr>
              <a:tr h="425450">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00FF"/>
                          </a:solidFill>
                          <a:effectLst>
                            <a:outerShdw blurRad="38100" dist="38100" dir="2700000" algn="tl">
                              <a:srgbClr val="C0C0C0"/>
                            </a:outerShdw>
                          </a:effectLst>
                          <a:latin typeface="Times New Roman" pitchFamily="18" charset="0"/>
                          <a:ea typeface="黑体" pitchFamily="2" charset="-122"/>
                        </a:rPr>
                        <a:t>1:2</a:t>
                      </a:r>
                    </a:p>
                  </a:txBody>
                  <a:tcPr marL="83077" marR="83077" marT="46800" marB="46800" anchor="ctr" horzOverflow="overflow">
                    <a:lnL>
                      <a:noFill/>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endParaRP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[Cu(NH</a:t>
                      </a:r>
                      <a:r>
                        <a:rPr kumimoji="1" lang="en-US" altLang="zh-CN"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3</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a:t>
                      </a:r>
                      <a:r>
                        <a:rPr kumimoji="1" lang="en-US" altLang="zh-CN"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4</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rPr>
                        <a:t>2+</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2.1</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sym typeface="Symbol" pitchFamily="18" charset="2"/>
                        </a:rPr>
                        <a:t></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10</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rPr>
                        <a:t>13</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[Co(NH</a:t>
                      </a:r>
                      <a:r>
                        <a:rPr kumimoji="1" lang="en-US" altLang="zh-CN"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3</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a:t>
                      </a:r>
                      <a:r>
                        <a:rPr kumimoji="1" lang="en-US" altLang="zh-CN"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6</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rPr>
                        <a:t>3+</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2</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sym typeface="Symbol" pitchFamily="18" charset="2"/>
                        </a:rPr>
                        <a:t></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10</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rPr>
                        <a:t>35</a:t>
                      </a:r>
                    </a:p>
                  </a:txBody>
                  <a:tcPr marL="83077" marR="83077" marT="46800" marB="46800" anchor="ctr" horzOverflow="overflow">
                    <a:lnL w="1905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9"/>
                  </a:ext>
                </a:extLst>
              </a:tr>
              <a:tr h="398463">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[Ag(NH</a:t>
                      </a:r>
                      <a:r>
                        <a:rPr kumimoji="1" lang="en-US" altLang="zh-CN"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3</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a:t>
                      </a:r>
                      <a:r>
                        <a:rPr kumimoji="1" lang="en-US" altLang="zh-CN"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2</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rPr>
                        <a:t>+</a:t>
                      </a:r>
                    </a:p>
                  </a:txBody>
                  <a:tcPr marL="83077" marR="83077" marT="46800" marB="46800" anchor="ctr" horzOverflow="overflow">
                    <a:lnL>
                      <a:noFill/>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1.1</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sym typeface="Symbol" pitchFamily="18" charset="2"/>
                        </a:rPr>
                        <a:t></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10</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rPr>
                        <a:t>7</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[HgCl</a:t>
                      </a:r>
                      <a:r>
                        <a:rPr kumimoji="1" lang="en-US" altLang="zh-CN"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4</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rPr>
                        <a:t>2</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sym typeface="Symbol" pitchFamily="18" charset="2"/>
                        </a:rPr>
                        <a:t></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1.2</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sym typeface="Symbol" pitchFamily="18" charset="2"/>
                        </a:rPr>
                        <a:t></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10</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rPr>
                        <a:t>15</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[Fe(CN)</a:t>
                      </a:r>
                      <a:r>
                        <a:rPr kumimoji="1" lang="en-US" altLang="zh-CN"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6</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rPr>
                        <a:t>3</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sym typeface="Symbol" pitchFamily="18" charset="2"/>
                        </a:rPr>
                        <a:t></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1.0</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sym typeface="Symbol" pitchFamily="18" charset="2"/>
                        </a:rPr>
                        <a:t></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10</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rPr>
                        <a:t>42</a:t>
                      </a:r>
                    </a:p>
                  </a:txBody>
                  <a:tcPr marL="83077" marR="83077" marT="46800" marB="46800" anchor="ctr" horzOverflow="overflow">
                    <a:lnL w="1905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10"/>
                  </a:ext>
                </a:extLst>
              </a:tr>
              <a:tr h="396875">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[Ag(S</a:t>
                      </a:r>
                      <a:r>
                        <a:rPr kumimoji="1" lang="en-US" altLang="zh-CN"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2</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O</a:t>
                      </a:r>
                      <a:r>
                        <a:rPr kumimoji="1" lang="en-US" altLang="zh-CN"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3</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a:t>
                      </a:r>
                      <a:r>
                        <a:rPr kumimoji="1" lang="en-US" altLang="zh-CN"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2</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rPr>
                        <a:t>3</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sym typeface="Symbol" pitchFamily="18" charset="2"/>
                        </a:rPr>
                        <a:t></a:t>
                      </a:r>
                    </a:p>
                  </a:txBody>
                  <a:tcPr marL="83077" marR="83077" marT="46800" marB="46800" anchor="ctr" horzOverflow="overflow">
                    <a:lnL>
                      <a:noFill/>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2.9</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sym typeface="Symbol" pitchFamily="18" charset="2"/>
                        </a:rPr>
                        <a:t></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10</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rPr>
                        <a:t>13</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[Zn(CN)</a:t>
                      </a:r>
                      <a:r>
                        <a:rPr kumimoji="1" lang="en-US" altLang="zh-CN"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4</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rPr>
                        <a:t>2</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sym typeface="Symbol" pitchFamily="18" charset="2"/>
                        </a:rPr>
                        <a:t></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5.0</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sym typeface="Symbol" pitchFamily="18" charset="2"/>
                        </a:rPr>
                        <a:t></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10</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rPr>
                        <a:t>16</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endParaRP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endParaRPr>
                    </a:p>
                  </a:txBody>
                  <a:tcPr marL="83077" marR="83077" marT="46800" marB="46800" anchor="ctr" horzOverflow="overflow">
                    <a:lnL w="1905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11"/>
                  </a:ext>
                </a:extLst>
              </a:tr>
              <a:tr h="396875">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[Ag(CN)</a:t>
                      </a:r>
                      <a:r>
                        <a:rPr kumimoji="1" lang="en-US" altLang="zh-CN" sz="1800" b="0" i="0" u="none" strike="noStrike" cap="none" normalizeH="0" baseline="-25000">
                          <a:ln>
                            <a:noFill/>
                          </a:ln>
                          <a:solidFill>
                            <a:srgbClr val="006600"/>
                          </a:solidFill>
                          <a:effectLst>
                            <a:outerShdw blurRad="38100" dist="38100" dir="2700000" algn="tl">
                              <a:srgbClr val="C0C0C0"/>
                            </a:outerShdw>
                          </a:effectLst>
                          <a:latin typeface="Times New Roman" pitchFamily="18" charset="0"/>
                          <a:ea typeface="黑体" pitchFamily="2" charset="-122"/>
                        </a:rPr>
                        <a:t>2</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sym typeface="Symbol" pitchFamily="18" charset="2"/>
                        </a:rPr>
                        <a:t></a:t>
                      </a:r>
                    </a:p>
                  </a:txBody>
                  <a:tcPr marL="83077" marR="83077" marT="46800" marB="46800" anchor="ctr" horzOverflow="overflow">
                    <a:lnL>
                      <a:noFill/>
                    </a:lnL>
                    <a:lnR w="19050" cap="flat" cmpd="sng" algn="ctr">
                      <a:solidFill>
                        <a:schemeClr val="tx1"/>
                      </a:solid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1.3</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sym typeface="Symbol" pitchFamily="18" charset="2"/>
                        </a:rPr>
                        <a:t></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10</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itchFamily="18" charset="0"/>
                          <a:ea typeface="黑体" pitchFamily="2" charset="-122"/>
                        </a:rPr>
                        <a:t>21</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endParaRP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endParaRP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endParaRP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dirty="0">
                        <a:ln>
                          <a:noFill/>
                        </a:ln>
                        <a:solidFill>
                          <a:srgbClr val="006600"/>
                        </a:solidFill>
                        <a:effectLst>
                          <a:outerShdw blurRad="38100" dist="38100" dir="2700000" algn="tl">
                            <a:srgbClr val="C0C0C0"/>
                          </a:outerShdw>
                        </a:effectLst>
                        <a:latin typeface="Times New Roman" pitchFamily="18" charset="0"/>
                        <a:ea typeface="黑体" pitchFamily="2" charset="-122"/>
                      </a:endParaRPr>
                    </a:p>
                  </a:txBody>
                  <a:tcPr marL="83077" marR="83077" marT="46800" marB="46800" anchor="ctr" horzOverflow="overflow">
                    <a:lnL w="19050" cap="flat" cmpd="sng" algn="ctr">
                      <a:solidFill>
                        <a:schemeClr val="tx1"/>
                      </a:solidFill>
                      <a:prstDash val="solid"/>
                      <a:round/>
                      <a:headEnd type="none" w="med" len="med"/>
                      <a:tailEnd type="none" w="med" len="med"/>
                    </a:lnL>
                    <a:lnR>
                      <a:noFill/>
                    </a:lnR>
                    <a:lnT>
                      <a:noFill/>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bl>
          </a:graphicData>
        </a:graphic>
      </p:graphicFrame>
      <p:sp>
        <p:nvSpPr>
          <p:cNvPr id="1973361" name="Text Box 113"/>
          <p:cNvSpPr txBox="1">
            <a:spLocks noChangeArrowheads="1"/>
          </p:cNvSpPr>
          <p:nvPr/>
        </p:nvSpPr>
        <p:spPr bwMode="auto">
          <a:xfrm>
            <a:off x="638908" y="6324601"/>
            <a:ext cx="8146782" cy="369332"/>
          </a:xfrm>
          <a:prstGeom prst="rect">
            <a:avLst/>
          </a:prstGeom>
          <a:noFill/>
          <a:ln w="9525" algn="ctr">
            <a:noFill/>
            <a:miter lim="800000"/>
            <a:headEnd/>
            <a:tailEnd/>
          </a:ln>
          <a:effectLst/>
        </p:spPr>
        <p:txBody>
          <a:bodyPr wrap="none">
            <a:spAutoFit/>
          </a:bodyPr>
          <a:lstStyle/>
          <a:p>
            <a:pPr>
              <a:defRPr/>
            </a:pPr>
            <a:r>
              <a:rPr kumimoji="0" lang="zh-CN" altLang="en-US" sz="1800" dirty="0">
                <a:solidFill>
                  <a:srgbClr val="FF0000"/>
                </a:solidFill>
              </a:rPr>
              <a:t>注意：</a:t>
            </a:r>
            <a:r>
              <a:rPr kumimoji="0" lang="zh-CN" altLang="en-US" sz="1800" dirty="0">
                <a:solidFill>
                  <a:schemeClr val="tx2"/>
                </a:solidFill>
              </a:rPr>
              <a:t>用</a:t>
            </a:r>
            <a:r>
              <a:rPr kumimoji="0" lang="en-US" altLang="zh-CN" sz="1800" i="1" dirty="0">
                <a:solidFill>
                  <a:schemeClr val="tx2"/>
                </a:solidFill>
              </a:rPr>
              <a:t>K</a:t>
            </a:r>
            <a:r>
              <a:rPr kumimoji="0" lang="zh-CN" altLang="en-US" sz="1600" i="1" baseline="-25000" dirty="0">
                <a:solidFill>
                  <a:schemeClr val="tx2"/>
                </a:solidFill>
              </a:rPr>
              <a:t>稳</a:t>
            </a:r>
            <a:r>
              <a:rPr kumimoji="0" lang="zh-CN" altLang="en-US" sz="1800" dirty="0">
                <a:solidFill>
                  <a:schemeClr val="tx2"/>
                </a:solidFill>
              </a:rPr>
              <a:t>值的大小比较配离子的稳定性时，只有在相同类型的情况下才行。</a:t>
            </a:r>
          </a:p>
        </p:txBody>
      </p:sp>
    </p:spTree>
    <p:extLst>
      <p:ext uri="{BB962C8B-B14F-4D97-AF65-F5344CB8AC3E}">
        <p14:creationId xmlns:p14="http://schemas.microsoft.com/office/powerpoint/2010/main" val="27126644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ext Box 6"/>
          <p:cNvSpPr txBox="1">
            <a:spLocks noChangeArrowheads="1"/>
          </p:cNvSpPr>
          <p:nvPr/>
        </p:nvSpPr>
        <p:spPr bwMode="auto">
          <a:xfrm>
            <a:off x="518864" y="1196752"/>
            <a:ext cx="8229600" cy="2316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lnSpc>
                <a:spcPct val="150000"/>
              </a:lnSpc>
              <a:spcBef>
                <a:spcPct val="0"/>
              </a:spcBef>
              <a:buFontTx/>
              <a:buNone/>
            </a:pPr>
            <a:r>
              <a:rPr lang="en-US" altLang="en-US" sz="2400" b="0" dirty="0">
                <a:solidFill>
                  <a:schemeClr val="tx1"/>
                </a:solidFill>
                <a:latin typeface="Arial" charset="0"/>
                <a:ea typeface="黑体" pitchFamily="2" charset="-122"/>
                <a:sym typeface="Monotype Sorts" pitchFamily="2" charset="2"/>
              </a:rPr>
              <a:t>IA, IIA,  IIIA</a:t>
            </a:r>
          </a:p>
          <a:p>
            <a:pPr eaLnBrk="1" hangingPunct="1">
              <a:lnSpc>
                <a:spcPct val="150000"/>
              </a:lnSpc>
              <a:spcBef>
                <a:spcPct val="0"/>
              </a:spcBef>
              <a:buFontTx/>
              <a:buNone/>
            </a:pPr>
            <a:r>
              <a:rPr lang="en-US" altLang="zh-CN" sz="2400" b="0" i="1" dirty="0">
                <a:solidFill>
                  <a:schemeClr val="tx1"/>
                </a:solidFill>
                <a:latin typeface="Arial" charset="0"/>
                <a:ea typeface="黑体" pitchFamily="2" charset="-122"/>
                <a:sym typeface="Monotype Sorts" pitchFamily="2" charset="2"/>
              </a:rPr>
              <a:t>d </a:t>
            </a:r>
            <a:r>
              <a:rPr lang="en-US" altLang="en-US" sz="2400" b="0" baseline="30000" dirty="0">
                <a:solidFill>
                  <a:schemeClr val="tx1"/>
                </a:solidFill>
                <a:latin typeface="Arial" charset="0"/>
                <a:ea typeface="黑体" pitchFamily="2" charset="-122"/>
                <a:sym typeface="Monotype Sorts" pitchFamily="2" charset="2"/>
              </a:rPr>
              <a:t>0</a:t>
            </a:r>
            <a:r>
              <a:rPr lang="zh-CN" altLang="en-US" sz="2400" b="0" dirty="0">
                <a:solidFill>
                  <a:schemeClr val="tx1"/>
                </a:solidFill>
                <a:latin typeface="Arial" charset="0"/>
                <a:ea typeface="黑体" pitchFamily="2" charset="-122"/>
                <a:sym typeface="Monotype Sorts" pitchFamily="2" charset="2"/>
              </a:rPr>
              <a:t>结构， </a:t>
            </a:r>
            <a:r>
              <a:rPr lang="en-US" altLang="zh-CN" sz="2400" b="0" dirty="0">
                <a:solidFill>
                  <a:schemeClr val="tx1"/>
                </a:solidFill>
                <a:latin typeface="Arial" charset="0"/>
                <a:ea typeface="黑体" pitchFamily="2" charset="-122"/>
                <a:sym typeface="Monotype Sorts" pitchFamily="2" charset="2"/>
              </a:rPr>
              <a:t>IIIA(Ga</a:t>
            </a:r>
            <a:r>
              <a:rPr lang="en-US" altLang="zh-CN" sz="2400" b="0" baseline="30000" dirty="0">
                <a:solidFill>
                  <a:schemeClr val="tx1"/>
                </a:solidFill>
                <a:latin typeface="Arial" charset="0"/>
                <a:ea typeface="黑体" pitchFamily="2" charset="-122"/>
                <a:sym typeface="Monotype Sorts" pitchFamily="2" charset="2"/>
              </a:rPr>
              <a:t>3+</a:t>
            </a:r>
            <a:r>
              <a:rPr lang="en-US" altLang="zh-CN" sz="2400" b="0" dirty="0">
                <a:solidFill>
                  <a:schemeClr val="tx1"/>
                </a:solidFill>
                <a:latin typeface="Arial" charset="0"/>
                <a:ea typeface="黑体" pitchFamily="2" charset="-122"/>
                <a:sym typeface="Monotype Sorts" pitchFamily="2" charset="2"/>
              </a:rPr>
              <a:t>)</a:t>
            </a:r>
            <a:r>
              <a:rPr lang="zh-CN" altLang="en-US" sz="2400" b="0" dirty="0">
                <a:solidFill>
                  <a:schemeClr val="tx1"/>
                </a:solidFill>
                <a:latin typeface="Arial" charset="0"/>
                <a:ea typeface="黑体" pitchFamily="2" charset="-122"/>
                <a:sym typeface="Monotype Sorts" pitchFamily="2" charset="2"/>
              </a:rPr>
              <a:t>无色离子,  </a:t>
            </a:r>
          </a:p>
          <a:p>
            <a:pPr eaLnBrk="1" hangingPunct="1">
              <a:lnSpc>
                <a:spcPct val="150000"/>
              </a:lnSpc>
              <a:spcBef>
                <a:spcPct val="0"/>
              </a:spcBef>
              <a:buFontTx/>
              <a:buNone/>
            </a:pPr>
            <a:r>
              <a:rPr lang="en-US" altLang="zh-CN" sz="2400" b="0" i="1" dirty="0">
                <a:solidFill>
                  <a:schemeClr val="tx1"/>
                </a:solidFill>
                <a:latin typeface="Arial" charset="0"/>
                <a:ea typeface="黑体" pitchFamily="2" charset="-122"/>
                <a:sym typeface="Monotype Sorts" pitchFamily="2" charset="2"/>
              </a:rPr>
              <a:t>d </a:t>
            </a:r>
            <a:r>
              <a:rPr lang="en-US" altLang="zh-CN" sz="2400" b="0" baseline="30000" dirty="0">
                <a:solidFill>
                  <a:schemeClr val="tx1"/>
                </a:solidFill>
                <a:latin typeface="Arial" charset="0"/>
                <a:ea typeface="黑体" pitchFamily="2" charset="-122"/>
                <a:sym typeface="Monotype Sorts" pitchFamily="2" charset="2"/>
              </a:rPr>
              <a:t>10</a:t>
            </a:r>
            <a:r>
              <a:rPr lang="zh-CN" altLang="zh-CN" sz="2400" b="0" dirty="0">
                <a:solidFill>
                  <a:schemeClr val="tx1"/>
                </a:solidFill>
                <a:latin typeface="Arial" charset="0"/>
                <a:ea typeface="黑体" pitchFamily="2" charset="-122"/>
                <a:sym typeface="Monotype Sorts" pitchFamily="2" charset="2"/>
              </a:rPr>
              <a:t>结构</a:t>
            </a:r>
            <a:r>
              <a:rPr lang="zh-CN" altLang="en-US" sz="2400" b="0" dirty="0">
                <a:solidFill>
                  <a:schemeClr val="tx1"/>
                </a:solidFill>
                <a:latin typeface="Arial" charset="0"/>
                <a:ea typeface="黑体" pitchFamily="2" charset="-122"/>
                <a:sym typeface="Monotype Sorts" pitchFamily="2" charset="2"/>
              </a:rPr>
              <a:t>   </a:t>
            </a:r>
            <a:r>
              <a:rPr lang="en-US" altLang="en-US" sz="2400" b="0" dirty="0">
                <a:solidFill>
                  <a:schemeClr val="tx1"/>
                </a:solidFill>
                <a:latin typeface="Arial" charset="0"/>
                <a:ea typeface="黑体" pitchFamily="2" charset="-122"/>
                <a:sym typeface="Monotype Sorts" pitchFamily="2" charset="2"/>
              </a:rPr>
              <a:t>IB, IIB( Cu</a:t>
            </a:r>
            <a:r>
              <a:rPr lang="en-US" altLang="en-US" sz="2400" b="0" baseline="30000" dirty="0">
                <a:solidFill>
                  <a:schemeClr val="tx1"/>
                </a:solidFill>
                <a:latin typeface="Arial" charset="0"/>
                <a:ea typeface="黑体" pitchFamily="2" charset="-122"/>
                <a:sym typeface="Monotype Sorts" pitchFamily="2" charset="2"/>
              </a:rPr>
              <a:t>+</a:t>
            </a:r>
            <a:r>
              <a:rPr lang="en-US" altLang="en-US" sz="2400" b="0" dirty="0">
                <a:solidFill>
                  <a:schemeClr val="tx1"/>
                </a:solidFill>
                <a:latin typeface="Arial" charset="0"/>
                <a:ea typeface="黑体" pitchFamily="2" charset="-122"/>
                <a:sym typeface="Monotype Sorts" pitchFamily="2" charset="2"/>
              </a:rPr>
              <a:t>, Ag</a:t>
            </a:r>
            <a:r>
              <a:rPr lang="en-US" altLang="en-US" sz="2400" b="0" baseline="30000" dirty="0">
                <a:solidFill>
                  <a:schemeClr val="tx1"/>
                </a:solidFill>
                <a:latin typeface="Arial" charset="0"/>
                <a:ea typeface="黑体" pitchFamily="2" charset="-122"/>
                <a:sym typeface="Monotype Sorts" pitchFamily="2" charset="2"/>
              </a:rPr>
              <a:t>+</a:t>
            </a:r>
            <a:r>
              <a:rPr lang="en-US" altLang="en-US" sz="2400" b="0" dirty="0">
                <a:solidFill>
                  <a:schemeClr val="tx1"/>
                </a:solidFill>
                <a:latin typeface="Arial" charset="0"/>
                <a:ea typeface="黑体" pitchFamily="2" charset="-122"/>
                <a:sym typeface="Monotype Sorts" pitchFamily="2" charset="2"/>
              </a:rPr>
              <a:t>,   Zn</a:t>
            </a:r>
            <a:r>
              <a:rPr lang="en-US" altLang="en-US" sz="2400" b="0" baseline="30000" dirty="0">
                <a:solidFill>
                  <a:schemeClr val="tx1"/>
                </a:solidFill>
                <a:latin typeface="Arial" charset="0"/>
                <a:ea typeface="黑体" pitchFamily="2" charset="-122"/>
                <a:sym typeface="Monotype Sorts" pitchFamily="2" charset="2"/>
              </a:rPr>
              <a:t>2+</a:t>
            </a:r>
            <a:r>
              <a:rPr lang="en-US" altLang="en-US" sz="2400" b="0" dirty="0">
                <a:solidFill>
                  <a:schemeClr val="tx1"/>
                </a:solidFill>
                <a:latin typeface="Arial" charset="0"/>
                <a:ea typeface="黑体" pitchFamily="2" charset="-122"/>
                <a:sym typeface="Monotype Sorts" pitchFamily="2" charset="2"/>
              </a:rPr>
              <a:t>, Cd</a:t>
            </a:r>
            <a:r>
              <a:rPr lang="en-US" altLang="en-US" sz="2400" b="0" baseline="30000" dirty="0">
                <a:solidFill>
                  <a:schemeClr val="tx1"/>
                </a:solidFill>
                <a:latin typeface="Arial" charset="0"/>
                <a:ea typeface="黑体" pitchFamily="2" charset="-122"/>
                <a:sym typeface="Monotype Sorts" pitchFamily="2" charset="2"/>
              </a:rPr>
              <a:t>2+</a:t>
            </a:r>
            <a:r>
              <a:rPr lang="en-US" altLang="en-US" sz="2400" b="0" dirty="0">
                <a:solidFill>
                  <a:schemeClr val="tx1"/>
                </a:solidFill>
                <a:latin typeface="Arial" charset="0"/>
                <a:ea typeface="黑体" pitchFamily="2" charset="-122"/>
                <a:sym typeface="Monotype Sorts" pitchFamily="2" charset="2"/>
              </a:rPr>
              <a:t>, Hg</a:t>
            </a:r>
            <a:r>
              <a:rPr lang="en-US" altLang="en-US" sz="2400" b="0" baseline="30000" dirty="0">
                <a:solidFill>
                  <a:schemeClr val="tx1"/>
                </a:solidFill>
                <a:latin typeface="Arial" charset="0"/>
                <a:ea typeface="黑体" pitchFamily="2" charset="-122"/>
                <a:sym typeface="Monotype Sorts" pitchFamily="2" charset="2"/>
              </a:rPr>
              <a:t>2+</a:t>
            </a:r>
            <a:r>
              <a:rPr lang="en-US" altLang="en-US" sz="2400" b="0" dirty="0">
                <a:solidFill>
                  <a:schemeClr val="tx1"/>
                </a:solidFill>
                <a:latin typeface="Arial" charset="0"/>
                <a:ea typeface="黑体" pitchFamily="2" charset="-122"/>
                <a:sym typeface="Monotype Sorts" pitchFamily="2" charset="2"/>
              </a:rPr>
              <a:t>) , </a:t>
            </a:r>
            <a:endParaRPr lang="zh-CN" altLang="zh-CN" sz="2400" b="0" dirty="0">
              <a:solidFill>
                <a:schemeClr val="tx1"/>
              </a:solidFill>
              <a:latin typeface="Arial" charset="0"/>
              <a:ea typeface="黑体" pitchFamily="2" charset="-122"/>
              <a:sym typeface="Monotype Sorts" pitchFamily="2" charset="2"/>
            </a:endParaRPr>
          </a:p>
          <a:p>
            <a:pPr eaLnBrk="1" hangingPunct="1">
              <a:lnSpc>
                <a:spcPct val="150000"/>
              </a:lnSpc>
              <a:spcBef>
                <a:spcPct val="0"/>
              </a:spcBef>
              <a:buFontTx/>
              <a:buNone/>
            </a:pPr>
            <a:r>
              <a:rPr lang="zh-CN" altLang="en-US" sz="2800" b="0" dirty="0">
                <a:solidFill>
                  <a:srgbClr val="0000FF"/>
                </a:solidFill>
                <a:latin typeface="Arial" charset="0"/>
                <a:ea typeface="黑体" pitchFamily="2" charset="-122"/>
                <a:sym typeface="Monotype Sorts" pitchFamily="2" charset="2"/>
              </a:rPr>
              <a:t>不产生 </a:t>
            </a:r>
            <a:r>
              <a:rPr lang="en-US" altLang="en-US" sz="2800" b="0" i="1" dirty="0">
                <a:solidFill>
                  <a:srgbClr val="0000FF"/>
                </a:solidFill>
                <a:latin typeface="Arial" charset="0"/>
                <a:ea typeface="黑体" pitchFamily="2" charset="-122"/>
                <a:sym typeface="Monotype Sorts" pitchFamily="2" charset="2"/>
              </a:rPr>
              <a:t>d</a:t>
            </a:r>
            <a:r>
              <a:rPr lang="en-US" altLang="en-US" sz="2800" b="0" dirty="0">
                <a:solidFill>
                  <a:srgbClr val="0000FF"/>
                </a:solidFill>
                <a:latin typeface="Arial" charset="0"/>
                <a:ea typeface="黑体" pitchFamily="2" charset="-122"/>
                <a:sym typeface="Monotype Sorts" pitchFamily="2" charset="2"/>
              </a:rPr>
              <a:t>-</a:t>
            </a:r>
            <a:r>
              <a:rPr lang="en-US" altLang="en-US" sz="2800" b="0" i="1" dirty="0">
                <a:solidFill>
                  <a:srgbClr val="0000FF"/>
                </a:solidFill>
                <a:latin typeface="Arial" charset="0"/>
                <a:ea typeface="黑体" pitchFamily="2" charset="-122"/>
                <a:sym typeface="Monotype Sorts" pitchFamily="2" charset="2"/>
              </a:rPr>
              <a:t>d </a:t>
            </a:r>
            <a:r>
              <a:rPr lang="zh-CN" altLang="en-US" sz="2800" b="0" dirty="0">
                <a:solidFill>
                  <a:srgbClr val="0000FF"/>
                </a:solidFill>
                <a:latin typeface="Arial" charset="0"/>
                <a:ea typeface="黑体" pitchFamily="2" charset="-122"/>
                <a:sym typeface="Monotype Sorts" pitchFamily="2" charset="2"/>
              </a:rPr>
              <a:t>跃迁, 无色</a:t>
            </a:r>
          </a:p>
        </p:txBody>
      </p:sp>
      <p:sp>
        <p:nvSpPr>
          <p:cNvPr id="8" name="矩形 7">
            <a:extLst>
              <a:ext uri="{FF2B5EF4-FFF2-40B4-BE49-F238E27FC236}">
                <a16:creationId xmlns:a16="http://schemas.microsoft.com/office/drawing/2014/main" id="{07A241D9-65FD-BF29-EC27-ECCB1DB8A751}"/>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9" name="Rectangle 11">
            <a:extLst>
              <a:ext uri="{FF2B5EF4-FFF2-40B4-BE49-F238E27FC236}">
                <a16:creationId xmlns:a16="http://schemas.microsoft.com/office/drawing/2014/main" id="{EAA2FC72-79B9-98C6-C715-B2C5DDCE6023}"/>
              </a:ext>
            </a:extLst>
          </p:cNvPr>
          <p:cNvSpPr>
            <a:spLocks noChangeArrowheads="1"/>
          </p:cNvSpPr>
          <p:nvPr/>
        </p:nvSpPr>
        <p:spPr bwMode="auto">
          <a:xfrm>
            <a:off x="1215548" y="188640"/>
            <a:ext cx="6524804" cy="584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25" tIns="45712" rIns="91425" bIns="45712">
            <a:spAutoFit/>
          </a:bodyPr>
          <a:lstStyle/>
          <a:p>
            <a:pPr algn="ctr">
              <a:defRPr/>
            </a:pPr>
            <a:r>
              <a:rPr kumimoji="0" lang="en-US" altLang="zh-CN" sz="3200" b="0" dirty="0">
                <a:solidFill>
                  <a:srgbClr val="C00000"/>
                </a:solidFill>
              </a:rPr>
              <a:t>d - d </a:t>
            </a:r>
            <a:r>
              <a:rPr kumimoji="0" lang="zh-CN" altLang="en-US" sz="3200" b="0" dirty="0">
                <a:solidFill>
                  <a:srgbClr val="C00000"/>
                </a:solidFill>
              </a:rPr>
              <a:t>跃迁使配合物产生颜色</a:t>
            </a:r>
          </a:p>
        </p:txBody>
      </p:sp>
      <p:pic>
        <p:nvPicPr>
          <p:cNvPr id="31" name="图片 30">
            <a:extLst>
              <a:ext uri="{FF2B5EF4-FFF2-40B4-BE49-F238E27FC236}">
                <a16:creationId xmlns:a16="http://schemas.microsoft.com/office/drawing/2014/main" id="{AF0DFE78-B2A6-1A6A-6C13-F19800C4431C}"/>
              </a:ext>
            </a:extLst>
          </p:cNvPr>
          <p:cNvPicPr>
            <a:picLocks noChangeAspect="1"/>
          </p:cNvPicPr>
          <p:nvPr/>
        </p:nvPicPr>
        <p:blipFill>
          <a:blip r:embed="rId2"/>
          <a:stretch>
            <a:fillRect/>
          </a:stretch>
        </p:blipFill>
        <p:spPr>
          <a:xfrm>
            <a:off x="1241614" y="4221088"/>
            <a:ext cx="6934200" cy="1879600"/>
          </a:xfrm>
          <a:prstGeom prst="rect">
            <a:avLst/>
          </a:prstGeom>
        </p:spPr>
      </p:pic>
      <p:cxnSp>
        <p:nvCxnSpPr>
          <p:cNvPr id="32" name="直线箭头连接符 31">
            <a:extLst>
              <a:ext uri="{FF2B5EF4-FFF2-40B4-BE49-F238E27FC236}">
                <a16:creationId xmlns:a16="http://schemas.microsoft.com/office/drawing/2014/main" id="{B8EB28E0-8884-F032-F60B-3A5713403193}"/>
              </a:ext>
            </a:extLst>
          </p:cNvPr>
          <p:cNvCxnSpPr>
            <a:cxnSpLocks/>
          </p:cNvCxnSpPr>
          <p:nvPr/>
        </p:nvCxnSpPr>
        <p:spPr>
          <a:xfrm>
            <a:off x="3563888" y="4229472"/>
            <a:ext cx="0" cy="3600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759AD55C-18E9-0607-CB78-25BC16159E56}"/>
              </a:ext>
            </a:extLst>
          </p:cNvPr>
          <p:cNvCxnSpPr>
            <a:cxnSpLocks/>
          </p:cNvCxnSpPr>
          <p:nvPr/>
        </p:nvCxnSpPr>
        <p:spPr>
          <a:xfrm flipV="1">
            <a:off x="3707904" y="4221088"/>
            <a:ext cx="0" cy="3600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6" name="图片 35">
            <a:extLst>
              <a:ext uri="{FF2B5EF4-FFF2-40B4-BE49-F238E27FC236}">
                <a16:creationId xmlns:a16="http://schemas.microsoft.com/office/drawing/2014/main" id="{8363DCF3-DA3F-BACF-C694-81C7BCD70B8B}"/>
              </a:ext>
            </a:extLst>
          </p:cNvPr>
          <p:cNvPicPr>
            <a:picLocks noChangeAspect="1"/>
          </p:cNvPicPr>
          <p:nvPr/>
        </p:nvPicPr>
        <p:blipFill>
          <a:blip r:embed="rId3"/>
          <a:stretch>
            <a:fillRect/>
          </a:stretch>
        </p:blipFill>
        <p:spPr>
          <a:xfrm>
            <a:off x="4281100" y="4104672"/>
            <a:ext cx="393700" cy="609600"/>
          </a:xfrm>
          <a:prstGeom prst="rect">
            <a:avLst/>
          </a:prstGeom>
        </p:spPr>
      </p:pic>
      <p:cxnSp>
        <p:nvCxnSpPr>
          <p:cNvPr id="37" name="直线箭头连接符 36">
            <a:extLst>
              <a:ext uri="{FF2B5EF4-FFF2-40B4-BE49-F238E27FC236}">
                <a16:creationId xmlns:a16="http://schemas.microsoft.com/office/drawing/2014/main" id="{E164C3C1-7EB7-CF0D-E123-B2554199E798}"/>
              </a:ext>
            </a:extLst>
          </p:cNvPr>
          <p:cNvCxnSpPr>
            <a:cxnSpLocks/>
          </p:cNvCxnSpPr>
          <p:nvPr/>
        </p:nvCxnSpPr>
        <p:spPr>
          <a:xfrm>
            <a:off x="3162030" y="5341173"/>
            <a:ext cx="0" cy="3600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线箭头连接符 37">
            <a:extLst>
              <a:ext uri="{FF2B5EF4-FFF2-40B4-BE49-F238E27FC236}">
                <a16:creationId xmlns:a16="http://schemas.microsoft.com/office/drawing/2014/main" id="{96847CF5-BDD4-6AFC-0EB1-7C1FC44C516D}"/>
              </a:ext>
            </a:extLst>
          </p:cNvPr>
          <p:cNvCxnSpPr>
            <a:cxnSpLocks/>
          </p:cNvCxnSpPr>
          <p:nvPr/>
        </p:nvCxnSpPr>
        <p:spPr>
          <a:xfrm flipV="1">
            <a:off x="3306046" y="5332789"/>
            <a:ext cx="0" cy="3600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9" name="图片 38">
            <a:extLst>
              <a:ext uri="{FF2B5EF4-FFF2-40B4-BE49-F238E27FC236}">
                <a16:creationId xmlns:a16="http://schemas.microsoft.com/office/drawing/2014/main" id="{C5FAFF08-07EF-325C-EB1F-614179970CA3}"/>
              </a:ext>
            </a:extLst>
          </p:cNvPr>
          <p:cNvPicPr>
            <a:picLocks noChangeAspect="1"/>
          </p:cNvPicPr>
          <p:nvPr/>
        </p:nvPicPr>
        <p:blipFill>
          <a:blip r:embed="rId3"/>
          <a:stretch>
            <a:fillRect/>
          </a:stretch>
        </p:blipFill>
        <p:spPr>
          <a:xfrm>
            <a:off x="3890268" y="5269444"/>
            <a:ext cx="393700" cy="609600"/>
          </a:xfrm>
          <a:prstGeom prst="rect">
            <a:avLst/>
          </a:prstGeom>
        </p:spPr>
      </p:pic>
      <p:cxnSp>
        <p:nvCxnSpPr>
          <p:cNvPr id="40" name="直线箭头连接符 39">
            <a:extLst>
              <a:ext uri="{FF2B5EF4-FFF2-40B4-BE49-F238E27FC236}">
                <a16:creationId xmlns:a16="http://schemas.microsoft.com/office/drawing/2014/main" id="{D5B4CC59-BA22-1896-072B-B5E8EC3A32D5}"/>
              </a:ext>
            </a:extLst>
          </p:cNvPr>
          <p:cNvCxnSpPr>
            <a:cxnSpLocks/>
          </p:cNvCxnSpPr>
          <p:nvPr/>
        </p:nvCxnSpPr>
        <p:spPr>
          <a:xfrm>
            <a:off x="4788024" y="5341173"/>
            <a:ext cx="0" cy="3600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a:extLst>
              <a:ext uri="{FF2B5EF4-FFF2-40B4-BE49-F238E27FC236}">
                <a16:creationId xmlns:a16="http://schemas.microsoft.com/office/drawing/2014/main" id="{48C0DA15-49E8-BA53-8C06-C5D1F6BC06EB}"/>
              </a:ext>
            </a:extLst>
          </p:cNvPr>
          <p:cNvCxnSpPr>
            <a:cxnSpLocks/>
          </p:cNvCxnSpPr>
          <p:nvPr/>
        </p:nvCxnSpPr>
        <p:spPr>
          <a:xfrm flipV="1">
            <a:off x="4932040" y="5332789"/>
            <a:ext cx="0" cy="3600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线箭头连接符 43">
            <a:extLst>
              <a:ext uri="{FF2B5EF4-FFF2-40B4-BE49-F238E27FC236}">
                <a16:creationId xmlns:a16="http://schemas.microsoft.com/office/drawing/2014/main" id="{DDB9B33F-8D4D-D8EF-6910-EB1F272DF079}"/>
              </a:ext>
            </a:extLst>
          </p:cNvPr>
          <p:cNvCxnSpPr>
            <a:cxnSpLocks/>
          </p:cNvCxnSpPr>
          <p:nvPr/>
        </p:nvCxnSpPr>
        <p:spPr>
          <a:xfrm>
            <a:off x="6660232" y="4237856"/>
            <a:ext cx="0" cy="3600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线箭头连接符 44">
            <a:extLst>
              <a:ext uri="{FF2B5EF4-FFF2-40B4-BE49-F238E27FC236}">
                <a16:creationId xmlns:a16="http://schemas.microsoft.com/office/drawing/2014/main" id="{37C1E13D-92D8-B0E3-8AAA-D16DCD8E4203}"/>
              </a:ext>
            </a:extLst>
          </p:cNvPr>
          <p:cNvCxnSpPr>
            <a:cxnSpLocks/>
          </p:cNvCxnSpPr>
          <p:nvPr/>
        </p:nvCxnSpPr>
        <p:spPr>
          <a:xfrm flipV="1">
            <a:off x="6804248" y="4229472"/>
            <a:ext cx="0" cy="3600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a:extLst>
              <a:ext uri="{FF2B5EF4-FFF2-40B4-BE49-F238E27FC236}">
                <a16:creationId xmlns:a16="http://schemas.microsoft.com/office/drawing/2014/main" id="{87173616-8C62-A9B4-32CF-8E10C88CEC3F}"/>
              </a:ext>
            </a:extLst>
          </p:cNvPr>
          <p:cNvCxnSpPr>
            <a:cxnSpLocks/>
          </p:cNvCxnSpPr>
          <p:nvPr/>
        </p:nvCxnSpPr>
        <p:spPr>
          <a:xfrm>
            <a:off x="7452320" y="4229472"/>
            <a:ext cx="0" cy="3600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a:extLst>
              <a:ext uri="{FF2B5EF4-FFF2-40B4-BE49-F238E27FC236}">
                <a16:creationId xmlns:a16="http://schemas.microsoft.com/office/drawing/2014/main" id="{F3696127-5D12-30D1-70EF-E8DBE4D02577}"/>
              </a:ext>
            </a:extLst>
          </p:cNvPr>
          <p:cNvCxnSpPr>
            <a:cxnSpLocks/>
          </p:cNvCxnSpPr>
          <p:nvPr/>
        </p:nvCxnSpPr>
        <p:spPr>
          <a:xfrm flipV="1">
            <a:off x="7596336" y="4221088"/>
            <a:ext cx="0" cy="3600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a:extLst>
              <a:ext uri="{FF2B5EF4-FFF2-40B4-BE49-F238E27FC236}">
                <a16:creationId xmlns:a16="http://schemas.microsoft.com/office/drawing/2014/main" id="{C0C8B212-1B40-247E-BA9B-657B13D4C70B}"/>
              </a:ext>
            </a:extLst>
          </p:cNvPr>
          <p:cNvCxnSpPr>
            <a:cxnSpLocks/>
          </p:cNvCxnSpPr>
          <p:nvPr/>
        </p:nvCxnSpPr>
        <p:spPr>
          <a:xfrm>
            <a:off x="6228184" y="5349557"/>
            <a:ext cx="0" cy="3600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E3F6332F-E7F8-66E5-4E13-552131DA2B26}"/>
              </a:ext>
            </a:extLst>
          </p:cNvPr>
          <p:cNvCxnSpPr>
            <a:cxnSpLocks/>
          </p:cNvCxnSpPr>
          <p:nvPr/>
        </p:nvCxnSpPr>
        <p:spPr>
          <a:xfrm flipV="1">
            <a:off x="6372200" y="5341173"/>
            <a:ext cx="0" cy="3600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线箭头连接符 49">
            <a:extLst>
              <a:ext uri="{FF2B5EF4-FFF2-40B4-BE49-F238E27FC236}">
                <a16:creationId xmlns:a16="http://schemas.microsoft.com/office/drawing/2014/main" id="{606E8726-DCD2-63E4-B2FD-05CC50A074A9}"/>
              </a:ext>
            </a:extLst>
          </p:cNvPr>
          <p:cNvCxnSpPr>
            <a:cxnSpLocks/>
          </p:cNvCxnSpPr>
          <p:nvPr/>
        </p:nvCxnSpPr>
        <p:spPr>
          <a:xfrm>
            <a:off x="7092280" y="5357941"/>
            <a:ext cx="0" cy="3600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线箭头连接符 50">
            <a:extLst>
              <a:ext uri="{FF2B5EF4-FFF2-40B4-BE49-F238E27FC236}">
                <a16:creationId xmlns:a16="http://schemas.microsoft.com/office/drawing/2014/main" id="{BD48984C-FA7A-8B01-7466-25E6D35BF4F3}"/>
              </a:ext>
            </a:extLst>
          </p:cNvPr>
          <p:cNvCxnSpPr>
            <a:cxnSpLocks/>
          </p:cNvCxnSpPr>
          <p:nvPr/>
        </p:nvCxnSpPr>
        <p:spPr>
          <a:xfrm flipV="1">
            <a:off x="7236296" y="5349557"/>
            <a:ext cx="0" cy="3600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线箭头连接符 51">
            <a:extLst>
              <a:ext uri="{FF2B5EF4-FFF2-40B4-BE49-F238E27FC236}">
                <a16:creationId xmlns:a16="http://schemas.microsoft.com/office/drawing/2014/main" id="{919B7B72-4486-B29C-DAEF-A4D52F385A97}"/>
              </a:ext>
            </a:extLst>
          </p:cNvPr>
          <p:cNvCxnSpPr>
            <a:cxnSpLocks/>
          </p:cNvCxnSpPr>
          <p:nvPr/>
        </p:nvCxnSpPr>
        <p:spPr>
          <a:xfrm>
            <a:off x="7884368" y="5357941"/>
            <a:ext cx="0" cy="3600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直线箭头连接符 52">
            <a:extLst>
              <a:ext uri="{FF2B5EF4-FFF2-40B4-BE49-F238E27FC236}">
                <a16:creationId xmlns:a16="http://schemas.microsoft.com/office/drawing/2014/main" id="{67FB36F5-D697-F683-78ED-5E80ACA9755F}"/>
              </a:ext>
            </a:extLst>
          </p:cNvPr>
          <p:cNvCxnSpPr>
            <a:cxnSpLocks/>
          </p:cNvCxnSpPr>
          <p:nvPr/>
        </p:nvCxnSpPr>
        <p:spPr>
          <a:xfrm flipV="1">
            <a:off x="8028384" y="5349557"/>
            <a:ext cx="0" cy="3600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21902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4274" name="Text Box 2"/>
          <p:cNvSpPr txBox="1">
            <a:spLocks noChangeArrowheads="1"/>
          </p:cNvSpPr>
          <p:nvPr/>
        </p:nvSpPr>
        <p:spPr bwMode="auto">
          <a:xfrm>
            <a:off x="2710962" y="188640"/>
            <a:ext cx="3988777" cy="579438"/>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spcAft>
                <a:spcPct val="50000"/>
              </a:spcAft>
              <a:buClr>
                <a:srgbClr val="FF0000"/>
              </a:buClr>
              <a:buFont typeface="Wingdings" pitchFamily="2" charset="2"/>
              <a:buNone/>
              <a:defRPr/>
            </a:pPr>
            <a:r>
              <a:rPr kumimoji="0" lang="en-US" altLang="zh-CN" sz="3200" dirty="0">
                <a:solidFill>
                  <a:srgbClr val="CC3300"/>
                </a:solidFill>
                <a:effectLst>
                  <a:outerShdw blurRad="38100" dist="38100" dir="2700000" algn="tl">
                    <a:srgbClr val="C0C0C0"/>
                  </a:outerShdw>
                </a:effectLst>
                <a:latin typeface="黑体" pitchFamily="2" charset="-122"/>
              </a:rPr>
              <a:t> </a:t>
            </a:r>
            <a:r>
              <a:rPr kumimoji="0" lang="zh-CN" altLang="en-US" sz="3200" dirty="0">
                <a:solidFill>
                  <a:srgbClr val="CC3300"/>
                </a:solidFill>
                <a:effectLst>
                  <a:outerShdw blurRad="38100" dist="38100" dir="2700000" algn="tl">
                    <a:srgbClr val="C0C0C0"/>
                  </a:outerShdw>
                </a:effectLst>
                <a:latin typeface="黑体" pitchFamily="2" charset="-122"/>
              </a:rPr>
              <a:t>配位平衡的移动</a:t>
            </a:r>
          </a:p>
        </p:txBody>
      </p:sp>
      <p:sp>
        <p:nvSpPr>
          <p:cNvPr id="1974275" name="Text Box 3"/>
          <p:cNvSpPr txBox="1">
            <a:spLocks noChangeArrowheads="1"/>
          </p:cNvSpPr>
          <p:nvPr/>
        </p:nvSpPr>
        <p:spPr bwMode="auto">
          <a:xfrm>
            <a:off x="383931" y="1412875"/>
            <a:ext cx="8229600" cy="1052596"/>
          </a:xfrm>
          <a:prstGeom prst="rect">
            <a:avLst/>
          </a:prstGeom>
          <a:noFill/>
          <a:ln w="9525" algn="ctr">
            <a:noFill/>
            <a:miter lim="800000"/>
            <a:headEnd/>
            <a:tailEnd/>
          </a:ln>
          <a:effectLst/>
        </p:spPr>
        <p:txBody>
          <a:bodyPr>
            <a:spAutoFit/>
          </a:bodyPr>
          <a:lstStyle/>
          <a:p>
            <a:pPr>
              <a:lnSpc>
                <a:spcPct val="130000"/>
              </a:lnSpc>
              <a:defRPr/>
            </a:pPr>
            <a:r>
              <a:rPr kumimoji="0" lang="en-US" altLang="zh-CN" dirty="0"/>
              <a:t>        </a:t>
            </a:r>
            <a:r>
              <a:rPr kumimoji="0" lang="zh-CN" altLang="en-US" dirty="0"/>
              <a:t>配离子</a:t>
            </a:r>
            <a:r>
              <a:rPr kumimoji="0" lang="en-US" altLang="zh-CN" dirty="0" err="1"/>
              <a:t>ML</a:t>
            </a:r>
            <a:r>
              <a:rPr kumimoji="0" lang="en-US" altLang="zh-CN" i="1" baseline="-25000" dirty="0" err="1"/>
              <a:t>x</a:t>
            </a:r>
            <a:r>
              <a:rPr kumimoji="0" lang="en-US" altLang="zh-CN" baseline="45000" dirty="0"/>
              <a:t>(</a:t>
            </a:r>
            <a:r>
              <a:rPr kumimoji="0" lang="en-US" altLang="zh-CN" i="1" baseline="45000" dirty="0"/>
              <a:t>n-x</a:t>
            </a:r>
            <a:r>
              <a:rPr kumimoji="0" lang="en-US" altLang="zh-CN" baseline="45000" dirty="0"/>
              <a:t>)+</a:t>
            </a:r>
            <a:r>
              <a:rPr kumimoji="0" lang="zh-CN" altLang="en-US" dirty="0"/>
              <a:t>、金属离子</a:t>
            </a:r>
            <a:r>
              <a:rPr kumimoji="0" lang="en-US" altLang="zh-CN" dirty="0"/>
              <a:t> </a:t>
            </a:r>
            <a:r>
              <a:rPr kumimoji="0" lang="en-US" altLang="zh-CN" dirty="0" err="1"/>
              <a:t>M</a:t>
            </a:r>
            <a:r>
              <a:rPr kumimoji="0" lang="en-US" altLang="zh-CN" i="1" baseline="40000" dirty="0" err="1"/>
              <a:t>n</a:t>
            </a:r>
            <a:r>
              <a:rPr kumimoji="0" lang="en-US" altLang="zh-CN" baseline="40000" dirty="0"/>
              <a:t>+ </a:t>
            </a:r>
            <a:r>
              <a:rPr kumimoji="0" lang="zh-CN" altLang="en-US" dirty="0"/>
              <a:t>和配位体</a:t>
            </a:r>
            <a:r>
              <a:rPr kumimoji="0" lang="en-US" altLang="zh-CN" dirty="0"/>
              <a:t> L</a:t>
            </a:r>
            <a:r>
              <a:rPr kumimoji="0" lang="en-US" altLang="zh-CN" baseline="30000" dirty="0">
                <a:sym typeface="Symbol" pitchFamily="18" charset="2"/>
              </a:rPr>
              <a:t> </a:t>
            </a:r>
            <a:r>
              <a:rPr kumimoji="0" lang="zh-CN" altLang="en-US" dirty="0"/>
              <a:t>在水溶液中存在下述配位平衡：</a:t>
            </a:r>
          </a:p>
        </p:txBody>
      </p:sp>
      <p:sp>
        <p:nvSpPr>
          <p:cNvPr id="1974277" name="Text Box 5"/>
          <p:cNvSpPr txBox="1">
            <a:spLocks noChangeArrowheads="1"/>
          </p:cNvSpPr>
          <p:nvPr/>
        </p:nvSpPr>
        <p:spPr bwMode="auto">
          <a:xfrm>
            <a:off x="383931" y="4033839"/>
            <a:ext cx="8299938" cy="2012859"/>
          </a:xfrm>
          <a:prstGeom prst="rect">
            <a:avLst/>
          </a:prstGeom>
          <a:noFill/>
          <a:ln w="9525" algn="ctr">
            <a:noFill/>
            <a:miter lim="800000"/>
            <a:headEnd/>
            <a:tailEnd/>
          </a:ln>
          <a:effectLst/>
        </p:spPr>
        <p:txBody>
          <a:bodyPr>
            <a:spAutoFit/>
          </a:bodyPr>
          <a:lstStyle/>
          <a:p>
            <a:pPr>
              <a:lnSpc>
                <a:spcPct val="130000"/>
              </a:lnSpc>
              <a:defRPr/>
            </a:pPr>
            <a:r>
              <a:rPr kumimoji="0" lang="en-US" altLang="zh-CN"/>
              <a:t>        </a:t>
            </a:r>
            <a:r>
              <a:rPr kumimoji="0" lang="zh-CN" altLang="en-US"/>
              <a:t>如向溶液中加入各种试剂</a:t>
            </a:r>
            <a:r>
              <a:rPr kumimoji="0" lang="en-US" altLang="zh-CN"/>
              <a:t>(</a:t>
            </a:r>
            <a:r>
              <a:rPr kumimoji="0" lang="zh-CN" altLang="en-US"/>
              <a:t>包括酸、碱、沉淀剂，氧化还原或其它配合剂</a:t>
            </a:r>
            <a:r>
              <a:rPr kumimoji="0" lang="en-US" altLang="zh-CN"/>
              <a:t>)</a:t>
            </a:r>
            <a:r>
              <a:rPr kumimoji="0" lang="zh-CN" altLang="en-US"/>
              <a:t>，由于这些试剂与金属离子或配离子可能发生各种化学反应，导致上述配位平衡发生移动，其结果是原溶液中各组分的浓度发生变动。</a:t>
            </a:r>
          </a:p>
        </p:txBody>
      </p:sp>
      <p:grpSp>
        <p:nvGrpSpPr>
          <p:cNvPr id="117765" name="Group 10"/>
          <p:cNvGrpSpPr>
            <a:grpSpLocks/>
          </p:cNvGrpSpPr>
          <p:nvPr/>
        </p:nvGrpSpPr>
        <p:grpSpPr bwMode="auto">
          <a:xfrm>
            <a:off x="1932843" y="2951166"/>
            <a:ext cx="5303453" cy="523875"/>
            <a:chOff x="1104" y="1872"/>
            <a:chExt cx="2832" cy="330"/>
          </a:xfrm>
        </p:grpSpPr>
        <p:sp>
          <p:nvSpPr>
            <p:cNvPr id="1974278" name="Text Box 6"/>
            <p:cNvSpPr txBox="1">
              <a:spLocks noChangeArrowheads="1"/>
            </p:cNvSpPr>
            <p:nvPr/>
          </p:nvSpPr>
          <p:spPr bwMode="auto">
            <a:xfrm>
              <a:off x="1104" y="1872"/>
              <a:ext cx="2832" cy="330"/>
            </a:xfrm>
            <a:prstGeom prst="rect">
              <a:avLst/>
            </a:prstGeom>
            <a:noFill/>
            <a:ln w="9525">
              <a:noFill/>
              <a:miter lim="800000"/>
              <a:headEnd/>
              <a:tailEnd/>
            </a:ln>
            <a:effectLst/>
          </p:spPr>
          <p:txBody>
            <a:bodyPr lIns="91425" tIns="45712" rIns="91425" bIns="45712">
              <a:spAutoFit/>
            </a:bodyPr>
            <a:lstStyle/>
            <a:p>
              <a:pPr>
                <a:spcBef>
                  <a:spcPct val="50000"/>
                </a:spcBef>
                <a:defRPr/>
              </a:pPr>
              <a:r>
                <a:rPr lang="en-US" altLang="zh-CN" sz="2800">
                  <a:solidFill>
                    <a:schemeClr val="tx2"/>
                  </a:solidFill>
                </a:rPr>
                <a:t>M</a:t>
              </a:r>
              <a:r>
                <a:rPr lang="en-US" altLang="zh-CN" sz="2800" i="1" baseline="30000">
                  <a:solidFill>
                    <a:schemeClr val="tx2"/>
                  </a:solidFill>
                </a:rPr>
                <a:t>n</a:t>
              </a:r>
              <a:r>
                <a:rPr lang="en-US" altLang="zh-CN" sz="2800" baseline="30000">
                  <a:solidFill>
                    <a:schemeClr val="tx2"/>
                  </a:solidFill>
                </a:rPr>
                <a:t>+</a:t>
              </a:r>
              <a:r>
                <a:rPr lang="en-US" altLang="zh-CN" sz="2800">
                  <a:solidFill>
                    <a:schemeClr val="tx2"/>
                  </a:solidFill>
                </a:rPr>
                <a:t> + </a:t>
              </a:r>
              <a:r>
                <a:rPr lang="en-US" altLang="zh-CN" sz="2800" i="1">
                  <a:solidFill>
                    <a:schemeClr val="tx2"/>
                  </a:solidFill>
                </a:rPr>
                <a:t>x</a:t>
              </a:r>
              <a:r>
                <a:rPr lang="en-US" altLang="zh-CN" sz="2800">
                  <a:solidFill>
                    <a:schemeClr val="tx2"/>
                  </a:solidFill>
                </a:rPr>
                <a:t>L</a:t>
              </a:r>
              <a:r>
                <a:rPr kumimoji="0" lang="en-US" altLang="zh-CN" sz="2800" baseline="30000">
                  <a:solidFill>
                    <a:schemeClr val="tx2"/>
                  </a:solidFill>
                  <a:sym typeface="Symbol" pitchFamily="18" charset="2"/>
                </a:rPr>
                <a:t></a:t>
              </a:r>
              <a:r>
                <a:rPr kumimoji="0" lang="en-US" altLang="zh-CN" sz="2800">
                  <a:solidFill>
                    <a:schemeClr val="tx2"/>
                  </a:solidFill>
                  <a:sym typeface="Symbol" pitchFamily="18" charset="2"/>
                </a:rPr>
                <a:t>              ML</a:t>
              </a:r>
              <a:r>
                <a:rPr kumimoji="0" lang="en-US" altLang="zh-CN" sz="2800" i="1" baseline="-25000">
                  <a:solidFill>
                    <a:schemeClr val="tx2"/>
                  </a:solidFill>
                  <a:sym typeface="Symbol" pitchFamily="18" charset="2"/>
                </a:rPr>
                <a:t>x</a:t>
              </a:r>
              <a:r>
                <a:rPr kumimoji="0" lang="en-US" altLang="zh-CN" sz="2800" baseline="30000">
                  <a:solidFill>
                    <a:schemeClr val="tx2"/>
                  </a:solidFill>
                  <a:sym typeface="Symbol" pitchFamily="18" charset="2"/>
                </a:rPr>
                <a:t>(</a:t>
              </a:r>
              <a:r>
                <a:rPr kumimoji="0" lang="en-US" altLang="zh-CN" sz="2800" i="1" baseline="30000">
                  <a:solidFill>
                    <a:schemeClr val="tx2"/>
                  </a:solidFill>
                  <a:sym typeface="Symbol" pitchFamily="18" charset="2"/>
                </a:rPr>
                <a:t>nx</a:t>
              </a:r>
              <a:r>
                <a:rPr kumimoji="0" lang="en-US" altLang="zh-CN" sz="2800" baseline="30000">
                  <a:solidFill>
                    <a:schemeClr val="tx2"/>
                  </a:solidFill>
                  <a:sym typeface="Symbol" pitchFamily="18" charset="2"/>
                </a:rPr>
                <a:t>)+</a:t>
              </a:r>
            </a:p>
          </p:txBody>
        </p:sp>
        <p:grpSp>
          <p:nvGrpSpPr>
            <p:cNvPr id="117767" name="Group 9"/>
            <p:cNvGrpSpPr>
              <a:grpSpLocks/>
            </p:cNvGrpSpPr>
            <p:nvPr/>
          </p:nvGrpSpPr>
          <p:grpSpPr bwMode="auto">
            <a:xfrm>
              <a:off x="2066" y="2016"/>
              <a:ext cx="486" cy="54"/>
              <a:chOff x="2066" y="2016"/>
              <a:chExt cx="486" cy="54"/>
            </a:xfrm>
          </p:grpSpPr>
          <p:sp>
            <p:nvSpPr>
              <p:cNvPr id="117768" name="Line 7"/>
              <p:cNvSpPr>
                <a:spLocks noChangeShapeType="1"/>
              </p:cNvSpPr>
              <p:nvPr/>
            </p:nvSpPr>
            <p:spPr bwMode="auto">
              <a:xfrm>
                <a:off x="2072" y="2016"/>
                <a:ext cx="480" cy="0"/>
              </a:xfrm>
              <a:prstGeom prst="line">
                <a:avLst/>
              </a:prstGeom>
              <a:noFill/>
              <a:ln w="19050">
                <a:solidFill>
                  <a:schemeClr val="tx2"/>
                </a:solidFill>
                <a:round/>
                <a:headEnd/>
                <a:tailEnd type="triangle" w="med" len="me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17769" name="Line 8"/>
              <p:cNvSpPr>
                <a:spLocks noChangeShapeType="1"/>
              </p:cNvSpPr>
              <p:nvPr/>
            </p:nvSpPr>
            <p:spPr bwMode="auto">
              <a:xfrm rot="10800000">
                <a:off x="2066" y="2070"/>
                <a:ext cx="480" cy="0"/>
              </a:xfrm>
              <a:prstGeom prst="line">
                <a:avLst/>
              </a:prstGeom>
              <a:noFill/>
              <a:ln w="19050">
                <a:solidFill>
                  <a:schemeClr val="tx2"/>
                </a:solidFill>
                <a:round/>
                <a:headEnd/>
                <a:tailEnd type="triangle" w="med" len="me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grpSp>
      </p:grpSp>
      <p:sp>
        <p:nvSpPr>
          <p:cNvPr id="12" name="矩形 11"/>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987593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5301" name="Text Box 5"/>
          <p:cNvSpPr txBox="1">
            <a:spLocks noChangeArrowheads="1"/>
          </p:cNvSpPr>
          <p:nvPr/>
        </p:nvSpPr>
        <p:spPr bwMode="auto">
          <a:xfrm>
            <a:off x="1913792" y="476251"/>
            <a:ext cx="3921369" cy="519113"/>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spcAft>
                <a:spcPct val="50000"/>
              </a:spcAft>
              <a:buClr>
                <a:srgbClr val="0000FF"/>
              </a:buClr>
              <a:buFont typeface="Wingdings" pitchFamily="2" charset="2"/>
              <a:buChar char="q"/>
              <a:defRPr/>
            </a:pPr>
            <a:r>
              <a:rPr kumimoji="0" lang="en-US" altLang="zh-CN" sz="2800" dirty="0">
                <a:solidFill>
                  <a:srgbClr val="0000FF"/>
                </a:solidFill>
                <a:effectLst>
                  <a:outerShdw blurRad="38100" dist="38100" dir="2700000" algn="tl">
                    <a:srgbClr val="C0C0C0"/>
                  </a:outerShdw>
                </a:effectLst>
              </a:rPr>
              <a:t> </a:t>
            </a:r>
            <a:r>
              <a:rPr kumimoji="0" lang="zh-CN" altLang="en-US" sz="2800" dirty="0">
                <a:solidFill>
                  <a:srgbClr val="0000FF"/>
                </a:solidFill>
                <a:effectLst>
                  <a:outerShdw blurRad="38100" dist="38100" dir="2700000" algn="tl">
                    <a:srgbClr val="C0C0C0"/>
                  </a:outerShdw>
                </a:effectLst>
              </a:rPr>
              <a:t>配位平衡与酸碱平衡</a:t>
            </a:r>
          </a:p>
        </p:txBody>
      </p:sp>
      <p:sp>
        <p:nvSpPr>
          <p:cNvPr id="1975305" name="Text Box 9"/>
          <p:cNvSpPr txBox="1">
            <a:spLocks noChangeArrowheads="1"/>
          </p:cNvSpPr>
          <p:nvPr/>
        </p:nvSpPr>
        <p:spPr bwMode="auto">
          <a:xfrm>
            <a:off x="202258" y="5811580"/>
            <a:ext cx="8751277" cy="400110"/>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defRPr/>
            </a:pPr>
            <a:r>
              <a:rPr kumimoji="0" lang="zh-CN" altLang="en-US" sz="2000" dirty="0"/>
              <a:t>控制溶液</a:t>
            </a:r>
            <a:r>
              <a:rPr kumimoji="0" lang="en-US" altLang="zh-CN" sz="2000" dirty="0"/>
              <a:t>pH</a:t>
            </a:r>
            <a:r>
              <a:rPr kumimoji="0" lang="zh-CN" altLang="en-US" sz="2000" dirty="0"/>
              <a:t>值，可根据这种有色鳌合物颜色的深浅测定</a:t>
            </a:r>
            <a:r>
              <a:rPr kumimoji="0" lang="en-US" altLang="zh-CN" sz="2000" dirty="0"/>
              <a:t>Fe</a:t>
            </a:r>
            <a:r>
              <a:rPr kumimoji="0" lang="en-US" altLang="zh-CN" sz="2000" baseline="30000" dirty="0"/>
              <a:t>3+</a:t>
            </a:r>
            <a:r>
              <a:rPr kumimoji="0" lang="zh-CN" altLang="en-US" sz="2000" dirty="0"/>
              <a:t>的浓度</a:t>
            </a:r>
          </a:p>
        </p:txBody>
      </p:sp>
      <p:grpSp>
        <p:nvGrpSpPr>
          <p:cNvPr id="118790" name="Group 33"/>
          <p:cNvGrpSpPr>
            <a:grpSpLocks/>
          </p:cNvGrpSpPr>
          <p:nvPr/>
        </p:nvGrpSpPr>
        <p:grpSpPr bwMode="auto">
          <a:xfrm>
            <a:off x="653597" y="1412776"/>
            <a:ext cx="8299938" cy="3478213"/>
            <a:chOff x="480" y="2160"/>
            <a:chExt cx="5232" cy="2191"/>
          </a:xfrm>
        </p:grpSpPr>
        <p:sp>
          <p:nvSpPr>
            <p:cNvPr id="1975317" name="Text Box 21"/>
            <p:cNvSpPr txBox="1">
              <a:spLocks noChangeArrowheads="1"/>
            </p:cNvSpPr>
            <p:nvPr/>
          </p:nvSpPr>
          <p:spPr bwMode="auto">
            <a:xfrm>
              <a:off x="480" y="2160"/>
              <a:ext cx="5232" cy="2191"/>
            </a:xfrm>
            <a:prstGeom prst="rect">
              <a:avLst/>
            </a:prstGeom>
            <a:noFill/>
            <a:ln w="9525">
              <a:noFill/>
              <a:miter lim="800000"/>
              <a:headEnd/>
              <a:tailEnd/>
            </a:ln>
            <a:effectLst/>
          </p:spPr>
          <p:txBody>
            <a:bodyPr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spcBef>
                  <a:spcPct val="50000"/>
                </a:spcBef>
                <a:defRPr/>
              </a:pPr>
              <a:r>
                <a:rPr lang="en-US" altLang="zh-CN" sz="2200" dirty="0">
                  <a:effectLst>
                    <a:outerShdw blurRad="38100" dist="38100" dir="2700000" algn="tl">
                      <a:srgbClr val="C0C0C0"/>
                    </a:outerShdw>
                  </a:effectLst>
                </a:rPr>
                <a:t>Fe</a:t>
              </a:r>
              <a:r>
                <a:rPr lang="en-US" altLang="zh-CN" sz="2200" baseline="30000" dirty="0">
                  <a:effectLst>
                    <a:outerShdw blurRad="38100" dist="38100" dir="2700000" algn="tl">
                      <a:srgbClr val="C0C0C0"/>
                    </a:outerShdw>
                  </a:effectLst>
                </a:rPr>
                <a:t>3+</a:t>
              </a:r>
              <a:r>
                <a:rPr lang="en-US" altLang="zh-CN" sz="2200" dirty="0">
                  <a:effectLst>
                    <a:outerShdw blurRad="38100" dist="38100" dir="2700000" algn="tl">
                      <a:srgbClr val="C0C0C0"/>
                    </a:outerShdw>
                  </a:effectLst>
                </a:rPr>
                <a:t>(</a:t>
              </a:r>
              <a:r>
                <a:rPr lang="en-US" altLang="zh-CN" sz="2200" i="1" dirty="0" err="1">
                  <a:effectLst>
                    <a:outerShdw blurRad="38100" dist="38100" dir="2700000" algn="tl">
                      <a:srgbClr val="C0C0C0"/>
                    </a:outerShdw>
                  </a:effectLst>
                </a:rPr>
                <a:t>aq</a:t>
              </a:r>
              <a:r>
                <a:rPr lang="en-US" altLang="zh-CN" sz="2200" dirty="0">
                  <a:effectLst>
                    <a:outerShdw blurRad="38100" dist="38100" dir="2700000" algn="tl">
                      <a:srgbClr val="C0C0C0"/>
                    </a:outerShdw>
                  </a:effectLst>
                </a:rPr>
                <a:t>) + (</a:t>
              </a:r>
              <a:r>
                <a:rPr lang="en-US" altLang="zh-CN" sz="2200" dirty="0" err="1">
                  <a:effectLst>
                    <a:outerShdw blurRad="38100" dist="38100" dir="2700000" algn="tl">
                      <a:srgbClr val="C0C0C0"/>
                    </a:outerShdw>
                  </a:effectLst>
                </a:rPr>
                <a:t>sal</a:t>
              </a:r>
              <a:r>
                <a:rPr lang="en-US" altLang="zh-CN" sz="2200" dirty="0">
                  <a:effectLst>
                    <a:outerShdw blurRad="38100" dist="38100" dir="2700000" algn="tl">
                      <a:srgbClr val="C0C0C0"/>
                    </a:outerShdw>
                  </a:effectLst>
                </a:rPr>
                <a:t>)</a:t>
              </a:r>
              <a:r>
                <a:rPr lang="en-US" altLang="zh-CN" sz="2200" baseline="30000" dirty="0">
                  <a:effectLst>
                    <a:outerShdw blurRad="38100" dist="38100" dir="2700000" algn="tl">
                      <a:srgbClr val="C0C0C0"/>
                    </a:outerShdw>
                  </a:effectLst>
                  <a:sym typeface="Symbol" pitchFamily="18" charset="2"/>
                </a:rPr>
                <a:t></a:t>
              </a:r>
              <a:r>
                <a:rPr lang="en-US" altLang="zh-CN" sz="2200" dirty="0">
                  <a:effectLst>
                    <a:outerShdw blurRad="38100" dist="38100" dir="2700000" algn="tl">
                      <a:srgbClr val="C0C0C0"/>
                    </a:outerShdw>
                  </a:effectLst>
                </a:rPr>
                <a:t>(</a:t>
              </a:r>
              <a:r>
                <a:rPr lang="en-US" altLang="zh-CN" sz="2200" i="1" dirty="0" err="1">
                  <a:effectLst>
                    <a:outerShdw blurRad="38100" dist="38100" dir="2700000" algn="tl">
                      <a:srgbClr val="C0C0C0"/>
                    </a:outerShdw>
                  </a:effectLst>
                </a:rPr>
                <a:t>aq</a:t>
              </a:r>
              <a:r>
                <a:rPr lang="en-US" altLang="zh-CN" sz="2200" dirty="0">
                  <a:effectLst>
                    <a:outerShdw blurRad="38100" dist="38100" dir="2700000" algn="tl">
                      <a:srgbClr val="C0C0C0"/>
                    </a:outerShdw>
                  </a:effectLst>
                </a:rPr>
                <a:t>)         Fe(</a:t>
              </a:r>
              <a:r>
                <a:rPr lang="en-US" altLang="zh-CN" sz="2200" dirty="0" err="1">
                  <a:effectLst>
                    <a:outerShdw blurRad="38100" dist="38100" dir="2700000" algn="tl">
                      <a:srgbClr val="C0C0C0"/>
                    </a:outerShdw>
                  </a:effectLst>
                </a:rPr>
                <a:t>sal</a:t>
              </a:r>
              <a:r>
                <a:rPr lang="en-US" altLang="zh-CN" sz="2200" dirty="0">
                  <a:effectLst>
                    <a:outerShdw blurRad="38100" dist="38100" dir="2700000" algn="tl">
                      <a:srgbClr val="C0C0C0"/>
                    </a:outerShdw>
                  </a:effectLst>
                </a:rPr>
                <a:t>)</a:t>
              </a:r>
              <a:r>
                <a:rPr lang="en-US" altLang="zh-CN" sz="2200" baseline="30000" dirty="0">
                  <a:effectLst>
                    <a:outerShdw blurRad="38100" dist="38100" dir="2700000" algn="tl">
                      <a:srgbClr val="C0C0C0"/>
                    </a:outerShdw>
                  </a:effectLst>
                </a:rPr>
                <a:t>+</a:t>
              </a:r>
              <a:r>
                <a:rPr lang="en-US" altLang="zh-CN" sz="2200" dirty="0">
                  <a:effectLst>
                    <a:outerShdw blurRad="38100" dist="38100" dir="2700000" algn="tl">
                      <a:srgbClr val="C0C0C0"/>
                    </a:outerShdw>
                  </a:effectLst>
                </a:rPr>
                <a:t>(</a:t>
              </a:r>
              <a:r>
                <a:rPr lang="en-US" altLang="zh-CN" sz="2200" i="1" dirty="0" err="1">
                  <a:effectLst>
                    <a:outerShdw blurRad="38100" dist="38100" dir="2700000" algn="tl">
                      <a:srgbClr val="C0C0C0"/>
                    </a:outerShdw>
                  </a:effectLst>
                </a:rPr>
                <a:t>aq</a:t>
              </a:r>
              <a:r>
                <a:rPr lang="en-US" altLang="zh-CN" sz="2200" dirty="0">
                  <a:effectLst>
                    <a:outerShdw blurRad="38100" dist="38100" dir="2700000" algn="tl">
                      <a:srgbClr val="C0C0C0"/>
                    </a:outerShdw>
                  </a:effectLst>
                </a:rPr>
                <a:t>) + H</a:t>
              </a:r>
              <a:r>
                <a:rPr lang="en-US" altLang="zh-CN" sz="2200" baseline="-25000" dirty="0">
                  <a:effectLst>
                    <a:outerShdw blurRad="38100" dist="38100" dir="2700000" algn="tl">
                      <a:srgbClr val="C0C0C0"/>
                    </a:outerShdw>
                  </a:effectLst>
                </a:rPr>
                <a:t>3</a:t>
              </a:r>
              <a:r>
                <a:rPr lang="en-US" altLang="zh-CN" sz="2200" dirty="0">
                  <a:effectLst>
                    <a:outerShdw blurRad="38100" dist="38100" dir="2700000" algn="tl">
                      <a:srgbClr val="C0C0C0"/>
                    </a:outerShdw>
                  </a:effectLst>
                </a:rPr>
                <a:t>O</a:t>
              </a:r>
              <a:r>
                <a:rPr lang="en-US" altLang="zh-CN" sz="2200" baseline="30000" dirty="0">
                  <a:effectLst>
                    <a:outerShdw blurRad="38100" dist="38100" dir="2700000" algn="tl">
                      <a:srgbClr val="C0C0C0"/>
                    </a:outerShdw>
                  </a:effectLst>
                </a:rPr>
                <a:t>+</a:t>
              </a:r>
              <a:r>
                <a:rPr lang="en-US" altLang="zh-CN" sz="2200" dirty="0">
                  <a:effectLst>
                    <a:outerShdw blurRad="38100" dist="38100" dir="2700000" algn="tl">
                      <a:srgbClr val="C0C0C0"/>
                    </a:outerShdw>
                  </a:effectLst>
                </a:rPr>
                <a:t>(</a:t>
              </a:r>
              <a:r>
                <a:rPr lang="en-US" altLang="zh-CN" sz="2200" i="1" dirty="0" err="1">
                  <a:effectLst>
                    <a:outerShdw blurRad="38100" dist="38100" dir="2700000" algn="tl">
                      <a:srgbClr val="C0C0C0"/>
                    </a:outerShdw>
                  </a:effectLst>
                </a:rPr>
                <a:t>aq</a:t>
              </a:r>
              <a:r>
                <a:rPr lang="en-US" altLang="zh-CN" sz="2200" dirty="0">
                  <a:effectLst>
                    <a:outerShdw blurRad="38100" dist="38100" dir="2700000" algn="tl">
                      <a:srgbClr val="C0C0C0"/>
                    </a:outerShdw>
                  </a:effectLst>
                </a:rPr>
                <a:t>)       	    (pH = 2</a:t>
              </a:r>
              <a:r>
                <a:rPr lang="en-US" altLang="zh-CN" sz="2200" dirty="0">
                  <a:effectLst>
                    <a:outerShdw blurRad="38100" dist="38100" dir="2700000" algn="tl">
                      <a:srgbClr val="C0C0C0"/>
                    </a:outerShdw>
                  </a:effectLst>
                  <a:sym typeface="Symbol" pitchFamily="18" charset="2"/>
                </a:rPr>
                <a:t>3)</a:t>
              </a:r>
            </a:p>
            <a:p>
              <a:pPr eaLnBrk="1" hangingPunct="1">
                <a:defRPr/>
              </a:pPr>
              <a:r>
                <a:rPr lang="en-US" altLang="zh-CN" sz="2200" dirty="0">
                  <a:effectLst>
                    <a:outerShdw blurRad="38100" dist="38100" dir="2700000" algn="tl">
                      <a:srgbClr val="C0C0C0"/>
                    </a:outerShdw>
                  </a:effectLst>
                  <a:sym typeface="Symbol" pitchFamily="18" charset="2"/>
                </a:rPr>
                <a:t>                                          (</a:t>
              </a:r>
              <a:r>
                <a:rPr lang="zh-CN" altLang="en-US" sz="2200" dirty="0">
                  <a:effectLst>
                    <a:outerShdw blurRad="38100" dist="38100" dir="2700000" algn="tl">
                      <a:srgbClr val="C0C0C0"/>
                    </a:outerShdw>
                  </a:effectLst>
                  <a:sym typeface="Symbol" pitchFamily="18" charset="2"/>
                </a:rPr>
                <a:t>紫红色</a:t>
              </a:r>
              <a:r>
                <a:rPr lang="en-US" altLang="zh-CN" sz="2200" dirty="0">
                  <a:effectLst>
                    <a:outerShdw blurRad="38100" dist="38100" dir="2700000" algn="tl">
                      <a:srgbClr val="C0C0C0"/>
                    </a:outerShdw>
                  </a:effectLst>
                  <a:sym typeface="Symbol" pitchFamily="18" charset="2"/>
                </a:rPr>
                <a:t>)</a:t>
              </a:r>
            </a:p>
            <a:p>
              <a:pPr eaLnBrk="1" hangingPunct="1">
                <a:spcBef>
                  <a:spcPct val="50000"/>
                </a:spcBef>
                <a:defRPr/>
              </a:pPr>
              <a:r>
                <a:rPr lang="en-US" altLang="zh-CN" sz="2200" dirty="0">
                  <a:effectLst>
                    <a:outerShdw blurRad="38100" dist="38100" dir="2700000" algn="tl">
                      <a:srgbClr val="C0C0C0"/>
                    </a:outerShdw>
                  </a:effectLst>
                </a:rPr>
                <a:t>Fe(</a:t>
              </a:r>
              <a:r>
                <a:rPr lang="en-US" altLang="zh-CN" sz="2200" dirty="0" err="1">
                  <a:effectLst>
                    <a:outerShdw blurRad="38100" dist="38100" dir="2700000" algn="tl">
                      <a:srgbClr val="C0C0C0"/>
                    </a:outerShdw>
                  </a:effectLst>
                </a:rPr>
                <a:t>sal</a:t>
              </a:r>
              <a:r>
                <a:rPr lang="en-US" altLang="zh-CN" sz="2200" dirty="0">
                  <a:effectLst>
                    <a:outerShdw blurRad="38100" dist="38100" dir="2700000" algn="tl">
                      <a:srgbClr val="C0C0C0"/>
                    </a:outerShdw>
                  </a:effectLst>
                </a:rPr>
                <a:t>)</a:t>
              </a:r>
              <a:r>
                <a:rPr lang="en-US" altLang="zh-CN" sz="2200" baseline="30000" dirty="0">
                  <a:effectLst>
                    <a:outerShdw blurRad="38100" dist="38100" dir="2700000" algn="tl">
                      <a:srgbClr val="C0C0C0"/>
                    </a:outerShdw>
                  </a:effectLst>
                </a:rPr>
                <a:t>+</a:t>
              </a:r>
              <a:r>
                <a:rPr lang="en-US" altLang="zh-CN" sz="2200" dirty="0">
                  <a:effectLst>
                    <a:outerShdw blurRad="38100" dist="38100" dir="2700000" algn="tl">
                      <a:srgbClr val="C0C0C0"/>
                    </a:outerShdw>
                  </a:effectLst>
                </a:rPr>
                <a:t>(</a:t>
              </a:r>
              <a:r>
                <a:rPr lang="en-US" altLang="zh-CN" sz="2200" i="1" dirty="0" err="1">
                  <a:effectLst>
                    <a:outerShdw blurRad="38100" dist="38100" dir="2700000" algn="tl">
                      <a:srgbClr val="C0C0C0"/>
                    </a:outerShdw>
                  </a:effectLst>
                </a:rPr>
                <a:t>aq</a:t>
              </a:r>
              <a:r>
                <a:rPr lang="en-US" altLang="zh-CN" sz="2200" dirty="0">
                  <a:effectLst>
                    <a:outerShdw blurRad="38100" dist="38100" dir="2700000" algn="tl">
                      <a:srgbClr val="C0C0C0"/>
                    </a:outerShdw>
                  </a:effectLst>
                </a:rPr>
                <a:t>) + (</a:t>
              </a:r>
              <a:r>
                <a:rPr lang="en-US" altLang="zh-CN" sz="2200" dirty="0" err="1">
                  <a:effectLst>
                    <a:outerShdw blurRad="38100" dist="38100" dir="2700000" algn="tl">
                      <a:srgbClr val="C0C0C0"/>
                    </a:outerShdw>
                  </a:effectLst>
                </a:rPr>
                <a:t>sal</a:t>
              </a:r>
              <a:r>
                <a:rPr lang="en-US" altLang="zh-CN" sz="2200" dirty="0">
                  <a:effectLst>
                    <a:outerShdw blurRad="38100" dist="38100" dir="2700000" algn="tl">
                      <a:srgbClr val="C0C0C0"/>
                    </a:outerShdw>
                  </a:effectLst>
                </a:rPr>
                <a:t>)</a:t>
              </a:r>
              <a:r>
                <a:rPr lang="en-US" altLang="zh-CN" sz="2200" baseline="30000" dirty="0">
                  <a:effectLst>
                    <a:outerShdw blurRad="38100" dist="38100" dir="2700000" algn="tl">
                      <a:srgbClr val="C0C0C0"/>
                    </a:outerShdw>
                  </a:effectLst>
                  <a:sym typeface="Symbol" pitchFamily="18" charset="2"/>
                </a:rPr>
                <a:t></a:t>
              </a:r>
              <a:r>
                <a:rPr lang="en-US" altLang="zh-CN" sz="2200" dirty="0">
                  <a:effectLst>
                    <a:outerShdw blurRad="38100" dist="38100" dir="2700000" algn="tl">
                      <a:srgbClr val="C0C0C0"/>
                    </a:outerShdw>
                  </a:effectLst>
                </a:rPr>
                <a:t>(</a:t>
              </a:r>
              <a:r>
                <a:rPr lang="en-US" altLang="zh-CN" sz="2200" i="1" dirty="0" err="1">
                  <a:effectLst>
                    <a:outerShdw blurRad="38100" dist="38100" dir="2700000" algn="tl">
                      <a:srgbClr val="C0C0C0"/>
                    </a:outerShdw>
                  </a:effectLst>
                </a:rPr>
                <a:t>aq</a:t>
              </a:r>
              <a:r>
                <a:rPr lang="en-US" altLang="zh-CN" sz="2200" dirty="0">
                  <a:effectLst>
                    <a:outerShdw blurRad="38100" dist="38100" dir="2700000" algn="tl">
                      <a:srgbClr val="C0C0C0"/>
                    </a:outerShdw>
                  </a:effectLst>
                </a:rPr>
                <a:t>)         Fe(</a:t>
              </a:r>
              <a:r>
                <a:rPr lang="en-US" altLang="zh-CN" sz="2200" dirty="0" err="1">
                  <a:effectLst>
                    <a:outerShdw blurRad="38100" dist="38100" dir="2700000" algn="tl">
                      <a:srgbClr val="C0C0C0"/>
                    </a:outerShdw>
                  </a:effectLst>
                </a:rPr>
                <a:t>sal</a:t>
              </a:r>
              <a:r>
                <a:rPr lang="en-US" altLang="zh-CN" sz="2200" dirty="0">
                  <a:effectLst>
                    <a:outerShdw blurRad="38100" dist="38100" dir="2700000" algn="tl">
                      <a:srgbClr val="C0C0C0"/>
                    </a:outerShdw>
                  </a:effectLst>
                </a:rPr>
                <a:t>)</a:t>
              </a:r>
              <a:r>
                <a:rPr lang="en-US" altLang="zh-CN" sz="2200" baseline="-25000" dirty="0">
                  <a:effectLst>
                    <a:outerShdw blurRad="38100" dist="38100" dir="2700000" algn="tl">
                      <a:srgbClr val="C0C0C0"/>
                    </a:outerShdw>
                  </a:effectLst>
                </a:rPr>
                <a:t>2</a:t>
              </a:r>
              <a:r>
                <a:rPr lang="en-US" altLang="zh-CN" sz="2200" baseline="30000" dirty="0">
                  <a:effectLst>
                    <a:outerShdw blurRad="38100" dist="38100" dir="2700000" algn="tl">
                      <a:srgbClr val="C0C0C0"/>
                    </a:outerShdw>
                  </a:effectLst>
                  <a:sym typeface="Symbol" pitchFamily="18" charset="2"/>
                </a:rPr>
                <a:t></a:t>
              </a:r>
              <a:r>
                <a:rPr lang="en-US" altLang="zh-CN" sz="2200" dirty="0">
                  <a:effectLst>
                    <a:outerShdw blurRad="38100" dist="38100" dir="2700000" algn="tl">
                      <a:srgbClr val="C0C0C0"/>
                    </a:outerShdw>
                  </a:effectLst>
                </a:rPr>
                <a:t>(</a:t>
              </a:r>
              <a:r>
                <a:rPr lang="en-US" altLang="zh-CN" sz="2200" i="1" dirty="0" err="1">
                  <a:effectLst>
                    <a:outerShdw blurRad="38100" dist="38100" dir="2700000" algn="tl">
                      <a:srgbClr val="C0C0C0"/>
                    </a:outerShdw>
                  </a:effectLst>
                </a:rPr>
                <a:t>aq</a:t>
              </a:r>
              <a:r>
                <a:rPr lang="en-US" altLang="zh-CN" sz="2200" dirty="0">
                  <a:effectLst>
                    <a:outerShdw blurRad="38100" dist="38100" dir="2700000" algn="tl">
                      <a:srgbClr val="C0C0C0"/>
                    </a:outerShdw>
                  </a:effectLst>
                </a:rPr>
                <a:t>) + H</a:t>
              </a:r>
              <a:r>
                <a:rPr lang="en-US" altLang="zh-CN" sz="2200" baseline="-25000" dirty="0">
                  <a:effectLst>
                    <a:outerShdw blurRad="38100" dist="38100" dir="2700000" algn="tl">
                      <a:srgbClr val="C0C0C0"/>
                    </a:outerShdw>
                  </a:effectLst>
                </a:rPr>
                <a:t>3</a:t>
              </a:r>
              <a:r>
                <a:rPr lang="en-US" altLang="zh-CN" sz="2200" dirty="0">
                  <a:effectLst>
                    <a:outerShdw blurRad="38100" dist="38100" dir="2700000" algn="tl">
                      <a:srgbClr val="C0C0C0"/>
                    </a:outerShdw>
                  </a:effectLst>
                </a:rPr>
                <a:t>O</a:t>
              </a:r>
              <a:r>
                <a:rPr lang="en-US" altLang="zh-CN" sz="2200" baseline="30000" dirty="0">
                  <a:effectLst>
                    <a:outerShdw blurRad="38100" dist="38100" dir="2700000" algn="tl">
                      <a:srgbClr val="C0C0C0"/>
                    </a:outerShdw>
                  </a:effectLst>
                </a:rPr>
                <a:t>+</a:t>
              </a:r>
              <a:r>
                <a:rPr lang="en-US" altLang="zh-CN" sz="2200" dirty="0">
                  <a:effectLst>
                    <a:outerShdw blurRad="38100" dist="38100" dir="2700000" algn="tl">
                      <a:srgbClr val="C0C0C0"/>
                    </a:outerShdw>
                  </a:effectLst>
                </a:rPr>
                <a:t>(</a:t>
              </a:r>
              <a:r>
                <a:rPr lang="en-US" altLang="zh-CN" sz="2200" i="1" dirty="0" err="1">
                  <a:effectLst>
                    <a:outerShdw blurRad="38100" dist="38100" dir="2700000" algn="tl">
                      <a:srgbClr val="C0C0C0"/>
                    </a:outerShdw>
                  </a:effectLst>
                </a:rPr>
                <a:t>aq</a:t>
              </a:r>
              <a:r>
                <a:rPr lang="en-US" altLang="zh-CN" sz="2200" dirty="0">
                  <a:effectLst>
                    <a:outerShdw blurRad="38100" dist="38100" dir="2700000" algn="tl">
                      <a:srgbClr val="C0C0C0"/>
                    </a:outerShdw>
                  </a:effectLst>
                </a:rPr>
                <a:t>)     (pH = 4</a:t>
              </a:r>
              <a:r>
                <a:rPr lang="en-US" altLang="zh-CN" sz="2200" dirty="0">
                  <a:effectLst>
                    <a:outerShdw blurRad="38100" dist="38100" dir="2700000" algn="tl">
                      <a:srgbClr val="C0C0C0"/>
                    </a:outerShdw>
                  </a:effectLst>
                  <a:sym typeface="Symbol" pitchFamily="18" charset="2"/>
                </a:rPr>
                <a:t>8)</a:t>
              </a:r>
            </a:p>
            <a:p>
              <a:pPr eaLnBrk="1" hangingPunct="1">
                <a:defRPr/>
              </a:pPr>
              <a:r>
                <a:rPr lang="en-US" altLang="zh-CN" sz="2200" dirty="0">
                  <a:effectLst>
                    <a:outerShdw blurRad="38100" dist="38100" dir="2700000" algn="tl">
                      <a:srgbClr val="C0C0C0"/>
                    </a:outerShdw>
                  </a:effectLst>
                  <a:sym typeface="Symbol" pitchFamily="18" charset="2"/>
                </a:rPr>
                <a:t>                                                (</a:t>
              </a:r>
              <a:r>
                <a:rPr lang="zh-CN" altLang="en-US" sz="2200" dirty="0">
                  <a:effectLst>
                    <a:outerShdw blurRad="38100" dist="38100" dir="2700000" algn="tl">
                      <a:srgbClr val="C0C0C0"/>
                    </a:outerShdw>
                  </a:effectLst>
                  <a:sym typeface="Symbol" pitchFamily="18" charset="2"/>
                </a:rPr>
                <a:t>红褐色</a:t>
              </a:r>
              <a:r>
                <a:rPr lang="en-US" altLang="zh-CN" sz="2200" dirty="0">
                  <a:effectLst>
                    <a:outerShdw blurRad="38100" dist="38100" dir="2700000" algn="tl">
                      <a:srgbClr val="C0C0C0"/>
                    </a:outerShdw>
                  </a:effectLst>
                  <a:sym typeface="Symbol" pitchFamily="18" charset="2"/>
                </a:rPr>
                <a:t>)</a:t>
              </a:r>
            </a:p>
            <a:p>
              <a:pPr eaLnBrk="1" hangingPunct="1">
                <a:spcBef>
                  <a:spcPct val="50000"/>
                </a:spcBef>
                <a:defRPr/>
              </a:pPr>
              <a:r>
                <a:rPr lang="en-US" altLang="zh-CN" sz="2200" dirty="0">
                  <a:effectLst>
                    <a:outerShdw blurRad="38100" dist="38100" dir="2700000" algn="tl">
                      <a:srgbClr val="C0C0C0"/>
                    </a:outerShdw>
                  </a:effectLst>
                </a:rPr>
                <a:t>Fe(</a:t>
              </a:r>
              <a:r>
                <a:rPr lang="en-US" altLang="zh-CN" sz="2200" dirty="0" err="1">
                  <a:effectLst>
                    <a:outerShdw blurRad="38100" dist="38100" dir="2700000" algn="tl">
                      <a:srgbClr val="C0C0C0"/>
                    </a:outerShdw>
                  </a:effectLst>
                </a:rPr>
                <a:t>sal</a:t>
              </a:r>
              <a:r>
                <a:rPr lang="en-US" altLang="zh-CN" sz="2200" dirty="0">
                  <a:effectLst>
                    <a:outerShdw blurRad="38100" dist="38100" dir="2700000" algn="tl">
                      <a:srgbClr val="C0C0C0"/>
                    </a:outerShdw>
                  </a:effectLst>
                </a:rPr>
                <a:t>)</a:t>
              </a:r>
              <a:r>
                <a:rPr lang="en-US" altLang="zh-CN" sz="2200" baseline="-25000" dirty="0">
                  <a:effectLst>
                    <a:outerShdw blurRad="38100" dist="38100" dir="2700000" algn="tl">
                      <a:srgbClr val="C0C0C0"/>
                    </a:outerShdw>
                  </a:effectLst>
                </a:rPr>
                <a:t>2</a:t>
              </a:r>
              <a:r>
                <a:rPr lang="en-US" altLang="zh-CN" sz="2200" baseline="30000" dirty="0">
                  <a:effectLst>
                    <a:outerShdw blurRad="38100" dist="38100" dir="2700000" algn="tl">
                      <a:srgbClr val="C0C0C0"/>
                    </a:outerShdw>
                  </a:effectLst>
                  <a:sym typeface="Symbol" pitchFamily="18" charset="2"/>
                </a:rPr>
                <a:t></a:t>
              </a:r>
              <a:r>
                <a:rPr lang="en-US" altLang="zh-CN" sz="2200" dirty="0">
                  <a:effectLst>
                    <a:outerShdw blurRad="38100" dist="38100" dir="2700000" algn="tl">
                      <a:srgbClr val="C0C0C0"/>
                    </a:outerShdw>
                  </a:effectLst>
                </a:rPr>
                <a:t>(</a:t>
              </a:r>
              <a:r>
                <a:rPr lang="en-US" altLang="zh-CN" sz="2200" i="1" dirty="0" err="1">
                  <a:effectLst>
                    <a:outerShdw blurRad="38100" dist="38100" dir="2700000" algn="tl">
                      <a:srgbClr val="C0C0C0"/>
                    </a:outerShdw>
                  </a:effectLst>
                </a:rPr>
                <a:t>aq</a:t>
              </a:r>
              <a:r>
                <a:rPr lang="en-US" altLang="zh-CN" sz="2200" dirty="0">
                  <a:effectLst>
                    <a:outerShdw blurRad="38100" dist="38100" dir="2700000" algn="tl">
                      <a:srgbClr val="C0C0C0"/>
                    </a:outerShdw>
                  </a:effectLst>
                </a:rPr>
                <a:t>) + (</a:t>
              </a:r>
              <a:r>
                <a:rPr lang="en-US" altLang="zh-CN" sz="2200" dirty="0" err="1">
                  <a:effectLst>
                    <a:outerShdw blurRad="38100" dist="38100" dir="2700000" algn="tl">
                      <a:srgbClr val="C0C0C0"/>
                    </a:outerShdw>
                  </a:effectLst>
                </a:rPr>
                <a:t>sal</a:t>
              </a:r>
              <a:r>
                <a:rPr lang="en-US" altLang="zh-CN" sz="2200" dirty="0">
                  <a:effectLst>
                    <a:outerShdw blurRad="38100" dist="38100" dir="2700000" algn="tl">
                      <a:srgbClr val="C0C0C0"/>
                    </a:outerShdw>
                  </a:effectLst>
                </a:rPr>
                <a:t>)</a:t>
              </a:r>
              <a:r>
                <a:rPr lang="en-US" altLang="zh-CN" sz="2200" baseline="30000" dirty="0">
                  <a:effectLst>
                    <a:outerShdw blurRad="38100" dist="38100" dir="2700000" algn="tl">
                      <a:srgbClr val="C0C0C0"/>
                    </a:outerShdw>
                  </a:effectLst>
                  <a:sym typeface="Symbol" pitchFamily="18" charset="2"/>
                </a:rPr>
                <a:t></a:t>
              </a:r>
              <a:r>
                <a:rPr lang="en-US" altLang="zh-CN" sz="2200" dirty="0">
                  <a:effectLst>
                    <a:outerShdw blurRad="38100" dist="38100" dir="2700000" algn="tl">
                      <a:srgbClr val="C0C0C0"/>
                    </a:outerShdw>
                  </a:effectLst>
                </a:rPr>
                <a:t>(</a:t>
              </a:r>
              <a:r>
                <a:rPr lang="en-US" altLang="zh-CN" sz="2200" i="1" dirty="0" err="1">
                  <a:effectLst>
                    <a:outerShdw blurRad="38100" dist="38100" dir="2700000" algn="tl">
                      <a:srgbClr val="C0C0C0"/>
                    </a:outerShdw>
                  </a:effectLst>
                </a:rPr>
                <a:t>aq</a:t>
              </a:r>
              <a:r>
                <a:rPr lang="en-US" altLang="zh-CN" sz="2200" dirty="0">
                  <a:effectLst>
                    <a:outerShdw blurRad="38100" dist="38100" dir="2700000" algn="tl">
                      <a:srgbClr val="C0C0C0"/>
                    </a:outerShdw>
                  </a:effectLst>
                </a:rPr>
                <a:t>)         Fe(</a:t>
              </a:r>
              <a:r>
                <a:rPr lang="en-US" altLang="zh-CN" sz="2200" dirty="0" err="1">
                  <a:effectLst>
                    <a:outerShdw blurRad="38100" dist="38100" dir="2700000" algn="tl">
                      <a:srgbClr val="C0C0C0"/>
                    </a:outerShdw>
                  </a:effectLst>
                </a:rPr>
                <a:t>sal</a:t>
              </a:r>
              <a:r>
                <a:rPr lang="en-US" altLang="zh-CN" sz="2200" dirty="0">
                  <a:effectLst>
                    <a:outerShdw blurRad="38100" dist="38100" dir="2700000" algn="tl">
                      <a:srgbClr val="C0C0C0"/>
                    </a:outerShdw>
                  </a:effectLst>
                </a:rPr>
                <a:t>)</a:t>
              </a:r>
              <a:r>
                <a:rPr lang="en-US" altLang="zh-CN" sz="2200" baseline="-25000" dirty="0">
                  <a:effectLst>
                    <a:outerShdw blurRad="38100" dist="38100" dir="2700000" algn="tl">
                      <a:srgbClr val="C0C0C0"/>
                    </a:outerShdw>
                  </a:effectLst>
                </a:rPr>
                <a:t>3</a:t>
              </a:r>
              <a:r>
                <a:rPr lang="en-US" altLang="zh-CN" sz="2200" baseline="30000" dirty="0">
                  <a:effectLst>
                    <a:outerShdw blurRad="38100" dist="38100" dir="2700000" algn="tl">
                      <a:srgbClr val="C0C0C0"/>
                    </a:outerShdw>
                  </a:effectLst>
                </a:rPr>
                <a:t>3</a:t>
              </a:r>
              <a:r>
                <a:rPr lang="en-US" altLang="zh-CN" sz="2200" baseline="30000" dirty="0">
                  <a:effectLst>
                    <a:outerShdw blurRad="38100" dist="38100" dir="2700000" algn="tl">
                      <a:srgbClr val="C0C0C0"/>
                    </a:outerShdw>
                  </a:effectLst>
                  <a:sym typeface="Symbol" pitchFamily="18" charset="2"/>
                </a:rPr>
                <a:t></a:t>
              </a:r>
              <a:r>
                <a:rPr lang="en-US" altLang="zh-CN" sz="2200" dirty="0">
                  <a:effectLst>
                    <a:outerShdw blurRad="38100" dist="38100" dir="2700000" algn="tl">
                      <a:srgbClr val="C0C0C0"/>
                    </a:outerShdw>
                  </a:effectLst>
                </a:rPr>
                <a:t>(</a:t>
              </a:r>
              <a:r>
                <a:rPr lang="en-US" altLang="zh-CN" sz="2200" i="1" dirty="0" err="1">
                  <a:effectLst>
                    <a:outerShdw blurRad="38100" dist="38100" dir="2700000" algn="tl">
                      <a:srgbClr val="C0C0C0"/>
                    </a:outerShdw>
                  </a:effectLst>
                </a:rPr>
                <a:t>aq</a:t>
              </a:r>
              <a:r>
                <a:rPr lang="en-US" altLang="zh-CN" sz="2200" dirty="0">
                  <a:effectLst>
                    <a:outerShdw blurRad="38100" dist="38100" dir="2700000" algn="tl">
                      <a:srgbClr val="C0C0C0"/>
                    </a:outerShdw>
                  </a:effectLst>
                </a:rPr>
                <a:t>) + H</a:t>
              </a:r>
              <a:r>
                <a:rPr lang="en-US" altLang="zh-CN" sz="2200" baseline="-25000" dirty="0">
                  <a:effectLst>
                    <a:outerShdw blurRad="38100" dist="38100" dir="2700000" algn="tl">
                      <a:srgbClr val="C0C0C0"/>
                    </a:outerShdw>
                  </a:effectLst>
                </a:rPr>
                <a:t>3</a:t>
              </a:r>
              <a:r>
                <a:rPr lang="en-US" altLang="zh-CN" sz="2200" dirty="0">
                  <a:effectLst>
                    <a:outerShdw blurRad="38100" dist="38100" dir="2700000" algn="tl">
                      <a:srgbClr val="C0C0C0"/>
                    </a:outerShdw>
                  </a:effectLst>
                </a:rPr>
                <a:t>O</a:t>
              </a:r>
              <a:r>
                <a:rPr lang="en-US" altLang="zh-CN" sz="2200" baseline="30000" dirty="0">
                  <a:effectLst>
                    <a:outerShdw blurRad="38100" dist="38100" dir="2700000" algn="tl">
                      <a:srgbClr val="C0C0C0"/>
                    </a:outerShdw>
                  </a:effectLst>
                </a:rPr>
                <a:t>+</a:t>
              </a:r>
              <a:r>
                <a:rPr lang="en-US" altLang="zh-CN" sz="2200" dirty="0">
                  <a:effectLst>
                    <a:outerShdw blurRad="38100" dist="38100" dir="2700000" algn="tl">
                      <a:srgbClr val="C0C0C0"/>
                    </a:outerShdw>
                  </a:effectLst>
                </a:rPr>
                <a:t>(</a:t>
              </a:r>
              <a:r>
                <a:rPr lang="en-US" altLang="zh-CN" sz="2200" i="1" dirty="0" err="1">
                  <a:effectLst>
                    <a:outerShdw blurRad="38100" dist="38100" dir="2700000" algn="tl">
                      <a:srgbClr val="C0C0C0"/>
                    </a:outerShdw>
                  </a:effectLst>
                </a:rPr>
                <a:t>aq</a:t>
              </a:r>
              <a:r>
                <a:rPr lang="en-US" altLang="zh-CN" sz="2200" dirty="0">
                  <a:effectLst>
                    <a:outerShdw blurRad="38100" dist="38100" dir="2700000" algn="tl">
                      <a:srgbClr val="C0C0C0"/>
                    </a:outerShdw>
                  </a:effectLst>
                </a:rPr>
                <a:t>)    (pH </a:t>
              </a:r>
              <a:r>
                <a:rPr lang="en-US" altLang="zh-CN" sz="2200" dirty="0">
                  <a:effectLst>
                    <a:outerShdw blurRad="38100" dist="38100" dir="2700000" algn="tl">
                      <a:srgbClr val="C0C0C0"/>
                    </a:outerShdw>
                  </a:effectLst>
                  <a:sym typeface="Symbol" pitchFamily="18" charset="2"/>
                </a:rPr>
                <a:t> 9)</a:t>
              </a:r>
            </a:p>
            <a:p>
              <a:pPr eaLnBrk="1" hangingPunct="1">
                <a:defRPr/>
              </a:pPr>
              <a:r>
                <a:rPr lang="en-US" altLang="zh-CN" sz="2200" dirty="0">
                  <a:effectLst>
                    <a:outerShdw blurRad="38100" dist="38100" dir="2700000" algn="tl">
                      <a:srgbClr val="C0C0C0"/>
                    </a:outerShdw>
                  </a:effectLst>
                  <a:sym typeface="Symbol" pitchFamily="18" charset="2"/>
                </a:rPr>
                <a:t>                                                   (</a:t>
              </a:r>
              <a:r>
                <a:rPr lang="zh-CN" altLang="en-US" sz="2200" dirty="0">
                  <a:effectLst>
                    <a:outerShdw blurRad="38100" dist="38100" dir="2700000" algn="tl">
                      <a:srgbClr val="C0C0C0"/>
                    </a:outerShdw>
                  </a:effectLst>
                  <a:sym typeface="Symbol" pitchFamily="18" charset="2"/>
                </a:rPr>
                <a:t>黄色</a:t>
              </a:r>
              <a:r>
                <a:rPr lang="en-US" altLang="zh-CN" sz="2200" dirty="0">
                  <a:effectLst>
                    <a:outerShdw blurRad="38100" dist="38100" dir="2700000" algn="tl">
                      <a:srgbClr val="C0C0C0"/>
                    </a:outerShdw>
                  </a:effectLst>
                  <a:sym typeface="Symbol" pitchFamily="18" charset="2"/>
                </a:rPr>
                <a:t>)</a:t>
              </a:r>
            </a:p>
          </p:txBody>
        </p:sp>
        <p:grpSp>
          <p:nvGrpSpPr>
            <p:cNvPr id="118793" name="Group 25"/>
            <p:cNvGrpSpPr>
              <a:grpSpLocks/>
            </p:cNvGrpSpPr>
            <p:nvPr/>
          </p:nvGrpSpPr>
          <p:grpSpPr bwMode="auto">
            <a:xfrm>
              <a:off x="2064" y="2292"/>
              <a:ext cx="316" cy="48"/>
              <a:chOff x="2250" y="2592"/>
              <a:chExt cx="342" cy="48"/>
            </a:xfrm>
          </p:grpSpPr>
          <p:sp>
            <p:nvSpPr>
              <p:cNvPr id="118800" name="Line 23"/>
              <p:cNvSpPr>
                <a:spLocks noChangeShapeType="1"/>
              </p:cNvSpPr>
              <p:nvPr/>
            </p:nvSpPr>
            <p:spPr bwMode="auto">
              <a:xfrm>
                <a:off x="2256" y="2592"/>
                <a:ext cx="336" cy="0"/>
              </a:xfrm>
              <a:prstGeom prst="line">
                <a:avLst/>
              </a:prstGeom>
              <a:noFill/>
              <a:ln w="19050">
                <a:solidFill>
                  <a:schemeClr val="tx2"/>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18801" name="Line 24"/>
              <p:cNvSpPr>
                <a:spLocks noChangeShapeType="1"/>
              </p:cNvSpPr>
              <p:nvPr/>
            </p:nvSpPr>
            <p:spPr bwMode="auto">
              <a:xfrm rot="10800000">
                <a:off x="2250" y="2640"/>
                <a:ext cx="336" cy="0"/>
              </a:xfrm>
              <a:prstGeom prst="line">
                <a:avLst/>
              </a:prstGeom>
              <a:noFill/>
              <a:ln w="19050">
                <a:solidFill>
                  <a:schemeClr val="tx2"/>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grpSp>
        <p:grpSp>
          <p:nvGrpSpPr>
            <p:cNvPr id="118794" name="Group 26"/>
            <p:cNvGrpSpPr>
              <a:grpSpLocks/>
            </p:cNvGrpSpPr>
            <p:nvPr/>
          </p:nvGrpSpPr>
          <p:grpSpPr bwMode="auto">
            <a:xfrm>
              <a:off x="2334" y="2820"/>
              <a:ext cx="316" cy="48"/>
              <a:chOff x="2250" y="2592"/>
              <a:chExt cx="342" cy="48"/>
            </a:xfrm>
          </p:grpSpPr>
          <p:sp>
            <p:nvSpPr>
              <p:cNvPr id="118798" name="Line 27"/>
              <p:cNvSpPr>
                <a:spLocks noChangeShapeType="1"/>
              </p:cNvSpPr>
              <p:nvPr/>
            </p:nvSpPr>
            <p:spPr bwMode="auto">
              <a:xfrm>
                <a:off x="2256" y="2592"/>
                <a:ext cx="336" cy="0"/>
              </a:xfrm>
              <a:prstGeom prst="line">
                <a:avLst/>
              </a:prstGeom>
              <a:noFill/>
              <a:ln w="19050">
                <a:solidFill>
                  <a:schemeClr val="tx2"/>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18799" name="Line 28"/>
              <p:cNvSpPr>
                <a:spLocks noChangeShapeType="1"/>
              </p:cNvSpPr>
              <p:nvPr/>
            </p:nvSpPr>
            <p:spPr bwMode="auto">
              <a:xfrm rot="10800000">
                <a:off x="2250" y="2640"/>
                <a:ext cx="336" cy="0"/>
              </a:xfrm>
              <a:prstGeom prst="line">
                <a:avLst/>
              </a:prstGeom>
              <a:noFill/>
              <a:ln w="19050">
                <a:solidFill>
                  <a:schemeClr val="tx2"/>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grpSp>
        <p:grpSp>
          <p:nvGrpSpPr>
            <p:cNvPr id="118795" name="Group 29"/>
            <p:cNvGrpSpPr>
              <a:grpSpLocks/>
            </p:cNvGrpSpPr>
            <p:nvPr/>
          </p:nvGrpSpPr>
          <p:grpSpPr bwMode="auto">
            <a:xfrm>
              <a:off x="2388" y="3354"/>
              <a:ext cx="316" cy="48"/>
              <a:chOff x="2250" y="2592"/>
              <a:chExt cx="342" cy="48"/>
            </a:xfrm>
          </p:grpSpPr>
          <p:sp>
            <p:nvSpPr>
              <p:cNvPr id="118796" name="Line 30"/>
              <p:cNvSpPr>
                <a:spLocks noChangeShapeType="1"/>
              </p:cNvSpPr>
              <p:nvPr/>
            </p:nvSpPr>
            <p:spPr bwMode="auto">
              <a:xfrm>
                <a:off x="2256" y="2592"/>
                <a:ext cx="336" cy="0"/>
              </a:xfrm>
              <a:prstGeom prst="line">
                <a:avLst/>
              </a:prstGeom>
              <a:noFill/>
              <a:ln w="19050">
                <a:solidFill>
                  <a:schemeClr val="tx2"/>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18797" name="Line 31"/>
              <p:cNvSpPr>
                <a:spLocks noChangeShapeType="1"/>
              </p:cNvSpPr>
              <p:nvPr/>
            </p:nvSpPr>
            <p:spPr bwMode="auto">
              <a:xfrm rot="10800000">
                <a:off x="2250" y="2640"/>
                <a:ext cx="336" cy="0"/>
              </a:xfrm>
              <a:prstGeom prst="line">
                <a:avLst/>
              </a:prstGeom>
              <a:noFill/>
              <a:ln w="19050">
                <a:solidFill>
                  <a:schemeClr val="tx2"/>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grpSp>
      </p:grpSp>
      <p:pic>
        <p:nvPicPr>
          <p:cNvPr id="118791" name="Picture 28"/>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827535" y="3922588"/>
            <a:ext cx="4746942" cy="1078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48508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9810" name="Object 10"/>
          <p:cNvGraphicFramePr>
            <a:graphicFrameLocks noChangeAspect="1"/>
          </p:cNvGraphicFramePr>
          <p:nvPr>
            <p:extLst>
              <p:ext uri="{D42A27DB-BD31-4B8C-83A1-F6EECF244321}">
                <p14:modId xmlns:p14="http://schemas.microsoft.com/office/powerpoint/2010/main" val="1308724955"/>
              </p:ext>
            </p:extLst>
          </p:nvPr>
        </p:nvGraphicFramePr>
        <p:xfrm>
          <a:off x="892215" y="3355139"/>
          <a:ext cx="3938954" cy="1074738"/>
        </p:xfrm>
        <a:graphic>
          <a:graphicData uri="http://schemas.openxmlformats.org/presentationml/2006/ole">
            <mc:AlternateContent xmlns:mc="http://schemas.openxmlformats.org/markup-compatibility/2006">
              <mc:Choice xmlns:v="urn:schemas-microsoft-com:vml" Requires="v">
                <p:oleObj name="Equation" r:id="rId2" imgW="2463800" imgH="622300" progId="Equation.3">
                  <p:embed/>
                </p:oleObj>
              </mc:Choice>
              <mc:Fallback>
                <p:oleObj name="Equation" r:id="rId2" imgW="2463800" imgH="622300" progId="Equation.3">
                  <p:embed/>
                  <p:pic>
                    <p:nvPicPr>
                      <p:cNvPr id="119810" name="Object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215" y="3355139"/>
                        <a:ext cx="3938954" cy="1074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9811" name="Rectangle 13"/>
          <p:cNvSpPr>
            <a:spLocks noChangeArrowheads="1"/>
          </p:cNvSpPr>
          <p:nvPr/>
        </p:nvSpPr>
        <p:spPr bwMode="auto">
          <a:xfrm>
            <a:off x="978282" y="4911551"/>
            <a:ext cx="46845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just" eaLnBrk="1" hangingPunct="1">
              <a:spcBef>
                <a:spcPct val="0"/>
              </a:spcBef>
              <a:buFontTx/>
              <a:buNone/>
            </a:pPr>
            <a:r>
              <a:rPr lang="en-US" altLang="zh-CN" sz="2400" dirty="0">
                <a:solidFill>
                  <a:schemeClr val="tx1"/>
                </a:solidFill>
              </a:rPr>
              <a:t>[Ag(NH</a:t>
            </a:r>
            <a:r>
              <a:rPr lang="en-US" altLang="zh-CN" sz="2400" baseline="-30000" dirty="0">
                <a:solidFill>
                  <a:schemeClr val="tx1"/>
                </a:solidFill>
              </a:rPr>
              <a:t>3</a:t>
            </a:r>
            <a:r>
              <a:rPr lang="en-US" altLang="zh-CN" sz="2400" dirty="0">
                <a:solidFill>
                  <a:schemeClr val="tx1"/>
                </a:solidFill>
              </a:rPr>
              <a:t>)</a:t>
            </a:r>
            <a:r>
              <a:rPr lang="en-US" altLang="zh-CN" sz="2400" baseline="-30000" dirty="0">
                <a:solidFill>
                  <a:schemeClr val="tx1"/>
                </a:solidFill>
              </a:rPr>
              <a:t>2</a:t>
            </a:r>
            <a:r>
              <a:rPr lang="en-US" altLang="zh-CN" sz="2400" dirty="0">
                <a:solidFill>
                  <a:schemeClr val="tx1"/>
                </a:solidFill>
              </a:rPr>
              <a:t>]</a:t>
            </a:r>
            <a:r>
              <a:rPr lang="en-US" altLang="zh-CN" sz="2400" baseline="30000" dirty="0">
                <a:solidFill>
                  <a:schemeClr val="tx1"/>
                </a:solidFill>
              </a:rPr>
              <a:t>+</a:t>
            </a:r>
            <a:r>
              <a:rPr lang="en-US" altLang="zh-CN" sz="2400" dirty="0">
                <a:solidFill>
                  <a:schemeClr val="tx1"/>
                </a:solidFill>
              </a:rPr>
              <a:t>+2H</a:t>
            </a:r>
            <a:r>
              <a:rPr lang="en-US" altLang="zh-CN" sz="2400" baseline="30000" dirty="0">
                <a:solidFill>
                  <a:schemeClr val="tx1"/>
                </a:solidFill>
              </a:rPr>
              <a:t>+</a:t>
            </a:r>
            <a:r>
              <a:rPr lang="en-US" altLang="zh-CN" sz="2400" dirty="0">
                <a:solidFill>
                  <a:schemeClr val="tx1"/>
                </a:solidFill>
                <a:latin typeface="Arial" charset="0"/>
              </a:rPr>
              <a:t>=</a:t>
            </a:r>
            <a:r>
              <a:rPr lang="en-US" altLang="zh-CN" sz="2400" dirty="0">
                <a:solidFill>
                  <a:schemeClr val="tx1"/>
                </a:solidFill>
              </a:rPr>
              <a:t> Ag</a:t>
            </a:r>
            <a:r>
              <a:rPr lang="en-US" altLang="zh-CN" sz="2400" baseline="30000" dirty="0">
                <a:solidFill>
                  <a:schemeClr val="tx1"/>
                </a:solidFill>
              </a:rPr>
              <a:t>+</a:t>
            </a:r>
            <a:r>
              <a:rPr lang="en-US" altLang="zh-CN" sz="2400" dirty="0">
                <a:solidFill>
                  <a:schemeClr val="tx1"/>
                </a:solidFill>
              </a:rPr>
              <a:t>+ 2NH</a:t>
            </a:r>
            <a:r>
              <a:rPr lang="en-US" altLang="zh-CN" sz="2400" baseline="-25000" dirty="0">
                <a:solidFill>
                  <a:schemeClr val="tx1"/>
                </a:solidFill>
              </a:rPr>
              <a:t>4</a:t>
            </a:r>
            <a:r>
              <a:rPr lang="en-US" altLang="zh-CN" sz="2400" baseline="30000" dirty="0">
                <a:solidFill>
                  <a:schemeClr val="tx1"/>
                </a:solidFill>
              </a:rPr>
              <a:t>+</a:t>
            </a:r>
            <a:endParaRPr lang="en-US" altLang="zh-CN" sz="3600" dirty="0">
              <a:solidFill>
                <a:schemeClr val="tx1"/>
              </a:solidFill>
            </a:endParaRPr>
          </a:p>
        </p:txBody>
      </p:sp>
      <p:graphicFrame>
        <p:nvGraphicFramePr>
          <p:cNvPr id="119812" name="Object 16"/>
          <p:cNvGraphicFramePr>
            <a:graphicFrameLocks noChangeAspect="1"/>
          </p:cNvGraphicFramePr>
          <p:nvPr>
            <p:extLst>
              <p:ext uri="{D42A27DB-BD31-4B8C-83A1-F6EECF244321}">
                <p14:modId xmlns:p14="http://schemas.microsoft.com/office/powerpoint/2010/main" val="1582330231"/>
              </p:ext>
            </p:extLst>
          </p:nvPr>
        </p:nvGraphicFramePr>
        <p:xfrm>
          <a:off x="964223" y="5373216"/>
          <a:ext cx="4712677" cy="1050925"/>
        </p:xfrm>
        <a:graphic>
          <a:graphicData uri="http://schemas.openxmlformats.org/presentationml/2006/ole">
            <mc:AlternateContent xmlns:mc="http://schemas.openxmlformats.org/markup-compatibility/2006">
              <mc:Choice xmlns:v="urn:schemas-microsoft-com:vml" Requires="v">
                <p:oleObj name="Equation" r:id="rId4" imgW="2705100" imgH="558800" progId="Equation.3">
                  <p:embed/>
                </p:oleObj>
              </mc:Choice>
              <mc:Fallback>
                <p:oleObj name="Equation" r:id="rId4" imgW="2705100" imgH="558800" progId="Equation.3">
                  <p:embed/>
                  <p:pic>
                    <p:nvPicPr>
                      <p:cNvPr id="119812"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4223" y="5373216"/>
                        <a:ext cx="4712677" cy="105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9813" name="Rectangle 17"/>
          <p:cNvSpPr>
            <a:spLocks noChangeArrowheads="1"/>
          </p:cNvSpPr>
          <p:nvPr/>
        </p:nvSpPr>
        <p:spPr bwMode="auto">
          <a:xfrm>
            <a:off x="755576" y="2940256"/>
            <a:ext cx="5486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just" eaLnBrk="1" hangingPunct="1">
              <a:buClr>
                <a:schemeClr val="bg2"/>
              </a:buClr>
              <a:buSzPct val="75000"/>
              <a:buFont typeface="Wingdings" pitchFamily="2" charset="2"/>
              <a:buNone/>
            </a:pPr>
            <a:r>
              <a:rPr kumimoji="0" lang="en-US" altLang="zh-CN" sz="2400" b="0" dirty="0">
                <a:solidFill>
                  <a:schemeClr val="tx1"/>
                </a:solidFill>
                <a:latin typeface="Arial" charset="0"/>
              </a:rPr>
              <a:t> </a:t>
            </a:r>
            <a:r>
              <a:rPr kumimoji="0" lang="en-US" altLang="zh-CN" sz="2400" dirty="0">
                <a:solidFill>
                  <a:schemeClr val="tx1"/>
                </a:solidFill>
                <a:latin typeface="Arial" charset="0"/>
              </a:rPr>
              <a:t>FeF</a:t>
            </a:r>
            <a:r>
              <a:rPr kumimoji="0" lang="en-US" altLang="zh-CN" sz="2400" baseline="-30000" dirty="0">
                <a:solidFill>
                  <a:schemeClr val="tx1"/>
                </a:solidFill>
                <a:latin typeface="Arial" charset="0"/>
              </a:rPr>
              <a:t>3</a:t>
            </a:r>
            <a:r>
              <a:rPr kumimoji="0" lang="en-US" altLang="zh-CN" sz="2400" dirty="0">
                <a:solidFill>
                  <a:schemeClr val="tx1"/>
                </a:solidFill>
                <a:latin typeface="Arial" charset="0"/>
              </a:rPr>
              <a:t>+3H</a:t>
            </a:r>
            <a:r>
              <a:rPr kumimoji="0" lang="en-US" altLang="zh-CN" sz="2400" baseline="30000" dirty="0">
                <a:solidFill>
                  <a:schemeClr val="tx1"/>
                </a:solidFill>
                <a:latin typeface="Arial" charset="0"/>
              </a:rPr>
              <a:t>+</a:t>
            </a:r>
            <a:r>
              <a:rPr kumimoji="0" lang="zh-CN" altLang="en-US" sz="2400" baseline="30000" dirty="0">
                <a:solidFill>
                  <a:schemeClr val="tx1"/>
                </a:solidFill>
                <a:latin typeface="Arial" charset="0"/>
              </a:rPr>
              <a:t>  </a:t>
            </a:r>
            <a:r>
              <a:rPr kumimoji="0" lang="en-US" altLang="zh-CN" sz="2400" dirty="0">
                <a:solidFill>
                  <a:schemeClr val="tx1"/>
                </a:solidFill>
                <a:latin typeface="Arial" charset="0"/>
              </a:rPr>
              <a:t>= </a:t>
            </a:r>
            <a:r>
              <a:rPr kumimoji="0" lang="zh-CN" altLang="en-US" sz="2400" dirty="0">
                <a:solidFill>
                  <a:schemeClr val="tx1"/>
                </a:solidFill>
                <a:latin typeface="Arial" charset="0"/>
              </a:rPr>
              <a:t> </a:t>
            </a:r>
            <a:r>
              <a:rPr kumimoji="0" lang="en-US" altLang="zh-CN" sz="2400" dirty="0">
                <a:solidFill>
                  <a:schemeClr val="tx1"/>
                </a:solidFill>
                <a:latin typeface="Arial" charset="0"/>
              </a:rPr>
              <a:t>Fe</a:t>
            </a:r>
            <a:r>
              <a:rPr kumimoji="0" lang="en-US" altLang="zh-CN" sz="2400" baseline="30000" dirty="0">
                <a:solidFill>
                  <a:schemeClr val="tx1"/>
                </a:solidFill>
                <a:latin typeface="Arial" charset="0"/>
              </a:rPr>
              <a:t>3+</a:t>
            </a:r>
            <a:r>
              <a:rPr kumimoji="0" lang="en-US" altLang="zh-CN" sz="2400" dirty="0">
                <a:solidFill>
                  <a:schemeClr val="tx1"/>
                </a:solidFill>
                <a:latin typeface="Arial" charset="0"/>
              </a:rPr>
              <a:t>+3HF  </a:t>
            </a:r>
            <a:endParaRPr kumimoji="0" lang="en-US" altLang="zh-CN" sz="2400" b="0" dirty="0">
              <a:solidFill>
                <a:schemeClr val="tx1"/>
              </a:solidFill>
              <a:latin typeface="Arial" charset="0"/>
            </a:endParaRPr>
          </a:p>
        </p:txBody>
      </p:sp>
      <p:sp>
        <p:nvSpPr>
          <p:cNvPr id="119814" name="Text Box 18"/>
          <p:cNvSpPr txBox="1">
            <a:spLocks noChangeArrowheads="1"/>
          </p:cNvSpPr>
          <p:nvPr/>
        </p:nvSpPr>
        <p:spPr bwMode="auto">
          <a:xfrm>
            <a:off x="5323538" y="4340795"/>
            <a:ext cx="3712958" cy="523220"/>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50000"/>
              </a:spcBef>
              <a:buFont typeface="Wingdings" pitchFamily="2" charset="2"/>
              <a:buChar char="Ø"/>
            </a:pPr>
            <a:r>
              <a:rPr kumimoji="0" lang="en-US" altLang="zh-CN" sz="2800" dirty="0">
                <a:solidFill>
                  <a:srgbClr val="800080"/>
                </a:solidFill>
                <a:latin typeface="Arial" charset="0"/>
              </a:rPr>
              <a:t>K</a:t>
            </a:r>
            <a:r>
              <a:rPr kumimoji="0" lang="zh-CN" altLang="en-US" sz="2800" baseline="-25000" dirty="0">
                <a:solidFill>
                  <a:srgbClr val="800080"/>
                </a:solidFill>
                <a:latin typeface="Arial" charset="0"/>
              </a:rPr>
              <a:t>稳</a:t>
            </a:r>
            <a:r>
              <a:rPr kumimoji="0" lang="zh-CN" altLang="en-US" sz="2800" dirty="0">
                <a:solidFill>
                  <a:srgbClr val="800080"/>
                </a:solidFill>
                <a:latin typeface="宋体" pitchFamily="2" charset="-122"/>
              </a:rPr>
              <a:t>↙，</a:t>
            </a:r>
            <a:r>
              <a:rPr kumimoji="0" lang="en-US" altLang="zh-CN" sz="2800" dirty="0" err="1">
                <a:solidFill>
                  <a:srgbClr val="800080"/>
                </a:solidFill>
                <a:latin typeface="宋体" pitchFamily="2" charset="-122"/>
              </a:rPr>
              <a:t>Ka</a:t>
            </a:r>
            <a:r>
              <a:rPr kumimoji="0" lang="en-US" altLang="zh-CN" sz="2800" dirty="0">
                <a:solidFill>
                  <a:srgbClr val="800080"/>
                </a:solidFill>
                <a:latin typeface="宋体" pitchFamily="2" charset="-122"/>
              </a:rPr>
              <a:t>↙, K↗</a:t>
            </a:r>
          </a:p>
        </p:txBody>
      </p:sp>
      <p:sp>
        <p:nvSpPr>
          <p:cNvPr id="10" name="Text Box 5"/>
          <p:cNvSpPr txBox="1">
            <a:spLocks noChangeArrowheads="1"/>
          </p:cNvSpPr>
          <p:nvPr/>
        </p:nvSpPr>
        <p:spPr bwMode="auto">
          <a:xfrm>
            <a:off x="1913792" y="476251"/>
            <a:ext cx="3921369" cy="519113"/>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spcAft>
                <a:spcPct val="50000"/>
              </a:spcAft>
              <a:buClr>
                <a:srgbClr val="0000FF"/>
              </a:buClr>
              <a:buFont typeface="Wingdings" pitchFamily="2" charset="2"/>
              <a:buChar char="q"/>
              <a:defRPr/>
            </a:pPr>
            <a:r>
              <a:rPr kumimoji="0" lang="en-US" altLang="zh-CN" sz="2800" dirty="0">
                <a:solidFill>
                  <a:srgbClr val="0000FF"/>
                </a:solidFill>
                <a:effectLst>
                  <a:outerShdw blurRad="38100" dist="38100" dir="2700000" algn="tl">
                    <a:srgbClr val="C0C0C0"/>
                  </a:outerShdw>
                </a:effectLst>
              </a:rPr>
              <a:t> </a:t>
            </a:r>
            <a:r>
              <a:rPr kumimoji="0" lang="zh-CN" altLang="en-US" sz="2800" dirty="0">
                <a:solidFill>
                  <a:srgbClr val="0000FF"/>
                </a:solidFill>
                <a:effectLst>
                  <a:outerShdw blurRad="38100" dist="38100" dir="2700000" algn="tl">
                    <a:srgbClr val="C0C0C0"/>
                  </a:outerShdw>
                </a:effectLst>
              </a:rPr>
              <a:t>配位平衡与酸碱平衡</a:t>
            </a:r>
          </a:p>
        </p:txBody>
      </p:sp>
      <p:grpSp>
        <p:nvGrpSpPr>
          <p:cNvPr id="11" name="Group 29">
            <a:extLst>
              <a:ext uri="{FF2B5EF4-FFF2-40B4-BE49-F238E27FC236}">
                <a16:creationId xmlns:a16="http://schemas.microsoft.com/office/drawing/2014/main" id="{894C5F07-1F77-3645-A1FE-C18782D76647}"/>
              </a:ext>
            </a:extLst>
          </p:cNvPr>
          <p:cNvGrpSpPr>
            <a:grpSpLocks/>
          </p:cNvGrpSpPr>
          <p:nvPr/>
        </p:nvGrpSpPr>
        <p:grpSpPr bwMode="auto">
          <a:xfrm>
            <a:off x="915866" y="1208088"/>
            <a:ext cx="6119446" cy="1428750"/>
            <a:chOff x="816" y="1008"/>
            <a:chExt cx="4176" cy="900"/>
          </a:xfrm>
        </p:grpSpPr>
        <p:sp>
          <p:nvSpPr>
            <p:cNvPr id="12" name="Oval 6">
              <a:extLst>
                <a:ext uri="{FF2B5EF4-FFF2-40B4-BE49-F238E27FC236}">
                  <a16:creationId xmlns:a16="http://schemas.microsoft.com/office/drawing/2014/main" id="{96B99BD0-0AE9-F54A-BA57-88871212F71D}"/>
                </a:ext>
              </a:extLst>
            </p:cNvPr>
            <p:cNvSpPr>
              <a:spLocks noChangeArrowheads="1"/>
            </p:cNvSpPr>
            <p:nvPr/>
          </p:nvSpPr>
          <p:spPr bwMode="auto">
            <a:xfrm>
              <a:off x="2199" y="1446"/>
              <a:ext cx="768" cy="414"/>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b="0">
                <a:solidFill>
                  <a:schemeClr val="tx1"/>
                </a:solidFill>
                <a:ea typeface="黑体" pitchFamily="2" charset="-122"/>
              </a:endParaRPr>
            </a:p>
          </p:txBody>
        </p:sp>
        <p:grpSp>
          <p:nvGrpSpPr>
            <p:cNvPr id="13" name="Group 19">
              <a:extLst>
                <a:ext uri="{FF2B5EF4-FFF2-40B4-BE49-F238E27FC236}">
                  <a16:creationId xmlns:a16="http://schemas.microsoft.com/office/drawing/2014/main" id="{60906F39-03AF-BB4C-B500-4AB42F6A2C89}"/>
                </a:ext>
              </a:extLst>
            </p:cNvPr>
            <p:cNvGrpSpPr>
              <a:grpSpLocks/>
            </p:cNvGrpSpPr>
            <p:nvPr/>
          </p:nvGrpSpPr>
          <p:grpSpPr bwMode="auto">
            <a:xfrm>
              <a:off x="816" y="1008"/>
              <a:ext cx="4176" cy="900"/>
              <a:chOff x="816" y="1404"/>
              <a:chExt cx="4176" cy="900"/>
            </a:xfrm>
          </p:grpSpPr>
          <p:sp>
            <p:nvSpPr>
              <p:cNvPr id="14" name="Text Box 10">
                <a:extLst>
                  <a:ext uri="{FF2B5EF4-FFF2-40B4-BE49-F238E27FC236}">
                    <a16:creationId xmlns:a16="http://schemas.microsoft.com/office/drawing/2014/main" id="{A02EB2C8-4053-DD40-BE2E-3BF28024263D}"/>
                  </a:ext>
                </a:extLst>
              </p:cNvPr>
              <p:cNvSpPr txBox="1">
                <a:spLocks noChangeArrowheads="1"/>
              </p:cNvSpPr>
              <p:nvPr/>
            </p:nvSpPr>
            <p:spPr bwMode="auto">
              <a:xfrm>
                <a:off x="816" y="1488"/>
                <a:ext cx="4176" cy="731"/>
              </a:xfrm>
              <a:prstGeom prst="rect">
                <a:avLst/>
              </a:prstGeom>
              <a:noFill/>
              <a:ln w="9525">
                <a:noFill/>
                <a:miter lim="800000"/>
                <a:headEnd/>
                <a:tailEnd/>
              </a:ln>
              <a:effectLst/>
            </p:spPr>
            <p:txBody>
              <a:bodyPr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spcBef>
                    <a:spcPct val="50000"/>
                  </a:spcBef>
                  <a:defRPr/>
                </a:pPr>
                <a:r>
                  <a:rPr lang="en-US" altLang="zh-CN" sz="2800" dirty="0">
                    <a:effectLst>
                      <a:outerShdw blurRad="38100" dist="38100" dir="2700000" algn="tl">
                        <a:srgbClr val="C0C0C0"/>
                      </a:outerShdw>
                    </a:effectLst>
                  </a:rPr>
                  <a:t>Fe</a:t>
                </a:r>
                <a:r>
                  <a:rPr lang="en-US" altLang="zh-CN" sz="2800" baseline="30000" dirty="0">
                    <a:effectLst>
                      <a:outerShdw blurRad="38100" dist="38100" dir="2700000" algn="tl">
                        <a:srgbClr val="C0C0C0"/>
                      </a:outerShdw>
                    </a:effectLst>
                  </a:rPr>
                  <a:t>3+</a:t>
                </a:r>
                <a:r>
                  <a:rPr lang="en-US" altLang="zh-CN" sz="2800" dirty="0">
                    <a:effectLst>
                      <a:outerShdw blurRad="38100" dist="38100" dir="2700000" algn="tl">
                        <a:srgbClr val="C0C0C0"/>
                      </a:outerShdw>
                    </a:effectLst>
                  </a:rPr>
                  <a:t> + 3F</a:t>
                </a:r>
                <a:r>
                  <a:rPr lang="en-US" altLang="zh-CN" sz="2800" baseline="30000" dirty="0">
                    <a:effectLst>
                      <a:outerShdw blurRad="38100" dist="38100" dir="2700000" algn="tl">
                        <a:srgbClr val="C0C0C0"/>
                      </a:outerShdw>
                    </a:effectLst>
                    <a:sym typeface="Symbol" pitchFamily="18" charset="2"/>
                  </a:rPr>
                  <a:t></a:t>
                </a:r>
                <a:r>
                  <a:rPr lang="en-US" altLang="zh-CN" sz="2800" dirty="0">
                    <a:effectLst>
                      <a:outerShdw blurRad="38100" dist="38100" dir="2700000" algn="tl">
                        <a:srgbClr val="C0C0C0"/>
                      </a:outerShdw>
                    </a:effectLst>
                  </a:rPr>
                  <a:t>         FeF</a:t>
                </a:r>
                <a:r>
                  <a:rPr lang="en-US" altLang="zh-CN" sz="2800" baseline="-25000" dirty="0">
                    <a:effectLst>
                      <a:outerShdw blurRad="38100" dist="38100" dir="2700000" algn="tl">
                        <a:srgbClr val="C0C0C0"/>
                      </a:outerShdw>
                    </a:effectLst>
                  </a:rPr>
                  <a:t>3</a:t>
                </a:r>
                <a:endParaRPr lang="en-US" altLang="zh-CN" sz="2800" dirty="0">
                  <a:effectLst>
                    <a:outerShdw blurRad="38100" dist="38100" dir="2700000" algn="tl">
                      <a:srgbClr val="C0C0C0"/>
                    </a:outerShdw>
                  </a:effectLst>
                </a:endParaRPr>
              </a:p>
              <a:p>
                <a:pPr eaLnBrk="1" hangingPunct="1">
                  <a:spcBef>
                    <a:spcPct val="50000"/>
                  </a:spcBef>
                  <a:defRPr/>
                </a:pPr>
                <a:r>
                  <a:rPr lang="en-US" altLang="zh-CN" sz="2800" dirty="0">
                    <a:effectLst>
                      <a:outerShdw blurRad="38100" dist="38100" dir="2700000" algn="tl">
                        <a:srgbClr val="C0C0C0"/>
                      </a:outerShdw>
                    </a:effectLst>
                  </a:rPr>
                  <a:t>            3F</a:t>
                </a:r>
                <a:r>
                  <a:rPr lang="en-US" altLang="zh-CN" sz="2800" baseline="30000" dirty="0">
                    <a:effectLst>
                      <a:outerShdw blurRad="38100" dist="38100" dir="2700000" algn="tl">
                        <a:srgbClr val="C0C0C0"/>
                      </a:outerShdw>
                    </a:effectLst>
                    <a:sym typeface="Symbol" pitchFamily="18" charset="2"/>
                  </a:rPr>
                  <a:t></a:t>
                </a:r>
                <a:r>
                  <a:rPr lang="en-US" altLang="zh-CN" sz="2800" dirty="0">
                    <a:effectLst>
                      <a:outerShdw blurRad="38100" dist="38100" dir="2700000" algn="tl">
                        <a:srgbClr val="C0C0C0"/>
                      </a:outerShdw>
                    </a:effectLst>
                  </a:rPr>
                  <a:t> + 3H</a:t>
                </a:r>
                <a:r>
                  <a:rPr lang="en-US" altLang="zh-CN" sz="2800" baseline="-25000" dirty="0">
                    <a:effectLst>
                      <a:outerShdw blurRad="38100" dist="38100" dir="2700000" algn="tl">
                        <a:srgbClr val="C0C0C0"/>
                      </a:outerShdw>
                    </a:effectLst>
                  </a:rPr>
                  <a:t>3</a:t>
                </a:r>
                <a:r>
                  <a:rPr lang="en-US" altLang="zh-CN" sz="2800" dirty="0">
                    <a:effectLst>
                      <a:outerShdw blurRad="38100" dist="38100" dir="2700000" algn="tl">
                        <a:srgbClr val="C0C0C0"/>
                      </a:outerShdw>
                    </a:effectLst>
                  </a:rPr>
                  <a:t>O</a:t>
                </a:r>
                <a:r>
                  <a:rPr lang="en-US" altLang="zh-CN" sz="2800" baseline="30000" dirty="0">
                    <a:effectLst>
                      <a:outerShdw blurRad="38100" dist="38100" dir="2700000" algn="tl">
                        <a:srgbClr val="C0C0C0"/>
                      </a:outerShdw>
                    </a:effectLst>
                  </a:rPr>
                  <a:t>+</a:t>
                </a:r>
                <a:r>
                  <a:rPr lang="en-US" altLang="zh-CN" sz="2800" dirty="0">
                    <a:effectLst>
                      <a:outerShdw blurRad="38100" dist="38100" dir="2700000" algn="tl">
                        <a:srgbClr val="C0C0C0"/>
                      </a:outerShdw>
                    </a:effectLst>
                  </a:rPr>
                  <a:t>          3HF + 3H</a:t>
                </a:r>
                <a:r>
                  <a:rPr lang="en-US" altLang="zh-CN" sz="2800" baseline="-25000" dirty="0">
                    <a:effectLst>
                      <a:outerShdw blurRad="38100" dist="38100" dir="2700000" algn="tl">
                        <a:srgbClr val="C0C0C0"/>
                      </a:outerShdw>
                    </a:effectLst>
                  </a:rPr>
                  <a:t>2</a:t>
                </a:r>
                <a:r>
                  <a:rPr lang="en-US" altLang="zh-CN" sz="2800" dirty="0">
                    <a:effectLst>
                      <a:outerShdw blurRad="38100" dist="38100" dir="2700000" algn="tl">
                        <a:srgbClr val="C0C0C0"/>
                      </a:outerShdw>
                    </a:effectLst>
                  </a:rPr>
                  <a:t>O</a:t>
                </a:r>
              </a:p>
            </p:txBody>
          </p:sp>
          <p:grpSp>
            <p:nvGrpSpPr>
              <p:cNvPr id="15" name="Group 13">
                <a:extLst>
                  <a:ext uri="{FF2B5EF4-FFF2-40B4-BE49-F238E27FC236}">
                    <a16:creationId xmlns:a16="http://schemas.microsoft.com/office/drawing/2014/main" id="{027D2CF5-F981-6149-AA9A-48CF9AD9D64D}"/>
                  </a:ext>
                </a:extLst>
              </p:cNvPr>
              <p:cNvGrpSpPr>
                <a:grpSpLocks/>
              </p:cNvGrpSpPr>
              <p:nvPr/>
            </p:nvGrpSpPr>
            <p:grpSpPr bwMode="auto">
              <a:xfrm>
                <a:off x="1984" y="1638"/>
                <a:ext cx="393" cy="42"/>
                <a:chOff x="1840" y="1584"/>
                <a:chExt cx="393" cy="42"/>
              </a:xfrm>
            </p:grpSpPr>
            <p:sp>
              <p:nvSpPr>
                <p:cNvPr id="21" name="Line 11">
                  <a:extLst>
                    <a:ext uri="{FF2B5EF4-FFF2-40B4-BE49-F238E27FC236}">
                      <a16:creationId xmlns:a16="http://schemas.microsoft.com/office/drawing/2014/main" id="{2589B539-747C-9248-BA8D-6A797977A081}"/>
                    </a:ext>
                  </a:extLst>
                </p:cNvPr>
                <p:cNvSpPr>
                  <a:spLocks noChangeShapeType="1"/>
                </p:cNvSpPr>
                <p:nvPr/>
              </p:nvSpPr>
              <p:spPr bwMode="auto">
                <a:xfrm>
                  <a:off x="1849" y="1584"/>
                  <a:ext cx="384"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22" name="Line 12">
                  <a:extLst>
                    <a:ext uri="{FF2B5EF4-FFF2-40B4-BE49-F238E27FC236}">
                      <a16:creationId xmlns:a16="http://schemas.microsoft.com/office/drawing/2014/main" id="{32FA7ADA-9DF1-EA41-B524-D07AD8BBCEC2}"/>
                    </a:ext>
                  </a:extLst>
                </p:cNvPr>
                <p:cNvSpPr>
                  <a:spLocks noChangeShapeType="1"/>
                </p:cNvSpPr>
                <p:nvPr/>
              </p:nvSpPr>
              <p:spPr bwMode="auto">
                <a:xfrm rot="10800000">
                  <a:off x="1840" y="1626"/>
                  <a:ext cx="384"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grpSp>
          <p:grpSp>
            <p:nvGrpSpPr>
              <p:cNvPr id="16" name="Group 14">
                <a:extLst>
                  <a:ext uri="{FF2B5EF4-FFF2-40B4-BE49-F238E27FC236}">
                    <a16:creationId xmlns:a16="http://schemas.microsoft.com/office/drawing/2014/main" id="{1DBE0A38-E2A7-D549-B6C4-0EC140FBA3C9}"/>
                  </a:ext>
                </a:extLst>
              </p:cNvPr>
              <p:cNvGrpSpPr>
                <a:grpSpLocks/>
              </p:cNvGrpSpPr>
              <p:nvPr/>
            </p:nvGrpSpPr>
            <p:grpSpPr bwMode="auto">
              <a:xfrm>
                <a:off x="2976" y="2040"/>
                <a:ext cx="384" cy="42"/>
                <a:chOff x="1914" y="1584"/>
                <a:chExt cx="384" cy="42"/>
              </a:xfrm>
            </p:grpSpPr>
            <p:sp>
              <p:nvSpPr>
                <p:cNvPr id="19" name="Line 15">
                  <a:extLst>
                    <a:ext uri="{FF2B5EF4-FFF2-40B4-BE49-F238E27FC236}">
                      <a16:creationId xmlns:a16="http://schemas.microsoft.com/office/drawing/2014/main" id="{54579C6E-2712-384E-9F47-C3D2076AB8C8}"/>
                    </a:ext>
                  </a:extLst>
                </p:cNvPr>
                <p:cNvSpPr>
                  <a:spLocks noChangeShapeType="1"/>
                </p:cNvSpPr>
                <p:nvPr/>
              </p:nvSpPr>
              <p:spPr bwMode="auto">
                <a:xfrm>
                  <a:off x="1914" y="1584"/>
                  <a:ext cx="384"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20" name="Line 16">
                  <a:extLst>
                    <a:ext uri="{FF2B5EF4-FFF2-40B4-BE49-F238E27FC236}">
                      <a16:creationId xmlns:a16="http://schemas.microsoft.com/office/drawing/2014/main" id="{EAF25C95-6214-7742-9477-598EBC0B1746}"/>
                    </a:ext>
                  </a:extLst>
                </p:cNvPr>
                <p:cNvSpPr>
                  <a:spLocks noChangeShapeType="1"/>
                </p:cNvSpPr>
                <p:nvPr/>
              </p:nvSpPr>
              <p:spPr bwMode="auto">
                <a:xfrm rot="10800000">
                  <a:off x="1914" y="1626"/>
                  <a:ext cx="384"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grpSp>
          <p:sp>
            <p:nvSpPr>
              <p:cNvPr id="17" name="Line 17">
                <a:extLst>
                  <a:ext uri="{FF2B5EF4-FFF2-40B4-BE49-F238E27FC236}">
                    <a16:creationId xmlns:a16="http://schemas.microsoft.com/office/drawing/2014/main" id="{5063963A-DE64-CD46-BF44-F7E15EAC4BF0}"/>
                  </a:ext>
                </a:extLst>
              </p:cNvPr>
              <p:cNvSpPr>
                <a:spLocks noChangeShapeType="1"/>
              </p:cNvSpPr>
              <p:nvPr/>
            </p:nvSpPr>
            <p:spPr bwMode="auto">
              <a:xfrm flipH="1">
                <a:off x="1296" y="1404"/>
                <a:ext cx="1200" cy="0"/>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8" name="Line 18">
                <a:extLst>
                  <a:ext uri="{FF2B5EF4-FFF2-40B4-BE49-F238E27FC236}">
                    <a16:creationId xmlns:a16="http://schemas.microsoft.com/office/drawing/2014/main" id="{66932313-EBB1-1F4E-A729-45F56B47CF7A}"/>
                  </a:ext>
                </a:extLst>
              </p:cNvPr>
              <p:cNvSpPr>
                <a:spLocks noChangeShapeType="1"/>
              </p:cNvSpPr>
              <p:nvPr/>
            </p:nvSpPr>
            <p:spPr bwMode="auto">
              <a:xfrm rot="10800000" flipH="1">
                <a:off x="2400" y="2304"/>
                <a:ext cx="1200" cy="0"/>
              </a:xfrm>
              <a:prstGeom prst="line">
                <a:avLst/>
              </a:prstGeom>
              <a:noFill/>
              <a:ln w="38100">
                <a:solidFill>
                  <a:srgbClr val="FF00FF"/>
                </a:solidFill>
                <a:round/>
                <a:headEnd/>
                <a:tailEnd type="triangle" w="med" len="me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grpSp>
      </p:grpSp>
      <p:sp>
        <p:nvSpPr>
          <p:cNvPr id="23" name="AutoShape 20">
            <a:extLst>
              <a:ext uri="{FF2B5EF4-FFF2-40B4-BE49-F238E27FC236}">
                <a16:creationId xmlns:a16="http://schemas.microsoft.com/office/drawing/2014/main" id="{3A9355A0-82C2-284D-84A3-80D7C6B308C7}"/>
              </a:ext>
            </a:extLst>
          </p:cNvPr>
          <p:cNvSpPr>
            <a:spLocks noChangeArrowheads="1"/>
          </p:cNvSpPr>
          <p:nvPr/>
        </p:nvSpPr>
        <p:spPr bwMode="auto">
          <a:xfrm>
            <a:off x="5767754" y="457200"/>
            <a:ext cx="3268742" cy="1524000"/>
          </a:xfrm>
          <a:prstGeom prst="wedgeRectCallout">
            <a:avLst>
              <a:gd name="adj1" fmla="val -112639"/>
              <a:gd name="adj2" fmla="val 56458"/>
            </a:avLst>
          </a:prstGeom>
          <a:gradFill rotWithShape="0">
            <a:gsLst>
              <a:gs pos="0">
                <a:srgbClr val="00FFFF"/>
              </a:gs>
              <a:gs pos="50000">
                <a:srgbClr val="FFFFFF"/>
              </a:gs>
              <a:gs pos="100000">
                <a:srgbClr val="00FFFF"/>
              </a:gs>
            </a:gsLst>
            <a:lin ang="5400000" scaled="1"/>
          </a:gradFill>
          <a:ln w="9525">
            <a:solidFill>
              <a:schemeClr val="tx1"/>
            </a:solidFill>
            <a:miter lim="800000"/>
            <a:headEnd/>
            <a:tailEnd/>
          </a:ln>
        </p:spPr>
        <p:txBody>
          <a:bodyPr lIns="91425" tIns="45712" rIns="91425" bIns="45712"/>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20000"/>
              </a:lnSpc>
              <a:defRPr/>
            </a:pPr>
            <a:r>
              <a:rPr kumimoji="0" lang="zh-CN" altLang="en-US" sz="1800" dirty="0"/>
              <a:t>加入适当的酸会使平衡向箭头所指方向移动。配合物越不稳定，生成的酸越弱，则配离子越容易被加入的酸所解离。</a:t>
            </a:r>
          </a:p>
        </p:txBody>
      </p:sp>
      <p:sp>
        <p:nvSpPr>
          <p:cNvPr id="2" name="矩形 1">
            <a:extLst>
              <a:ext uri="{FF2B5EF4-FFF2-40B4-BE49-F238E27FC236}">
                <a16:creationId xmlns:a16="http://schemas.microsoft.com/office/drawing/2014/main" id="{08189FFF-2E01-D941-B996-CD5B9A4EF97B}"/>
              </a:ext>
            </a:extLst>
          </p:cNvPr>
          <p:cNvSpPr/>
          <p:nvPr/>
        </p:nvSpPr>
        <p:spPr>
          <a:xfrm>
            <a:off x="5365774" y="3589261"/>
            <a:ext cx="1752403" cy="461665"/>
          </a:xfrm>
          <a:prstGeom prst="rect">
            <a:avLst/>
          </a:prstGeom>
        </p:spPr>
        <p:txBody>
          <a:bodyPr wrap="none">
            <a:spAutoFit/>
          </a:bodyPr>
          <a:lstStyle/>
          <a:p>
            <a:r>
              <a:rPr kumimoji="0" lang="en-US" altLang="zh-CN" b="0" dirty="0">
                <a:latin typeface="Arial" charset="0"/>
              </a:rPr>
              <a:t>K=1.8</a:t>
            </a:r>
            <a:r>
              <a:rPr kumimoji="0" lang="en-US" altLang="zh-CN" b="0" dirty="0">
                <a:latin typeface="Arial" charset="0"/>
                <a:sym typeface="Symbol" pitchFamily="18" charset="2"/>
              </a:rPr>
              <a:t></a:t>
            </a:r>
            <a:r>
              <a:rPr kumimoji="0" lang="en-US" altLang="zh-CN" b="0" dirty="0">
                <a:latin typeface="Arial" charset="0"/>
              </a:rPr>
              <a:t>10</a:t>
            </a:r>
            <a:r>
              <a:rPr kumimoji="0" lang="en-US" altLang="zh-CN" b="0" baseline="30000" dirty="0">
                <a:latin typeface="Arial" charset="0"/>
                <a:sym typeface="Symbol" pitchFamily="18" charset="2"/>
              </a:rPr>
              <a:t></a:t>
            </a:r>
            <a:r>
              <a:rPr kumimoji="0" lang="en-US" altLang="zh-CN" b="0" baseline="30000" dirty="0">
                <a:latin typeface="Arial" charset="0"/>
              </a:rPr>
              <a:t>2</a:t>
            </a:r>
            <a:endParaRPr lang="zh-CN" altLang="en-US" b="0" dirty="0"/>
          </a:p>
        </p:txBody>
      </p:sp>
    </p:spTree>
    <p:extLst>
      <p:ext uri="{BB962C8B-B14F-4D97-AF65-F5344CB8AC3E}">
        <p14:creationId xmlns:p14="http://schemas.microsoft.com/office/powerpoint/2010/main" val="20365150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7347" name="Text Box 3"/>
          <p:cNvSpPr txBox="1">
            <a:spLocks noChangeArrowheads="1"/>
          </p:cNvSpPr>
          <p:nvPr/>
        </p:nvSpPr>
        <p:spPr bwMode="auto">
          <a:xfrm>
            <a:off x="2312377" y="404813"/>
            <a:ext cx="4917831" cy="523220"/>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spcAft>
                <a:spcPct val="50000"/>
              </a:spcAft>
              <a:buClr>
                <a:srgbClr val="0000FF"/>
              </a:buClr>
              <a:buFont typeface="Wingdings" pitchFamily="2" charset="2"/>
              <a:buChar char="q"/>
              <a:defRPr/>
            </a:pPr>
            <a:r>
              <a:rPr kumimoji="0" lang="en-US" altLang="zh-CN" sz="2800" dirty="0">
                <a:solidFill>
                  <a:srgbClr val="0000FF"/>
                </a:solidFill>
                <a:effectLst>
                  <a:outerShdw blurRad="38100" dist="38100" dir="2700000" algn="tl">
                    <a:srgbClr val="C0C0C0"/>
                  </a:outerShdw>
                </a:effectLst>
                <a:latin typeface="黑体" pitchFamily="2" charset="-122"/>
              </a:rPr>
              <a:t> </a:t>
            </a:r>
            <a:r>
              <a:rPr kumimoji="0" lang="zh-CN" altLang="en-US" sz="2800" dirty="0">
                <a:solidFill>
                  <a:srgbClr val="0000FF"/>
                </a:solidFill>
                <a:effectLst>
                  <a:outerShdw blurRad="38100" dist="38100" dir="2700000" algn="tl">
                    <a:srgbClr val="C0C0C0"/>
                  </a:outerShdw>
                </a:effectLst>
                <a:latin typeface="黑体" pitchFamily="2" charset="-122"/>
              </a:rPr>
              <a:t>配位平衡与沉淀平衡</a:t>
            </a:r>
          </a:p>
        </p:txBody>
      </p:sp>
      <p:grpSp>
        <p:nvGrpSpPr>
          <p:cNvPr id="120835" name="Group 80"/>
          <p:cNvGrpSpPr>
            <a:grpSpLocks/>
          </p:cNvGrpSpPr>
          <p:nvPr/>
        </p:nvGrpSpPr>
        <p:grpSpPr bwMode="auto">
          <a:xfrm>
            <a:off x="252046" y="989111"/>
            <a:ext cx="8658958" cy="5691080"/>
            <a:chOff x="432" y="587"/>
            <a:chExt cx="5910" cy="3588"/>
          </a:xfrm>
        </p:grpSpPr>
        <p:sp>
          <p:nvSpPr>
            <p:cNvPr id="1977354" name="Text Box 10"/>
            <p:cNvSpPr txBox="1">
              <a:spLocks noChangeArrowheads="1"/>
            </p:cNvSpPr>
            <p:nvPr/>
          </p:nvSpPr>
          <p:spPr bwMode="auto">
            <a:xfrm>
              <a:off x="672" y="735"/>
              <a:ext cx="3264" cy="291"/>
            </a:xfrm>
            <a:prstGeom prst="rect">
              <a:avLst/>
            </a:prstGeom>
            <a:noFill/>
            <a:ln w="9525">
              <a:noFill/>
              <a:miter lim="800000"/>
              <a:headEnd/>
              <a:tailEnd/>
            </a:ln>
            <a:effectLst/>
          </p:spPr>
          <p:txBody>
            <a:bodyPr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spcBef>
                  <a:spcPct val="50000"/>
                </a:spcBef>
                <a:defRPr/>
              </a:pPr>
              <a:r>
                <a:rPr lang="en-US" altLang="zh-CN" dirty="0">
                  <a:effectLst>
                    <a:outerShdw blurRad="38100" dist="38100" dir="2700000" algn="tl">
                      <a:srgbClr val="C0C0C0"/>
                    </a:outerShdw>
                  </a:effectLst>
                </a:rPr>
                <a:t>Ag</a:t>
              </a:r>
              <a:r>
                <a:rPr lang="en-US" altLang="zh-CN" baseline="30000" dirty="0">
                  <a:effectLst>
                    <a:outerShdw blurRad="38100" dist="38100" dir="2700000" algn="tl">
                      <a:srgbClr val="C0C0C0"/>
                    </a:outerShdw>
                  </a:effectLst>
                </a:rPr>
                <a:t>+</a:t>
              </a:r>
              <a:r>
                <a:rPr lang="en-US" altLang="zh-CN" dirty="0">
                  <a:effectLst>
                    <a:outerShdw blurRad="38100" dist="38100" dir="2700000" algn="tl">
                      <a:srgbClr val="C0C0C0"/>
                    </a:outerShdw>
                  </a:effectLst>
                </a:rPr>
                <a:t>(</a:t>
              </a:r>
              <a:r>
                <a:rPr lang="en-US" altLang="zh-CN" i="1" dirty="0" err="1">
                  <a:effectLst>
                    <a:outerShdw blurRad="38100" dist="38100" dir="2700000" algn="tl">
                      <a:srgbClr val="C0C0C0"/>
                    </a:outerShdw>
                  </a:effectLst>
                </a:rPr>
                <a:t>aq</a:t>
              </a:r>
              <a:r>
                <a:rPr lang="en-US" altLang="zh-CN" dirty="0">
                  <a:effectLst>
                    <a:outerShdw blurRad="38100" dist="38100" dir="2700000" algn="tl">
                      <a:srgbClr val="C0C0C0"/>
                    </a:outerShdw>
                  </a:effectLst>
                </a:rPr>
                <a:t>) + Cl</a:t>
              </a:r>
              <a:r>
                <a:rPr lang="en-US" altLang="zh-CN" baseline="30000" dirty="0">
                  <a:effectLst>
                    <a:outerShdw blurRad="38100" dist="38100" dir="2700000" algn="tl">
                      <a:srgbClr val="C0C0C0"/>
                    </a:outerShdw>
                  </a:effectLst>
                  <a:sym typeface="Symbol" pitchFamily="18" charset="2"/>
                </a:rPr>
                <a:t></a:t>
              </a:r>
              <a:r>
                <a:rPr lang="en-US" altLang="zh-CN" dirty="0">
                  <a:effectLst>
                    <a:outerShdw blurRad="38100" dist="38100" dir="2700000" algn="tl">
                      <a:srgbClr val="C0C0C0"/>
                    </a:outerShdw>
                  </a:effectLst>
                </a:rPr>
                <a:t>(</a:t>
              </a:r>
              <a:r>
                <a:rPr lang="en-US" altLang="zh-CN" i="1" dirty="0" err="1">
                  <a:effectLst>
                    <a:outerShdw blurRad="38100" dist="38100" dir="2700000" algn="tl">
                      <a:srgbClr val="C0C0C0"/>
                    </a:outerShdw>
                  </a:effectLst>
                </a:rPr>
                <a:t>aq</a:t>
              </a:r>
              <a:r>
                <a:rPr lang="en-US" altLang="zh-CN" dirty="0">
                  <a:effectLst>
                    <a:outerShdw blurRad="38100" dist="38100" dir="2700000" algn="tl">
                      <a:srgbClr val="C0C0C0"/>
                    </a:outerShdw>
                  </a:effectLst>
                </a:rPr>
                <a:t>)               </a:t>
              </a:r>
              <a:r>
                <a:rPr lang="en-US" altLang="zh-CN" dirty="0" err="1">
                  <a:effectLst>
                    <a:outerShdw blurRad="38100" dist="38100" dir="2700000" algn="tl">
                      <a:srgbClr val="C0C0C0"/>
                    </a:outerShdw>
                  </a:effectLst>
                </a:rPr>
                <a:t>AgCl</a:t>
              </a:r>
              <a:r>
                <a:rPr lang="en-US" altLang="zh-CN" dirty="0">
                  <a:effectLst>
                    <a:outerShdw blurRad="38100" dist="38100" dir="2700000" algn="tl">
                      <a:srgbClr val="C0C0C0"/>
                    </a:outerShdw>
                  </a:effectLst>
                </a:rPr>
                <a:t> (</a:t>
              </a:r>
              <a:r>
                <a:rPr lang="en-US" altLang="zh-CN" i="1" dirty="0">
                  <a:effectLst>
                    <a:outerShdw blurRad="38100" dist="38100" dir="2700000" algn="tl">
                      <a:srgbClr val="C0C0C0"/>
                    </a:outerShdw>
                  </a:effectLst>
                </a:rPr>
                <a:t>s</a:t>
              </a:r>
              <a:r>
                <a:rPr lang="en-US" altLang="zh-CN" dirty="0">
                  <a:effectLst>
                    <a:outerShdw blurRad="38100" dist="38100" dir="2700000" algn="tl">
                      <a:srgbClr val="C0C0C0"/>
                    </a:outerShdw>
                  </a:effectLst>
                </a:rPr>
                <a:t>)</a:t>
              </a:r>
            </a:p>
          </p:txBody>
        </p:sp>
        <p:grpSp>
          <p:nvGrpSpPr>
            <p:cNvPr id="120843" name="Group 63"/>
            <p:cNvGrpSpPr>
              <a:grpSpLocks/>
            </p:cNvGrpSpPr>
            <p:nvPr/>
          </p:nvGrpSpPr>
          <p:grpSpPr bwMode="auto">
            <a:xfrm>
              <a:off x="2352" y="587"/>
              <a:ext cx="798" cy="328"/>
              <a:chOff x="2592" y="587"/>
              <a:chExt cx="798" cy="328"/>
            </a:xfrm>
          </p:grpSpPr>
          <p:sp>
            <p:nvSpPr>
              <p:cNvPr id="120880" name="Line 11"/>
              <p:cNvSpPr>
                <a:spLocks noChangeShapeType="1"/>
              </p:cNvSpPr>
              <p:nvPr/>
            </p:nvSpPr>
            <p:spPr bwMode="auto">
              <a:xfrm>
                <a:off x="2638" y="864"/>
                <a:ext cx="625" cy="0"/>
              </a:xfrm>
              <a:prstGeom prst="line">
                <a:avLst/>
              </a:prstGeom>
              <a:noFill/>
              <a:ln w="19050">
                <a:solidFill>
                  <a:schemeClr val="tx2"/>
                </a:solidFill>
                <a:round/>
                <a:headEnd/>
                <a:tailEnd type="triangle" w="med" len="me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20881" name="Line 12"/>
              <p:cNvSpPr>
                <a:spLocks noChangeShapeType="1"/>
              </p:cNvSpPr>
              <p:nvPr/>
            </p:nvSpPr>
            <p:spPr bwMode="auto">
              <a:xfrm rot="10800000">
                <a:off x="2602" y="915"/>
                <a:ext cx="625" cy="0"/>
              </a:xfrm>
              <a:prstGeom prst="line">
                <a:avLst/>
              </a:prstGeom>
              <a:noFill/>
              <a:ln w="19050">
                <a:solidFill>
                  <a:schemeClr val="tx2"/>
                </a:solidFill>
                <a:round/>
                <a:headEnd/>
                <a:tailEnd type="triangle" w="med" len="me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977358" name="Text Box 14"/>
              <p:cNvSpPr txBox="1">
                <a:spLocks noChangeArrowheads="1"/>
              </p:cNvSpPr>
              <p:nvPr/>
            </p:nvSpPr>
            <p:spPr bwMode="auto">
              <a:xfrm>
                <a:off x="2592" y="587"/>
                <a:ext cx="798" cy="233"/>
              </a:xfrm>
              <a:prstGeom prst="rect">
                <a:avLst/>
              </a:prstGeom>
              <a:noFill/>
              <a:ln w="9525">
                <a:noFill/>
                <a:miter lim="800000"/>
                <a:headEnd/>
                <a:tailEnd/>
              </a:ln>
              <a:effectLst/>
            </p:spPr>
            <p:txBody>
              <a:bodyPr wrap="square"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spcBef>
                    <a:spcPct val="50000"/>
                  </a:spcBef>
                  <a:defRPr/>
                </a:pPr>
                <a:r>
                  <a:rPr lang="en-US" altLang="zh-CN" sz="1800" dirty="0">
                    <a:effectLst>
                      <a:outerShdw blurRad="38100" dist="38100" dir="2700000" algn="tl">
                        <a:srgbClr val="C0C0C0"/>
                      </a:outerShdw>
                    </a:effectLst>
                  </a:rPr>
                  <a:t>1.8</a:t>
                </a:r>
                <a:r>
                  <a:rPr lang="en-US" altLang="zh-CN" sz="1800" dirty="0">
                    <a:effectLst>
                      <a:outerShdw blurRad="38100" dist="38100" dir="2700000" algn="tl">
                        <a:srgbClr val="C0C0C0"/>
                      </a:outerShdw>
                    </a:effectLst>
                    <a:sym typeface="Symbol" pitchFamily="18" charset="2"/>
                  </a:rPr>
                  <a:t></a:t>
                </a:r>
                <a:r>
                  <a:rPr lang="en-US" altLang="zh-CN" sz="1800" dirty="0">
                    <a:effectLst>
                      <a:outerShdw blurRad="38100" dist="38100" dir="2700000" algn="tl">
                        <a:srgbClr val="C0C0C0"/>
                      </a:outerShdw>
                    </a:effectLst>
                  </a:rPr>
                  <a:t>10</a:t>
                </a:r>
                <a:r>
                  <a:rPr lang="en-US" altLang="zh-CN" sz="1800" baseline="30000" dirty="0">
                    <a:effectLst>
                      <a:outerShdw blurRad="38100" dist="38100" dir="2700000" algn="tl">
                        <a:srgbClr val="C0C0C0"/>
                      </a:outerShdw>
                    </a:effectLst>
                    <a:sym typeface="Symbol" pitchFamily="18" charset="2"/>
                  </a:rPr>
                  <a:t></a:t>
                </a:r>
                <a:r>
                  <a:rPr lang="en-US" altLang="zh-CN" sz="1800" baseline="30000" dirty="0">
                    <a:effectLst>
                      <a:outerShdw blurRad="38100" dist="38100" dir="2700000" algn="tl">
                        <a:srgbClr val="C0C0C0"/>
                      </a:outerShdw>
                    </a:effectLst>
                  </a:rPr>
                  <a:t>10</a:t>
                </a:r>
              </a:p>
            </p:txBody>
          </p:sp>
        </p:grpSp>
        <p:sp>
          <p:nvSpPr>
            <p:cNvPr id="1977360" name="Text Box 16"/>
            <p:cNvSpPr txBox="1">
              <a:spLocks noChangeArrowheads="1"/>
            </p:cNvSpPr>
            <p:nvPr/>
          </p:nvSpPr>
          <p:spPr bwMode="auto">
            <a:xfrm>
              <a:off x="2784" y="984"/>
              <a:ext cx="2012" cy="477"/>
            </a:xfrm>
            <a:prstGeom prst="rect">
              <a:avLst/>
            </a:prstGeom>
            <a:noFill/>
            <a:ln w="9525">
              <a:noFill/>
              <a:miter lim="800000"/>
              <a:headEnd/>
              <a:tailEnd/>
            </a:ln>
            <a:effectLst/>
          </p:spPr>
          <p:txBody>
            <a:bodyPr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90000"/>
                </a:lnSpc>
                <a:defRPr/>
              </a:pPr>
              <a:r>
                <a:rPr lang="en-US" altLang="zh-CN" dirty="0">
                  <a:effectLst>
                    <a:outerShdw blurRad="38100" dist="38100" dir="2700000" algn="tl">
                      <a:srgbClr val="C0C0C0"/>
                    </a:outerShdw>
                  </a:effectLst>
                </a:rPr>
                <a:t>     +</a:t>
              </a:r>
            </a:p>
            <a:p>
              <a:pPr eaLnBrk="1" hangingPunct="1">
                <a:lnSpc>
                  <a:spcPct val="90000"/>
                </a:lnSpc>
                <a:defRPr/>
              </a:pPr>
              <a:r>
                <a:rPr lang="en-US" altLang="zh-CN" dirty="0">
                  <a:effectLst>
                    <a:outerShdw blurRad="38100" dist="38100" dir="2700000" algn="tl">
                      <a:srgbClr val="C0C0C0"/>
                    </a:outerShdw>
                  </a:effectLst>
                </a:rPr>
                <a:t>2NH</a:t>
              </a:r>
              <a:r>
                <a:rPr lang="en-US" altLang="zh-CN" baseline="-25000" dirty="0">
                  <a:effectLst>
                    <a:outerShdw blurRad="38100" dist="38100" dir="2700000" algn="tl">
                      <a:srgbClr val="C0C0C0"/>
                    </a:outerShdw>
                  </a:effectLst>
                </a:rPr>
                <a:t>3</a:t>
              </a:r>
              <a:r>
                <a:rPr lang="en-US" altLang="zh-CN" dirty="0">
                  <a:effectLst>
                    <a:outerShdw blurRad="38100" dist="38100" dir="2700000" algn="tl">
                      <a:srgbClr val="C0C0C0"/>
                    </a:outerShdw>
                  </a:effectLst>
                </a:rPr>
                <a:t>(</a:t>
              </a:r>
              <a:r>
                <a:rPr lang="en-US" altLang="zh-CN" i="1" dirty="0" err="1">
                  <a:effectLst>
                    <a:outerShdw blurRad="38100" dist="38100" dir="2700000" algn="tl">
                      <a:srgbClr val="C0C0C0"/>
                    </a:outerShdw>
                  </a:effectLst>
                </a:rPr>
                <a:t>aq</a:t>
              </a:r>
              <a:r>
                <a:rPr lang="en-US" altLang="zh-CN" dirty="0">
                  <a:effectLst>
                    <a:outerShdw blurRad="38100" dist="38100" dir="2700000" algn="tl">
                      <a:srgbClr val="C0C0C0"/>
                    </a:outerShdw>
                  </a:effectLst>
                </a:rPr>
                <a:t>) (</a:t>
              </a:r>
              <a:r>
                <a:rPr lang="zh-CN" altLang="en-US" dirty="0">
                  <a:effectLst>
                    <a:outerShdw blurRad="38100" dist="38100" dir="2700000" algn="tl">
                      <a:srgbClr val="C0C0C0"/>
                    </a:outerShdw>
                  </a:effectLst>
                </a:rPr>
                <a:t>加络合剂</a:t>
              </a:r>
              <a:r>
                <a:rPr lang="en-US" altLang="zh-CN" dirty="0">
                  <a:effectLst>
                    <a:outerShdw blurRad="38100" dist="38100" dir="2700000" algn="tl">
                      <a:srgbClr val="C0C0C0"/>
                    </a:outerShdw>
                  </a:effectLst>
                </a:rPr>
                <a:t>)</a:t>
              </a:r>
            </a:p>
          </p:txBody>
        </p:sp>
        <p:sp>
          <p:nvSpPr>
            <p:cNvPr id="1977362" name="Text Box 18"/>
            <p:cNvSpPr txBox="1">
              <a:spLocks noChangeArrowheads="1"/>
            </p:cNvSpPr>
            <p:nvPr/>
          </p:nvSpPr>
          <p:spPr bwMode="auto">
            <a:xfrm>
              <a:off x="432" y="1698"/>
              <a:ext cx="4848" cy="524"/>
            </a:xfrm>
            <a:prstGeom prst="rect">
              <a:avLst/>
            </a:prstGeom>
            <a:noFill/>
            <a:ln w="9525">
              <a:noFill/>
              <a:miter lim="800000"/>
              <a:headEnd/>
              <a:tailEnd/>
            </a:ln>
            <a:effectLst/>
          </p:spPr>
          <p:txBody>
            <a:bodyPr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spcBef>
                  <a:spcPct val="50000"/>
                </a:spcBef>
                <a:defRPr/>
              </a:pPr>
              <a:r>
                <a:rPr lang="en-US" altLang="zh-CN">
                  <a:effectLst>
                    <a:outerShdw blurRad="38100" dist="38100" dir="2700000" algn="tl">
                      <a:srgbClr val="C0C0C0"/>
                    </a:outerShdw>
                  </a:effectLst>
                </a:rPr>
                <a:t>2NH</a:t>
              </a:r>
              <a:r>
                <a:rPr lang="en-US" altLang="zh-CN" baseline="-25000">
                  <a:effectLst>
                    <a:outerShdw blurRad="38100" dist="38100" dir="2700000" algn="tl">
                      <a:srgbClr val="C0C0C0"/>
                    </a:outerShdw>
                  </a:effectLst>
                </a:rPr>
                <a:t>3</a:t>
              </a:r>
              <a:r>
                <a:rPr lang="en-US" altLang="zh-CN">
                  <a:effectLst>
                    <a:outerShdw blurRad="38100" dist="38100" dir="2700000" algn="tl">
                      <a:srgbClr val="C0C0C0"/>
                    </a:outerShdw>
                  </a:effectLst>
                </a:rPr>
                <a:t>(</a:t>
              </a:r>
              <a:r>
                <a:rPr lang="en-US" altLang="zh-CN" i="1">
                  <a:effectLst>
                    <a:outerShdw blurRad="38100" dist="38100" dir="2700000" algn="tl">
                      <a:srgbClr val="C0C0C0"/>
                    </a:outerShdw>
                  </a:effectLst>
                </a:rPr>
                <a:t>aq</a:t>
              </a:r>
              <a:r>
                <a:rPr lang="en-US" altLang="zh-CN">
                  <a:effectLst>
                    <a:outerShdw blurRad="38100" dist="38100" dir="2700000" algn="tl">
                      <a:srgbClr val="C0C0C0"/>
                    </a:outerShdw>
                  </a:effectLst>
                </a:rPr>
                <a:t>) + AgBr(</a:t>
              </a:r>
              <a:r>
                <a:rPr lang="en-US" altLang="zh-CN" i="1">
                  <a:effectLst>
                    <a:outerShdw blurRad="38100" dist="38100" dir="2700000" algn="tl">
                      <a:srgbClr val="C0C0C0"/>
                    </a:outerShdw>
                  </a:effectLst>
                </a:rPr>
                <a:t>aq</a:t>
              </a:r>
              <a:r>
                <a:rPr lang="en-US" altLang="zh-CN">
                  <a:effectLst>
                    <a:outerShdw blurRad="38100" dist="38100" dir="2700000" algn="tl">
                      <a:srgbClr val="C0C0C0"/>
                    </a:outerShdw>
                  </a:effectLst>
                </a:rPr>
                <a:t>)               Ag(NH</a:t>
              </a:r>
              <a:r>
                <a:rPr lang="en-US" altLang="zh-CN" baseline="-25000">
                  <a:effectLst>
                    <a:outerShdw blurRad="38100" dist="38100" dir="2700000" algn="tl">
                      <a:srgbClr val="C0C0C0"/>
                    </a:outerShdw>
                  </a:effectLst>
                </a:rPr>
                <a:t>3</a:t>
              </a:r>
              <a:r>
                <a:rPr lang="en-US" altLang="zh-CN">
                  <a:effectLst>
                    <a:outerShdw blurRad="38100" dist="38100" dir="2700000" algn="tl">
                      <a:srgbClr val="C0C0C0"/>
                    </a:outerShdw>
                  </a:effectLst>
                </a:rPr>
                <a:t>)</a:t>
              </a:r>
              <a:r>
                <a:rPr lang="en-US" altLang="zh-CN" baseline="-25000">
                  <a:effectLst>
                    <a:outerShdw blurRad="38100" dist="38100" dir="2700000" algn="tl">
                      <a:srgbClr val="C0C0C0"/>
                    </a:outerShdw>
                  </a:effectLst>
                </a:rPr>
                <a:t>2</a:t>
              </a:r>
              <a:r>
                <a:rPr lang="en-US" altLang="zh-CN" baseline="30000">
                  <a:effectLst>
                    <a:outerShdw blurRad="38100" dist="38100" dir="2700000" algn="tl">
                      <a:srgbClr val="C0C0C0"/>
                    </a:outerShdw>
                  </a:effectLst>
                </a:rPr>
                <a:t>+</a:t>
              </a:r>
              <a:r>
                <a:rPr lang="en-US" altLang="zh-CN">
                  <a:effectLst>
                    <a:outerShdw blurRad="38100" dist="38100" dir="2700000" algn="tl">
                      <a:srgbClr val="C0C0C0"/>
                    </a:outerShdw>
                  </a:effectLst>
                </a:rPr>
                <a:t>(</a:t>
              </a:r>
              <a:r>
                <a:rPr lang="en-US" altLang="zh-CN" i="1">
                  <a:effectLst>
                    <a:outerShdw blurRad="38100" dist="38100" dir="2700000" algn="tl">
                      <a:srgbClr val="C0C0C0"/>
                    </a:outerShdw>
                  </a:effectLst>
                </a:rPr>
                <a:t>aq</a:t>
              </a:r>
              <a:r>
                <a:rPr lang="en-US" altLang="zh-CN">
                  <a:effectLst>
                    <a:outerShdw blurRad="38100" dist="38100" dir="2700000" algn="tl">
                      <a:srgbClr val="C0C0C0"/>
                    </a:outerShdw>
                  </a:effectLst>
                </a:rPr>
                <a:t>) + Br</a:t>
              </a:r>
              <a:r>
                <a:rPr lang="en-US" altLang="zh-CN" baseline="30000">
                  <a:effectLst>
                    <a:outerShdw blurRad="38100" dist="38100" dir="2700000" algn="tl">
                      <a:srgbClr val="C0C0C0"/>
                    </a:outerShdw>
                  </a:effectLst>
                  <a:sym typeface="Symbol" pitchFamily="18" charset="2"/>
                </a:rPr>
                <a:t></a:t>
              </a:r>
              <a:r>
                <a:rPr lang="en-US" altLang="zh-CN">
                  <a:effectLst>
                    <a:outerShdw blurRad="38100" dist="38100" dir="2700000" algn="tl">
                      <a:srgbClr val="C0C0C0"/>
                    </a:outerShdw>
                  </a:effectLst>
                </a:rPr>
                <a:t> (</a:t>
              </a:r>
              <a:r>
                <a:rPr lang="en-US" altLang="zh-CN" i="1">
                  <a:effectLst>
                    <a:outerShdw blurRad="38100" dist="38100" dir="2700000" algn="tl">
                      <a:srgbClr val="C0C0C0"/>
                    </a:outerShdw>
                  </a:effectLst>
                </a:rPr>
                <a:t>aq</a:t>
              </a:r>
              <a:r>
                <a:rPr lang="en-US" altLang="zh-CN">
                  <a:effectLst>
                    <a:outerShdw blurRad="38100" dist="38100" dir="2700000" algn="tl">
                      <a:srgbClr val="C0C0C0"/>
                    </a:outerShdw>
                  </a:effectLst>
                </a:rPr>
                <a:t>)</a:t>
              </a:r>
            </a:p>
          </p:txBody>
        </p:sp>
        <p:grpSp>
          <p:nvGrpSpPr>
            <p:cNvPr id="120846" name="Group 29"/>
            <p:cNvGrpSpPr>
              <a:grpSpLocks/>
            </p:cNvGrpSpPr>
            <p:nvPr/>
          </p:nvGrpSpPr>
          <p:grpSpPr bwMode="auto">
            <a:xfrm>
              <a:off x="3114" y="1458"/>
              <a:ext cx="708" cy="255"/>
              <a:chOff x="3708" y="2853"/>
              <a:chExt cx="708" cy="255"/>
            </a:xfrm>
          </p:grpSpPr>
          <p:sp>
            <p:nvSpPr>
              <p:cNvPr id="120877" name="Line 25"/>
              <p:cNvSpPr>
                <a:spLocks noChangeShapeType="1"/>
              </p:cNvSpPr>
              <p:nvPr/>
            </p:nvSpPr>
            <p:spPr bwMode="auto">
              <a:xfrm>
                <a:off x="3744" y="2868"/>
                <a:ext cx="0" cy="240"/>
              </a:xfrm>
              <a:prstGeom prst="line">
                <a:avLst/>
              </a:prstGeom>
              <a:noFill/>
              <a:ln w="19050">
                <a:solidFill>
                  <a:schemeClr val="tx2"/>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20878" name="Line 26"/>
              <p:cNvSpPr>
                <a:spLocks noChangeShapeType="1"/>
              </p:cNvSpPr>
              <p:nvPr/>
            </p:nvSpPr>
            <p:spPr bwMode="auto">
              <a:xfrm rot="10800000">
                <a:off x="3708" y="2856"/>
                <a:ext cx="0" cy="240"/>
              </a:xfrm>
              <a:prstGeom prst="line">
                <a:avLst/>
              </a:prstGeom>
              <a:noFill/>
              <a:ln w="19050">
                <a:solidFill>
                  <a:schemeClr val="tx2"/>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977372" name="Text Box 28"/>
              <p:cNvSpPr txBox="1">
                <a:spLocks noChangeArrowheads="1"/>
              </p:cNvSpPr>
              <p:nvPr/>
            </p:nvSpPr>
            <p:spPr bwMode="auto">
              <a:xfrm>
                <a:off x="3744" y="2853"/>
                <a:ext cx="668" cy="231"/>
              </a:xfrm>
              <a:prstGeom prst="rect">
                <a:avLst/>
              </a:prstGeom>
              <a:noFill/>
              <a:ln w="9525">
                <a:noFill/>
                <a:miter lim="800000"/>
                <a:headEnd/>
                <a:tailEnd/>
              </a:ln>
              <a:effectLst/>
            </p:spPr>
            <p:txBody>
              <a:bodyPr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spcBef>
                    <a:spcPct val="50000"/>
                  </a:spcBef>
                  <a:defRPr/>
                </a:pPr>
                <a:r>
                  <a:rPr lang="en-US" altLang="zh-CN" sz="1800">
                    <a:effectLst>
                      <a:outerShdw blurRad="38100" dist="38100" dir="2700000" algn="tl">
                        <a:srgbClr val="C0C0C0"/>
                      </a:outerShdw>
                    </a:effectLst>
                  </a:rPr>
                  <a:t>1.1</a:t>
                </a:r>
                <a:r>
                  <a:rPr lang="en-US" altLang="zh-CN" sz="1800">
                    <a:effectLst>
                      <a:outerShdw blurRad="38100" dist="38100" dir="2700000" algn="tl">
                        <a:srgbClr val="C0C0C0"/>
                      </a:outerShdw>
                    </a:effectLst>
                    <a:sym typeface="Symbol" pitchFamily="18" charset="2"/>
                  </a:rPr>
                  <a:t></a:t>
                </a:r>
                <a:r>
                  <a:rPr lang="en-US" altLang="zh-CN" sz="1800">
                    <a:effectLst>
                      <a:outerShdw blurRad="38100" dist="38100" dir="2700000" algn="tl">
                        <a:srgbClr val="C0C0C0"/>
                      </a:outerShdw>
                    </a:effectLst>
                  </a:rPr>
                  <a:t>10</a:t>
                </a:r>
                <a:r>
                  <a:rPr lang="en-US" altLang="zh-CN" sz="1800" baseline="30000">
                    <a:effectLst>
                      <a:outerShdw blurRad="38100" dist="38100" dir="2700000" algn="tl">
                        <a:srgbClr val="C0C0C0"/>
                      </a:outerShdw>
                    </a:effectLst>
                    <a:sym typeface="Symbol" pitchFamily="18" charset="2"/>
                  </a:rPr>
                  <a:t>7</a:t>
                </a:r>
                <a:endParaRPr lang="en-US" altLang="zh-CN" sz="1800" baseline="30000">
                  <a:effectLst>
                    <a:outerShdw blurRad="38100" dist="38100" dir="2700000" algn="tl">
                      <a:srgbClr val="C0C0C0"/>
                    </a:outerShdw>
                  </a:effectLst>
                </a:endParaRPr>
              </a:p>
            </p:txBody>
          </p:sp>
        </p:grpSp>
        <p:sp>
          <p:nvSpPr>
            <p:cNvPr id="1977377" name="Text Box 33"/>
            <p:cNvSpPr txBox="1">
              <a:spLocks noChangeArrowheads="1"/>
            </p:cNvSpPr>
            <p:nvPr/>
          </p:nvSpPr>
          <p:spPr bwMode="auto">
            <a:xfrm>
              <a:off x="1344" y="1930"/>
              <a:ext cx="2252" cy="477"/>
            </a:xfrm>
            <a:prstGeom prst="rect">
              <a:avLst/>
            </a:prstGeom>
            <a:noFill/>
            <a:ln w="9525">
              <a:noFill/>
              <a:miter lim="800000"/>
              <a:headEnd/>
              <a:tailEnd/>
            </a:ln>
            <a:effectLst/>
          </p:spPr>
          <p:txBody>
            <a:bodyPr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90000"/>
                </a:lnSpc>
                <a:defRPr/>
              </a:pPr>
              <a:r>
                <a:rPr lang="en-US" altLang="zh-CN" dirty="0">
                  <a:effectLst>
                    <a:outerShdw blurRad="38100" dist="38100" dir="2700000" algn="tl">
                      <a:srgbClr val="C0C0C0"/>
                    </a:outerShdw>
                  </a:effectLst>
                </a:rPr>
                <a:t>      +</a:t>
              </a:r>
            </a:p>
            <a:p>
              <a:pPr eaLnBrk="1" hangingPunct="1">
                <a:lnSpc>
                  <a:spcPct val="90000"/>
                </a:lnSpc>
                <a:defRPr/>
              </a:pPr>
              <a:r>
                <a:rPr lang="en-US" altLang="zh-CN" dirty="0">
                  <a:effectLst>
                    <a:outerShdw blurRad="38100" dist="38100" dir="2700000" algn="tl">
                      <a:srgbClr val="C0C0C0"/>
                    </a:outerShdw>
                  </a:effectLst>
                </a:rPr>
                <a:t>2S</a:t>
              </a:r>
              <a:r>
                <a:rPr lang="en-US" altLang="zh-CN" baseline="-25000" dirty="0">
                  <a:effectLst>
                    <a:outerShdw blurRad="38100" dist="38100" dir="2700000" algn="tl">
                      <a:srgbClr val="C0C0C0"/>
                    </a:outerShdw>
                  </a:effectLst>
                </a:rPr>
                <a:t>2</a:t>
              </a:r>
              <a:r>
                <a:rPr lang="en-US" altLang="zh-CN" dirty="0">
                  <a:effectLst>
                    <a:outerShdw blurRad="38100" dist="38100" dir="2700000" algn="tl">
                      <a:srgbClr val="C0C0C0"/>
                    </a:outerShdw>
                  </a:effectLst>
                </a:rPr>
                <a:t>O</a:t>
              </a:r>
              <a:r>
                <a:rPr lang="en-US" altLang="zh-CN" baseline="-25000" dirty="0">
                  <a:effectLst>
                    <a:outerShdw blurRad="38100" dist="38100" dir="2700000" algn="tl">
                      <a:srgbClr val="C0C0C0"/>
                    </a:outerShdw>
                  </a:effectLst>
                </a:rPr>
                <a:t>3</a:t>
              </a:r>
              <a:r>
                <a:rPr lang="en-US" altLang="zh-CN" baseline="30000" dirty="0">
                  <a:effectLst>
                    <a:outerShdw blurRad="38100" dist="38100" dir="2700000" algn="tl">
                      <a:srgbClr val="C0C0C0"/>
                    </a:outerShdw>
                  </a:effectLst>
                  <a:sym typeface="Symbol" pitchFamily="18" charset="2"/>
                </a:rPr>
                <a:t></a:t>
              </a:r>
              <a:r>
                <a:rPr lang="en-US" altLang="zh-CN" dirty="0">
                  <a:effectLst>
                    <a:outerShdw blurRad="38100" dist="38100" dir="2700000" algn="tl">
                      <a:srgbClr val="C0C0C0"/>
                    </a:outerShdw>
                  </a:effectLst>
                  <a:sym typeface="Symbol" pitchFamily="18" charset="2"/>
                </a:rPr>
                <a:t>(</a:t>
              </a:r>
              <a:r>
                <a:rPr lang="en-US" altLang="zh-CN" i="1" dirty="0" err="1">
                  <a:effectLst>
                    <a:outerShdw blurRad="38100" dist="38100" dir="2700000" algn="tl">
                      <a:srgbClr val="C0C0C0"/>
                    </a:outerShdw>
                  </a:effectLst>
                  <a:sym typeface="Symbol" pitchFamily="18" charset="2"/>
                </a:rPr>
                <a:t>aq</a:t>
              </a:r>
              <a:r>
                <a:rPr lang="en-US" altLang="zh-CN" dirty="0">
                  <a:effectLst>
                    <a:outerShdw blurRad="38100" dist="38100" dir="2700000" algn="tl">
                      <a:srgbClr val="C0C0C0"/>
                    </a:outerShdw>
                  </a:effectLst>
                  <a:sym typeface="Symbol" pitchFamily="18" charset="2"/>
                </a:rPr>
                <a:t>) </a:t>
              </a:r>
              <a:r>
                <a:rPr lang="en-US" altLang="zh-CN" dirty="0">
                  <a:effectLst>
                    <a:outerShdw blurRad="38100" dist="38100" dir="2700000" algn="tl">
                      <a:srgbClr val="C0C0C0"/>
                    </a:outerShdw>
                  </a:effectLst>
                </a:rPr>
                <a:t>(</a:t>
              </a:r>
              <a:r>
                <a:rPr lang="zh-CN" altLang="en-US" dirty="0">
                  <a:effectLst>
                    <a:outerShdw blurRad="38100" dist="38100" dir="2700000" algn="tl">
                      <a:srgbClr val="C0C0C0"/>
                    </a:outerShdw>
                  </a:effectLst>
                </a:rPr>
                <a:t>加络合剂</a:t>
              </a:r>
              <a:r>
                <a:rPr lang="en-US" altLang="zh-CN" dirty="0">
                  <a:effectLst>
                    <a:outerShdw blurRad="38100" dist="38100" dir="2700000" algn="tl">
                      <a:srgbClr val="C0C0C0"/>
                    </a:outerShdw>
                  </a:effectLst>
                </a:rPr>
                <a:t>)</a:t>
              </a:r>
              <a:endParaRPr lang="en-US" altLang="zh-CN" dirty="0">
                <a:effectLst>
                  <a:outerShdw blurRad="38100" dist="38100" dir="2700000" algn="tl">
                    <a:srgbClr val="C0C0C0"/>
                  </a:outerShdw>
                </a:effectLst>
                <a:sym typeface="Symbol" pitchFamily="18" charset="2"/>
              </a:endParaRPr>
            </a:p>
          </p:txBody>
        </p:sp>
        <p:grpSp>
          <p:nvGrpSpPr>
            <p:cNvPr id="120848" name="Group 34"/>
            <p:cNvGrpSpPr>
              <a:grpSpLocks/>
            </p:cNvGrpSpPr>
            <p:nvPr/>
          </p:nvGrpSpPr>
          <p:grpSpPr bwMode="auto">
            <a:xfrm>
              <a:off x="1722" y="2418"/>
              <a:ext cx="708" cy="255"/>
              <a:chOff x="3708" y="2853"/>
              <a:chExt cx="708" cy="255"/>
            </a:xfrm>
          </p:grpSpPr>
          <p:sp>
            <p:nvSpPr>
              <p:cNvPr id="120874" name="Line 35"/>
              <p:cNvSpPr>
                <a:spLocks noChangeShapeType="1"/>
              </p:cNvSpPr>
              <p:nvPr/>
            </p:nvSpPr>
            <p:spPr bwMode="auto">
              <a:xfrm>
                <a:off x="3744" y="2868"/>
                <a:ext cx="0" cy="240"/>
              </a:xfrm>
              <a:prstGeom prst="line">
                <a:avLst/>
              </a:prstGeom>
              <a:noFill/>
              <a:ln w="19050">
                <a:solidFill>
                  <a:schemeClr val="tx2"/>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20875" name="Line 36"/>
              <p:cNvSpPr>
                <a:spLocks noChangeShapeType="1"/>
              </p:cNvSpPr>
              <p:nvPr/>
            </p:nvSpPr>
            <p:spPr bwMode="auto">
              <a:xfrm rot="10800000">
                <a:off x="3708" y="2856"/>
                <a:ext cx="0" cy="240"/>
              </a:xfrm>
              <a:prstGeom prst="line">
                <a:avLst/>
              </a:prstGeom>
              <a:noFill/>
              <a:ln w="19050">
                <a:solidFill>
                  <a:schemeClr val="tx2"/>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977381" name="Text Box 37"/>
              <p:cNvSpPr txBox="1">
                <a:spLocks noChangeArrowheads="1"/>
              </p:cNvSpPr>
              <p:nvPr/>
            </p:nvSpPr>
            <p:spPr bwMode="auto">
              <a:xfrm>
                <a:off x="3744" y="2853"/>
                <a:ext cx="672" cy="231"/>
              </a:xfrm>
              <a:prstGeom prst="rect">
                <a:avLst/>
              </a:prstGeom>
              <a:noFill/>
              <a:ln w="9525">
                <a:noFill/>
                <a:miter lim="800000"/>
                <a:headEnd/>
                <a:tailEnd/>
              </a:ln>
              <a:effectLst/>
            </p:spPr>
            <p:txBody>
              <a:bodyPr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spcBef>
                    <a:spcPct val="50000"/>
                  </a:spcBef>
                  <a:defRPr/>
                </a:pPr>
                <a:r>
                  <a:rPr lang="en-US" altLang="zh-CN" sz="1800">
                    <a:effectLst>
                      <a:outerShdw blurRad="38100" dist="38100" dir="2700000" algn="tl">
                        <a:srgbClr val="C0C0C0"/>
                      </a:outerShdw>
                    </a:effectLst>
                  </a:rPr>
                  <a:t>2.9</a:t>
                </a:r>
                <a:r>
                  <a:rPr lang="en-US" altLang="zh-CN" sz="1800">
                    <a:effectLst>
                      <a:outerShdw blurRad="38100" dist="38100" dir="2700000" algn="tl">
                        <a:srgbClr val="C0C0C0"/>
                      </a:outerShdw>
                    </a:effectLst>
                    <a:sym typeface="Symbol" pitchFamily="18" charset="2"/>
                  </a:rPr>
                  <a:t></a:t>
                </a:r>
                <a:r>
                  <a:rPr lang="en-US" altLang="zh-CN" sz="1800">
                    <a:effectLst>
                      <a:outerShdw blurRad="38100" dist="38100" dir="2700000" algn="tl">
                        <a:srgbClr val="C0C0C0"/>
                      </a:outerShdw>
                    </a:effectLst>
                  </a:rPr>
                  <a:t>10</a:t>
                </a:r>
                <a:r>
                  <a:rPr lang="en-US" altLang="zh-CN" sz="1800" baseline="30000">
                    <a:effectLst>
                      <a:outerShdw blurRad="38100" dist="38100" dir="2700000" algn="tl">
                        <a:srgbClr val="C0C0C0"/>
                      </a:outerShdw>
                    </a:effectLst>
                    <a:sym typeface="Symbol" pitchFamily="18" charset="2"/>
                  </a:rPr>
                  <a:t>13</a:t>
                </a:r>
                <a:endParaRPr lang="en-US" altLang="zh-CN" sz="1800" baseline="30000">
                  <a:effectLst>
                    <a:outerShdw blurRad="38100" dist="38100" dir="2700000" algn="tl">
                      <a:srgbClr val="C0C0C0"/>
                    </a:outerShdw>
                  </a:effectLst>
                </a:endParaRPr>
              </a:p>
            </p:txBody>
          </p:sp>
        </p:grpSp>
        <p:sp>
          <p:nvSpPr>
            <p:cNvPr id="1977382" name="Text Box 38"/>
            <p:cNvSpPr txBox="1">
              <a:spLocks noChangeArrowheads="1"/>
            </p:cNvSpPr>
            <p:nvPr/>
          </p:nvSpPr>
          <p:spPr bwMode="auto">
            <a:xfrm>
              <a:off x="959" y="2637"/>
              <a:ext cx="4586" cy="291"/>
            </a:xfrm>
            <a:prstGeom prst="rect">
              <a:avLst/>
            </a:prstGeom>
            <a:noFill/>
            <a:ln w="9525">
              <a:noFill/>
              <a:miter lim="800000"/>
              <a:headEnd/>
              <a:tailEnd/>
            </a:ln>
            <a:effectLst/>
          </p:spPr>
          <p:txBody>
            <a:bodyPr wrap="square"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spcBef>
                  <a:spcPct val="50000"/>
                </a:spcBef>
                <a:defRPr/>
              </a:pPr>
              <a:r>
                <a:rPr lang="en-US" altLang="zh-CN" dirty="0">
                  <a:effectLst>
                    <a:outerShdw blurRad="38100" dist="38100" dir="2700000" algn="tl">
                      <a:srgbClr val="C0C0C0"/>
                    </a:outerShdw>
                  </a:effectLst>
                </a:rPr>
                <a:t>Ag(S</a:t>
              </a:r>
              <a:r>
                <a:rPr lang="en-US" altLang="zh-CN" baseline="-25000" dirty="0">
                  <a:effectLst>
                    <a:outerShdw blurRad="38100" dist="38100" dir="2700000" algn="tl">
                      <a:srgbClr val="C0C0C0"/>
                    </a:outerShdw>
                  </a:effectLst>
                </a:rPr>
                <a:t>2</a:t>
              </a:r>
              <a:r>
                <a:rPr lang="en-US" altLang="zh-CN" dirty="0">
                  <a:effectLst>
                    <a:outerShdw blurRad="38100" dist="38100" dir="2700000" algn="tl">
                      <a:srgbClr val="C0C0C0"/>
                    </a:outerShdw>
                  </a:effectLst>
                </a:rPr>
                <a:t>O</a:t>
              </a:r>
              <a:r>
                <a:rPr lang="en-US" altLang="zh-CN" baseline="-25000" dirty="0">
                  <a:effectLst>
                    <a:outerShdw blurRad="38100" dist="38100" dir="2700000" algn="tl">
                      <a:srgbClr val="C0C0C0"/>
                    </a:outerShdw>
                  </a:effectLst>
                </a:rPr>
                <a:t>3</a:t>
              </a:r>
              <a:r>
                <a:rPr lang="en-US" altLang="zh-CN" dirty="0">
                  <a:effectLst>
                    <a:outerShdw blurRad="38100" dist="38100" dir="2700000" algn="tl">
                      <a:srgbClr val="C0C0C0"/>
                    </a:outerShdw>
                  </a:effectLst>
                </a:rPr>
                <a:t>)</a:t>
              </a:r>
              <a:r>
                <a:rPr lang="en-US" altLang="zh-CN" baseline="-25000" dirty="0">
                  <a:effectLst>
                    <a:outerShdw blurRad="38100" dist="38100" dir="2700000" algn="tl">
                      <a:srgbClr val="C0C0C0"/>
                    </a:outerShdw>
                  </a:effectLst>
                </a:rPr>
                <a:t>2</a:t>
              </a:r>
              <a:r>
                <a:rPr lang="en-US" altLang="zh-CN" baseline="30000" dirty="0">
                  <a:effectLst>
                    <a:outerShdw blurRad="38100" dist="38100" dir="2700000" algn="tl">
                      <a:srgbClr val="C0C0C0"/>
                    </a:outerShdw>
                  </a:effectLst>
                </a:rPr>
                <a:t>2</a:t>
              </a:r>
              <a:r>
                <a:rPr lang="en-US" altLang="zh-CN" baseline="30000" dirty="0">
                  <a:effectLst>
                    <a:outerShdw blurRad="38100" dist="38100" dir="2700000" algn="tl">
                      <a:srgbClr val="C0C0C0"/>
                    </a:outerShdw>
                  </a:effectLst>
                  <a:sym typeface="Symbol" pitchFamily="18" charset="2"/>
                </a:rPr>
                <a:t></a:t>
              </a:r>
              <a:r>
                <a:rPr lang="en-US" altLang="zh-CN" dirty="0">
                  <a:effectLst>
                    <a:outerShdw blurRad="38100" dist="38100" dir="2700000" algn="tl">
                      <a:srgbClr val="C0C0C0"/>
                    </a:outerShdw>
                  </a:effectLst>
                  <a:sym typeface="Symbol" pitchFamily="18" charset="2"/>
                </a:rPr>
                <a:t>(</a:t>
              </a:r>
              <a:r>
                <a:rPr lang="en-US" altLang="zh-CN" i="1" dirty="0" err="1">
                  <a:effectLst>
                    <a:outerShdw blurRad="38100" dist="38100" dir="2700000" algn="tl">
                      <a:srgbClr val="C0C0C0"/>
                    </a:outerShdw>
                  </a:effectLst>
                  <a:sym typeface="Symbol" pitchFamily="18" charset="2"/>
                </a:rPr>
                <a:t>aq</a:t>
              </a:r>
              <a:r>
                <a:rPr lang="en-US" altLang="zh-CN" dirty="0">
                  <a:effectLst>
                    <a:outerShdw blurRad="38100" dist="38100" dir="2700000" algn="tl">
                      <a:srgbClr val="C0C0C0"/>
                    </a:outerShdw>
                  </a:effectLst>
                  <a:sym typeface="Symbol" pitchFamily="18" charset="2"/>
                </a:rPr>
                <a:t>)</a:t>
              </a:r>
              <a:r>
                <a:rPr lang="en-US" altLang="zh-CN" dirty="0">
                  <a:effectLst>
                    <a:outerShdw blurRad="38100" dist="38100" dir="2700000" algn="tl">
                      <a:srgbClr val="C0C0C0"/>
                    </a:outerShdw>
                  </a:effectLst>
                </a:rPr>
                <a:t> + I</a:t>
              </a:r>
              <a:r>
                <a:rPr lang="en-US" altLang="zh-CN" baseline="30000" dirty="0">
                  <a:effectLst>
                    <a:outerShdw blurRad="38100" dist="38100" dir="2700000" algn="tl">
                      <a:srgbClr val="C0C0C0"/>
                    </a:outerShdw>
                  </a:effectLst>
                  <a:sym typeface="Symbol" pitchFamily="18" charset="2"/>
                </a:rPr>
                <a:t></a:t>
              </a:r>
              <a:r>
                <a:rPr lang="en-US" altLang="zh-CN" dirty="0">
                  <a:effectLst>
                    <a:outerShdw blurRad="38100" dist="38100" dir="2700000" algn="tl">
                      <a:srgbClr val="C0C0C0"/>
                    </a:outerShdw>
                  </a:effectLst>
                  <a:sym typeface="Symbol" pitchFamily="18" charset="2"/>
                </a:rPr>
                <a:t>(</a:t>
              </a:r>
              <a:r>
                <a:rPr lang="en-US" altLang="zh-CN" i="1" dirty="0" err="1">
                  <a:effectLst>
                    <a:outerShdw blurRad="38100" dist="38100" dir="2700000" algn="tl">
                      <a:srgbClr val="C0C0C0"/>
                    </a:outerShdw>
                  </a:effectLst>
                  <a:sym typeface="Symbol" pitchFamily="18" charset="2"/>
                </a:rPr>
                <a:t>aq</a:t>
              </a:r>
              <a:r>
                <a:rPr lang="en-US" altLang="zh-CN" dirty="0">
                  <a:effectLst>
                    <a:outerShdw blurRad="38100" dist="38100" dir="2700000" algn="tl">
                      <a:srgbClr val="C0C0C0"/>
                    </a:outerShdw>
                  </a:effectLst>
                  <a:sym typeface="Symbol" pitchFamily="18" charset="2"/>
                </a:rPr>
                <a:t>) </a:t>
              </a:r>
              <a:r>
                <a:rPr lang="en-US" altLang="zh-CN" dirty="0">
                  <a:effectLst>
                    <a:outerShdw blurRad="38100" dist="38100" dir="2700000" algn="tl">
                      <a:srgbClr val="C0C0C0"/>
                    </a:outerShdw>
                  </a:effectLst>
                </a:rPr>
                <a:t>(</a:t>
              </a:r>
              <a:r>
                <a:rPr lang="zh-CN" altLang="en-US" dirty="0">
                  <a:effectLst>
                    <a:outerShdw blurRad="38100" dist="38100" dir="2700000" algn="tl">
                      <a:srgbClr val="C0C0C0"/>
                    </a:outerShdw>
                  </a:effectLst>
                </a:rPr>
                <a:t>加沉淀剂</a:t>
              </a:r>
              <a:r>
                <a:rPr lang="en-US" altLang="zh-CN" dirty="0">
                  <a:effectLst>
                    <a:outerShdw blurRad="38100" dist="38100" dir="2700000" algn="tl">
                      <a:srgbClr val="C0C0C0"/>
                    </a:outerShdw>
                  </a:effectLst>
                </a:rPr>
                <a:t>)              </a:t>
              </a:r>
              <a:r>
                <a:rPr lang="en-US" altLang="zh-CN" dirty="0" err="1">
                  <a:effectLst>
                    <a:outerShdw blurRad="38100" dist="38100" dir="2700000" algn="tl">
                      <a:srgbClr val="C0C0C0"/>
                    </a:outerShdw>
                  </a:effectLst>
                </a:rPr>
                <a:t>AgI</a:t>
              </a:r>
              <a:r>
                <a:rPr lang="en-US" altLang="zh-CN" dirty="0">
                  <a:effectLst>
                    <a:outerShdw blurRad="38100" dist="38100" dir="2700000" algn="tl">
                      <a:srgbClr val="C0C0C0"/>
                    </a:outerShdw>
                  </a:effectLst>
                </a:rPr>
                <a:t>(</a:t>
              </a:r>
              <a:r>
                <a:rPr lang="en-US" altLang="zh-CN" i="1" dirty="0">
                  <a:effectLst>
                    <a:outerShdw blurRad="38100" dist="38100" dir="2700000" algn="tl">
                      <a:srgbClr val="C0C0C0"/>
                    </a:outerShdw>
                  </a:effectLst>
                </a:rPr>
                <a:t>s</a:t>
              </a:r>
              <a:r>
                <a:rPr lang="en-US" altLang="zh-CN" dirty="0">
                  <a:effectLst>
                    <a:outerShdw blurRad="38100" dist="38100" dir="2700000" algn="tl">
                      <a:srgbClr val="C0C0C0"/>
                    </a:outerShdw>
                  </a:effectLst>
                </a:rPr>
                <a:t>)</a:t>
              </a:r>
            </a:p>
          </p:txBody>
        </p:sp>
        <p:grpSp>
          <p:nvGrpSpPr>
            <p:cNvPr id="120850" name="Group 44"/>
            <p:cNvGrpSpPr>
              <a:grpSpLocks/>
            </p:cNvGrpSpPr>
            <p:nvPr/>
          </p:nvGrpSpPr>
          <p:grpSpPr bwMode="auto">
            <a:xfrm>
              <a:off x="4608" y="3393"/>
              <a:ext cx="708" cy="255"/>
              <a:chOff x="3708" y="2853"/>
              <a:chExt cx="708" cy="255"/>
            </a:xfrm>
          </p:grpSpPr>
          <p:sp>
            <p:nvSpPr>
              <p:cNvPr id="120871" name="Line 45"/>
              <p:cNvSpPr>
                <a:spLocks noChangeShapeType="1"/>
              </p:cNvSpPr>
              <p:nvPr/>
            </p:nvSpPr>
            <p:spPr bwMode="auto">
              <a:xfrm>
                <a:off x="3744" y="2868"/>
                <a:ext cx="0" cy="240"/>
              </a:xfrm>
              <a:prstGeom prst="line">
                <a:avLst/>
              </a:prstGeom>
              <a:noFill/>
              <a:ln w="19050">
                <a:solidFill>
                  <a:schemeClr val="tx2"/>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20872" name="Line 46"/>
              <p:cNvSpPr>
                <a:spLocks noChangeShapeType="1"/>
              </p:cNvSpPr>
              <p:nvPr/>
            </p:nvSpPr>
            <p:spPr bwMode="auto">
              <a:xfrm rot="10800000">
                <a:off x="3708" y="2856"/>
                <a:ext cx="0" cy="240"/>
              </a:xfrm>
              <a:prstGeom prst="line">
                <a:avLst/>
              </a:prstGeom>
              <a:noFill/>
              <a:ln w="19050">
                <a:solidFill>
                  <a:schemeClr val="tx2"/>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977391" name="Text Box 47"/>
              <p:cNvSpPr txBox="1">
                <a:spLocks noChangeArrowheads="1"/>
              </p:cNvSpPr>
              <p:nvPr/>
            </p:nvSpPr>
            <p:spPr bwMode="auto">
              <a:xfrm>
                <a:off x="3744" y="2853"/>
                <a:ext cx="672" cy="233"/>
              </a:xfrm>
              <a:prstGeom prst="rect">
                <a:avLst/>
              </a:prstGeom>
              <a:noFill/>
              <a:ln w="9525">
                <a:noFill/>
                <a:miter lim="800000"/>
                <a:headEnd/>
                <a:tailEnd/>
              </a:ln>
              <a:effectLst/>
            </p:spPr>
            <p:txBody>
              <a:bodyPr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spcBef>
                    <a:spcPct val="50000"/>
                  </a:spcBef>
                  <a:defRPr/>
                </a:pPr>
                <a:r>
                  <a:rPr lang="en-US" altLang="zh-CN" sz="1800">
                    <a:effectLst>
                      <a:outerShdw blurRad="38100" dist="38100" dir="2700000" algn="tl">
                        <a:srgbClr val="C0C0C0"/>
                      </a:outerShdw>
                    </a:effectLst>
                  </a:rPr>
                  <a:t>1.3</a:t>
                </a:r>
                <a:r>
                  <a:rPr lang="en-US" altLang="zh-CN" sz="1800">
                    <a:effectLst>
                      <a:outerShdw blurRad="38100" dist="38100" dir="2700000" algn="tl">
                        <a:srgbClr val="C0C0C0"/>
                      </a:outerShdw>
                    </a:effectLst>
                    <a:sym typeface="Symbol" pitchFamily="18" charset="2"/>
                  </a:rPr>
                  <a:t></a:t>
                </a:r>
                <a:r>
                  <a:rPr lang="en-US" altLang="zh-CN" sz="1800">
                    <a:effectLst>
                      <a:outerShdw blurRad="38100" dist="38100" dir="2700000" algn="tl">
                        <a:srgbClr val="C0C0C0"/>
                      </a:outerShdw>
                    </a:effectLst>
                  </a:rPr>
                  <a:t>10</a:t>
                </a:r>
                <a:r>
                  <a:rPr lang="en-US" altLang="zh-CN" sz="1800" baseline="30000">
                    <a:effectLst>
                      <a:outerShdw blurRad="38100" dist="38100" dir="2700000" algn="tl">
                        <a:srgbClr val="C0C0C0"/>
                      </a:outerShdw>
                    </a:effectLst>
                    <a:sym typeface="Symbol" pitchFamily="18" charset="2"/>
                  </a:rPr>
                  <a:t>21</a:t>
                </a:r>
                <a:endParaRPr lang="en-US" altLang="zh-CN" sz="1800" baseline="30000">
                  <a:effectLst>
                    <a:outerShdw blurRad="38100" dist="38100" dir="2700000" algn="tl">
                      <a:srgbClr val="C0C0C0"/>
                    </a:outerShdw>
                  </a:effectLst>
                </a:endParaRPr>
              </a:p>
            </p:txBody>
          </p:sp>
        </p:grpSp>
        <p:sp>
          <p:nvSpPr>
            <p:cNvPr id="1977392" name="Text Box 48"/>
            <p:cNvSpPr txBox="1">
              <a:spLocks noChangeArrowheads="1"/>
            </p:cNvSpPr>
            <p:nvPr/>
          </p:nvSpPr>
          <p:spPr bwMode="auto">
            <a:xfrm>
              <a:off x="1134" y="3558"/>
              <a:ext cx="5184" cy="617"/>
            </a:xfrm>
            <a:prstGeom prst="rect">
              <a:avLst/>
            </a:prstGeom>
            <a:noFill/>
            <a:ln w="9525">
              <a:noFill/>
              <a:miter lim="800000"/>
              <a:headEnd/>
              <a:tailEnd/>
            </a:ln>
            <a:effectLst/>
          </p:spPr>
          <p:txBody>
            <a:bodyPr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20000"/>
                </a:lnSpc>
                <a:spcBef>
                  <a:spcPct val="50000"/>
                </a:spcBef>
                <a:defRPr/>
              </a:pPr>
              <a:r>
                <a:rPr lang="en-US" altLang="zh-CN" dirty="0">
                  <a:effectLst>
                    <a:outerShdw blurRad="38100" dist="38100" dir="2700000" algn="tl">
                      <a:srgbClr val="C0C0C0"/>
                    </a:outerShdw>
                  </a:effectLst>
                </a:rPr>
                <a:t>2CN</a:t>
              </a:r>
              <a:r>
                <a:rPr lang="en-US" altLang="zh-CN" baseline="30000" dirty="0">
                  <a:effectLst>
                    <a:outerShdw blurRad="38100" dist="38100" dir="2700000" algn="tl">
                      <a:srgbClr val="C0C0C0"/>
                    </a:outerShdw>
                  </a:effectLst>
                  <a:sym typeface="Symbol" pitchFamily="18" charset="2"/>
                </a:rPr>
                <a:t></a:t>
              </a:r>
              <a:r>
                <a:rPr lang="en-US" altLang="zh-CN" dirty="0">
                  <a:effectLst>
                    <a:outerShdw blurRad="38100" dist="38100" dir="2700000" algn="tl">
                      <a:srgbClr val="C0C0C0"/>
                    </a:outerShdw>
                  </a:effectLst>
                </a:rPr>
                <a:t>(</a:t>
              </a:r>
              <a:r>
                <a:rPr lang="en-US" altLang="zh-CN" i="1" dirty="0" err="1">
                  <a:effectLst>
                    <a:outerShdw blurRad="38100" dist="38100" dir="2700000" algn="tl">
                      <a:srgbClr val="C0C0C0"/>
                    </a:outerShdw>
                  </a:effectLst>
                </a:rPr>
                <a:t>aq</a:t>
              </a:r>
              <a:r>
                <a:rPr lang="en-US" altLang="zh-CN" dirty="0">
                  <a:effectLst>
                    <a:outerShdw blurRad="38100" dist="38100" dir="2700000" algn="tl">
                      <a:srgbClr val="C0C0C0"/>
                    </a:outerShdw>
                  </a:effectLst>
                </a:rPr>
                <a:t>) +     Ag</a:t>
              </a:r>
              <a:r>
                <a:rPr lang="en-US" altLang="zh-CN" baseline="-25000" dirty="0">
                  <a:effectLst>
                    <a:outerShdw blurRad="38100" dist="38100" dir="2700000" algn="tl">
                      <a:srgbClr val="C0C0C0"/>
                    </a:outerShdw>
                  </a:effectLst>
                </a:rPr>
                <a:t>2</a:t>
              </a:r>
              <a:r>
                <a:rPr lang="en-US" altLang="zh-CN" dirty="0">
                  <a:effectLst>
                    <a:outerShdw blurRad="38100" dist="38100" dir="2700000" algn="tl">
                      <a:srgbClr val="C0C0C0"/>
                    </a:outerShdw>
                  </a:effectLst>
                </a:rPr>
                <a:t>S(</a:t>
              </a:r>
              <a:r>
                <a:rPr lang="en-US" altLang="zh-CN" i="1" dirty="0" err="1">
                  <a:effectLst>
                    <a:outerShdw blurRad="38100" dist="38100" dir="2700000" algn="tl">
                      <a:srgbClr val="C0C0C0"/>
                    </a:outerShdw>
                  </a:effectLst>
                </a:rPr>
                <a:t>aq</a:t>
              </a:r>
              <a:r>
                <a:rPr lang="en-US" altLang="zh-CN" dirty="0">
                  <a:effectLst>
                    <a:outerShdw blurRad="38100" dist="38100" dir="2700000" algn="tl">
                      <a:srgbClr val="C0C0C0"/>
                    </a:outerShdw>
                  </a:effectLst>
                </a:rPr>
                <a:t>)               2Ag(CN)</a:t>
              </a:r>
              <a:r>
                <a:rPr lang="en-US" altLang="zh-CN" baseline="-25000" dirty="0">
                  <a:effectLst>
                    <a:outerShdw blurRad="38100" dist="38100" dir="2700000" algn="tl">
                      <a:srgbClr val="C0C0C0"/>
                    </a:outerShdw>
                  </a:effectLst>
                </a:rPr>
                <a:t>2</a:t>
              </a:r>
              <a:r>
                <a:rPr lang="en-US" altLang="zh-CN" baseline="30000" dirty="0">
                  <a:effectLst>
                    <a:outerShdw blurRad="38100" dist="38100" dir="2700000" algn="tl">
                      <a:srgbClr val="C0C0C0"/>
                    </a:outerShdw>
                  </a:effectLst>
                  <a:sym typeface="Symbol" pitchFamily="18" charset="2"/>
                </a:rPr>
                <a:t></a:t>
              </a:r>
              <a:r>
                <a:rPr lang="en-US" altLang="zh-CN" dirty="0">
                  <a:effectLst>
                    <a:outerShdw blurRad="38100" dist="38100" dir="2700000" algn="tl">
                      <a:srgbClr val="C0C0C0"/>
                    </a:outerShdw>
                  </a:effectLst>
                  <a:sym typeface="Symbol" pitchFamily="18" charset="2"/>
                </a:rPr>
                <a:t>(</a:t>
              </a:r>
              <a:r>
                <a:rPr lang="en-US" altLang="zh-CN" i="1" dirty="0" err="1">
                  <a:effectLst>
                    <a:outerShdw blurRad="38100" dist="38100" dir="2700000" algn="tl">
                      <a:srgbClr val="C0C0C0"/>
                    </a:outerShdw>
                  </a:effectLst>
                  <a:sym typeface="Symbol" pitchFamily="18" charset="2"/>
                </a:rPr>
                <a:t>aq</a:t>
              </a:r>
              <a:r>
                <a:rPr lang="en-US" altLang="zh-CN" dirty="0">
                  <a:effectLst>
                    <a:outerShdw blurRad="38100" dist="38100" dir="2700000" algn="tl">
                      <a:srgbClr val="C0C0C0"/>
                    </a:outerShdw>
                  </a:effectLst>
                  <a:sym typeface="Symbol" pitchFamily="18" charset="2"/>
                </a:rPr>
                <a:t>)</a:t>
              </a:r>
              <a:r>
                <a:rPr lang="en-US" altLang="zh-CN" dirty="0">
                  <a:effectLst>
                    <a:outerShdw blurRad="38100" dist="38100" dir="2700000" algn="tl">
                      <a:srgbClr val="C0C0C0"/>
                    </a:outerShdw>
                  </a:effectLst>
                </a:rPr>
                <a:t> +    S</a:t>
              </a:r>
              <a:r>
                <a:rPr lang="en-US" altLang="zh-CN" baseline="30000" dirty="0">
                  <a:effectLst>
                    <a:outerShdw blurRad="38100" dist="38100" dir="2700000" algn="tl">
                      <a:srgbClr val="C0C0C0"/>
                    </a:outerShdw>
                  </a:effectLst>
                </a:rPr>
                <a:t>2</a:t>
              </a:r>
              <a:r>
                <a:rPr lang="en-US" altLang="zh-CN" baseline="30000" dirty="0">
                  <a:effectLst>
                    <a:outerShdw blurRad="38100" dist="38100" dir="2700000" algn="tl">
                      <a:srgbClr val="C0C0C0"/>
                    </a:outerShdw>
                  </a:effectLst>
                  <a:sym typeface="Symbol" pitchFamily="18" charset="2"/>
                </a:rPr>
                <a:t></a:t>
              </a:r>
              <a:r>
                <a:rPr lang="en-US" altLang="zh-CN" dirty="0">
                  <a:effectLst>
                    <a:outerShdw blurRad="38100" dist="38100" dir="2700000" algn="tl">
                      <a:srgbClr val="C0C0C0"/>
                    </a:outerShdw>
                  </a:effectLst>
                  <a:sym typeface="Symbol" pitchFamily="18" charset="2"/>
                </a:rPr>
                <a:t>(</a:t>
              </a:r>
              <a:r>
                <a:rPr lang="en-US" altLang="zh-CN" i="1" dirty="0" err="1">
                  <a:effectLst>
                    <a:outerShdw blurRad="38100" dist="38100" dir="2700000" algn="tl">
                      <a:srgbClr val="C0C0C0"/>
                    </a:outerShdw>
                  </a:effectLst>
                  <a:sym typeface="Symbol" pitchFamily="18" charset="2"/>
                </a:rPr>
                <a:t>aq</a:t>
              </a:r>
              <a:r>
                <a:rPr lang="en-US" altLang="zh-CN" dirty="0">
                  <a:effectLst>
                    <a:outerShdw blurRad="38100" dist="38100" dir="2700000" algn="tl">
                      <a:srgbClr val="C0C0C0"/>
                    </a:outerShdw>
                  </a:effectLst>
                  <a:sym typeface="Symbol" pitchFamily="18" charset="2"/>
                </a:rPr>
                <a:t>)</a:t>
              </a:r>
            </a:p>
            <a:p>
              <a:pPr eaLnBrk="1" hangingPunct="1">
                <a:lnSpc>
                  <a:spcPct val="120000"/>
                </a:lnSpc>
                <a:defRPr/>
              </a:pPr>
              <a:r>
                <a:rPr lang="en-US" altLang="zh-CN" dirty="0">
                  <a:effectLst>
                    <a:outerShdw blurRad="38100" dist="38100" dir="2700000" algn="tl">
                      <a:srgbClr val="C0C0C0"/>
                    </a:outerShdw>
                  </a:effectLst>
                  <a:sym typeface="Symbol" pitchFamily="18" charset="2"/>
                </a:rPr>
                <a:t>                                                                         (</a:t>
              </a:r>
              <a:r>
                <a:rPr lang="zh-CN" altLang="en-US" dirty="0">
                  <a:effectLst>
                    <a:outerShdw blurRad="38100" dist="38100" dir="2700000" algn="tl">
                      <a:srgbClr val="C0C0C0"/>
                    </a:outerShdw>
                  </a:effectLst>
                  <a:sym typeface="Symbol" pitchFamily="18" charset="2"/>
                </a:rPr>
                <a:t>加沉淀剂</a:t>
              </a:r>
              <a:r>
                <a:rPr lang="en-US" altLang="zh-CN" dirty="0">
                  <a:effectLst>
                    <a:outerShdw blurRad="38100" dist="38100" dir="2700000" algn="tl">
                      <a:srgbClr val="C0C0C0"/>
                    </a:outerShdw>
                  </a:effectLst>
                  <a:sym typeface="Symbol" pitchFamily="18" charset="2"/>
                </a:rPr>
                <a:t>)</a:t>
              </a:r>
            </a:p>
          </p:txBody>
        </p:sp>
        <p:grpSp>
          <p:nvGrpSpPr>
            <p:cNvPr id="120852" name="Group 51"/>
            <p:cNvGrpSpPr>
              <a:grpSpLocks/>
            </p:cNvGrpSpPr>
            <p:nvPr/>
          </p:nvGrpSpPr>
          <p:grpSpPr bwMode="auto">
            <a:xfrm>
              <a:off x="2166" y="3544"/>
              <a:ext cx="330" cy="407"/>
              <a:chOff x="1884" y="3538"/>
              <a:chExt cx="330" cy="407"/>
            </a:xfrm>
          </p:grpSpPr>
          <p:sp>
            <p:nvSpPr>
              <p:cNvPr id="120869" name="Line 49"/>
              <p:cNvSpPr>
                <a:spLocks noChangeShapeType="1"/>
              </p:cNvSpPr>
              <p:nvPr/>
            </p:nvSpPr>
            <p:spPr bwMode="auto">
              <a:xfrm>
                <a:off x="1884" y="3744"/>
                <a:ext cx="192"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977394" name="Text Box 50"/>
              <p:cNvSpPr txBox="1">
                <a:spLocks noChangeArrowheads="1"/>
              </p:cNvSpPr>
              <p:nvPr/>
            </p:nvSpPr>
            <p:spPr bwMode="auto">
              <a:xfrm>
                <a:off x="2022" y="3538"/>
                <a:ext cx="192" cy="407"/>
              </a:xfrm>
              <a:prstGeom prst="rect">
                <a:avLst/>
              </a:prstGeom>
              <a:noFill/>
              <a:ln w="9525">
                <a:noFill/>
                <a:miter lim="800000"/>
                <a:headEnd/>
                <a:tailEnd/>
              </a:ln>
              <a:effectLst/>
            </p:spPr>
            <p:txBody>
              <a:bodyPr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defRPr/>
                </a:pPr>
                <a:r>
                  <a:rPr lang="en-US" altLang="zh-CN" sz="1800">
                    <a:effectLst>
                      <a:outerShdw blurRad="38100" dist="38100" dir="2700000" algn="tl">
                        <a:srgbClr val="C0C0C0"/>
                      </a:outerShdw>
                    </a:effectLst>
                  </a:rPr>
                  <a:t>1</a:t>
                </a:r>
              </a:p>
              <a:p>
                <a:pPr eaLnBrk="1" hangingPunct="1">
                  <a:defRPr/>
                </a:pPr>
                <a:r>
                  <a:rPr lang="en-US" altLang="zh-CN" sz="1800">
                    <a:effectLst>
                      <a:outerShdw blurRad="38100" dist="38100" dir="2700000" algn="tl">
                        <a:srgbClr val="C0C0C0"/>
                      </a:outerShdw>
                    </a:effectLst>
                  </a:rPr>
                  <a:t>2</a:t>
                </a:r>
              </a:p>
            </p:txBody>
          </p:sp>
        </p:grpSp>
        <p:grpSp>
          <p:nvGrpSpPr>
            <p:cNvPr id="120853" name="Group 57"/>
            <p:cNvGrpSpPr>
              <a:grpSpLocks/>
            </p:cNvGrpSpPr>
            <p:nvPr/>
          </p:nvGrpSpPr>
          <p:grpSpPr bwMode="auto">
            <a:xfrm>
              <a:off x="5498" y="3533"/>
              <a:ext cx="193" cy="407"/>
              <a:chOff x="2222" y="3525"/>
              <a:chExt cx="193" cy="407"/>
            </a:xfrm>
          </p:grpSpPr>
          <p:sp>
            <p:nvSpPr>
              <p:cNvPr id="120867" name="Line 58"/>
              <p:cNvSpPr>
                <a:spLocks noChangeShapeType="1"/>
              </p:cNvSpPr>
              <p:nvPr/>
            </p:nvSpPr>
            <p:spPr bwMode="auto">
              <a:xfrm>
                <a:off x="2223" y="3732"/>
                <a:ext cx="192"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977403" name="Text Box 59"/>
              <p:cNvSpPr txBox="1">
                <a:spLocks noChangeArrowheads="1"/>
              </p:cNvSpPr>
              <p:nvPr/>
            </p:nvSpPr>
            <p:spPr bwMode="auto">
              <a:xfrm>
                <a:off x="2222" y="3525"/>
                <a:ext cx="192" cy="407"/>
              </a:xfrm>
              <a:prstGeom prst="rect">
                <a:avLst/>
              </a:prstGeom>
              <a:noFill/>
              <a:ln w="9525">
                <a:noFill/>
                <a:miter lim="800000"/>
                <a:headEnd/>
                <a:tailEnd/>
              </a:ln>
              <a:effectLst/>
            </p:spPr>
            <p:txBody>
              <a:bodyPr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defRPr/>
                </a:pPr>
                <a:r>
                  <a:rPr lang="en-US" altLang="zh-CN" sz="1800" dirty="0">
                    <a:effectLst>
                      <a:outerShdw blurRad="38100" dist="38100" dir="2700000" algn="tl">
                        <a:srgbClr val="C0C0C0"/>
                      </a:outerShdw>
                    </a:effectLst>
                  </a:rPr>
                  <a:t>1</a:t>
                </a:r>
              </a:p>
              <a:p>
                <a:pPr eaLnBrk="1" hangingPunct="1">
                  <a:defRPr/>
                </a:pPr>
                <a:r>
                  <a:rPr lang="en-US" altLang="zh-CN" sz="1800" dirty="0">
                    <a:effectLst>
                      <a:outerShdw blurRad="38100" dist="38100" dir="2700000" algn="tl">
                        <a:srgbClr val="C0C0C0"/>
                      </a:outerShdw>
                    </a:effectLst>
                  </a:rPr>
                  <a:t>2</a:t>
                </a:r>
              </a:p>
            </p:txBody>
          </p:sp>
        </p:grpSp>
        <p:grpSp>
          <p:nvGrpSpPr>
            <p:cNvPr id="120854" name="Group 64"/>
            <p:cNvGrpSpPr>
              <a:grpSpLocks/>
            </p:cNvGrpSpPr>
            <p:nvPr/>
          </p:nvGrpSpPr>
          <p:grpSpPr bwMode="auto">
            <a:xfrm>
              <a:off x="2398" y="1626"/>
              <a:ext cx="786" cy="258"/>
              <a:chOff x="2590" y="657"/>
              <a:chExt cx="786" cy="258"/>
            </a:xfrm>
          </p:grpSpPr>
          <p:sp>
            <p:nvSpPr>
              <p:cNvPr id="120864" name="Line 65"/>
              <p:cNvSpPr>
                <a:spLocks noChangeShapeType="1"/>
              </p:cNvSpPr>
              <p:nvPr/>
            </p:nvSpPr>
            <p:spPr bwMode="auto">
              <a:xfrm>
                <a:off x="2653" y="864"/>
                <a:ext cx="625" cy="0"/>
              </a:xfrm>
              <a:prstGeom prst="line">
                <a:avLst/>
              </a:prstGeom>
              <a:noFill/>
              <a:ln w="19050">
                <a:solidFill>
                  <a:schemeClr val="tx2"/>
                </a:solidFill>
                <a:round/>
                <a:headEnd/>
                <a:tailEnd type="triangle" w="med" len="me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20865" name="Line 66"/>
              <p:cNvSpPr>
                <a:spLocks noChangeShapeType="1"/>
              </p:cNvSpPr>
              <p:nvPr/>
            </p:nvSpPr>
            <p:spPr bwMode="auto">
              <a:xfrm rot="10800000">
                <a:off x="2653" y="915"/>
                <a:ext cx="625" cy="0"/>
              </a:xfrm>
              <a:prstGeom prst="line">
                <a:avLst/>
              </a:prstGeom>
              <a:noFill/>
              <a:ln w="19050">
                <a:solidFill>
                  <a:schemeClr val="tx2"/>
                </a:solidFill>
                <a:round/>
                <a:headEnd/>
                <a:tailEnd type="triangle" w="med" len="me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977411" name="Text Box 67"/>
              <p:cNvSpPr txBox="1">
                <a:spLocks noChangeArrowheads="1"/>
              </p:cNvSpPr>
              <p:nvPr/>
            </p:nvSpPr>
            <p:spPr bwMode="auto">
              <a:xfrm>
                <a:off x="2590" y="657"/>
                <a:ext cx="786" cy="233"/>
              </a:xfrm>
              <a:prstGeom prst="rect">
                <a:avLst/>
              </a:prstGeom>
              <a:noFill/>
              <a:ln w="9525">
                <a:noFill/>
                <a:miter lim="800000"/>
                <a:headEnd/>
                <a:tailEnd/>
              </a:ln>
              <a:effectLst/>
            </p:spPr>
            <p:txBody>
              <a:bodyPr wrap="square"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spcBef>
                    <a:spcPct val="50000"/>
                  </a:spcBef>
                  <a:defRPr/>
                </a:pPr>
                <a:r>
                  <a:rPr lang="en-US" altLang="zh-CN" sz="1800" dirty="0">
                    <a:effectLst>
                      <a:outerShdw blurRad="38100" dist="38100" dir="2700000" algn="tl">
                        <a:srgbClr val="C0C0C0"/>
                      </a:outerShdw>
                    </a:effectLst>
                  </a:rPr>
                  <a:t>5.4</a:t>
                </a:r>
                <a:r>
                  <a:rPr lang="en-US" altLang="zh-CN" sz="1800" dirty="0">
                    <a:effectLst>
                      <a:outerShdw blurRad="38100" dist="38100" dir="2700000" algn="tl">
                        <a:srgbClr val="C0C0C0"/>
                      </a:outerShdw>
                    </a:effectLst>
                    <a:sym typeface="Symbol" pitchFamily="18" charset="2"/>
                  </a:rPr>
                  <a:t></a:t>
                </a:r>
                <a:r>
                  <a:rPr lang="en-US" altLang="zh-CN" sz="1800" dirty="0">
                    <a:effectLst>
                      <a:outerShdw blurRad="38100" dist="38100" dir="2700000" algn="tl">
                        <a:srgbClr val="C0C0C0"/>
                      </a:outerShdw>
                    </a:effectLst>
                  </a:rPr>
                  <a:t>10</a:t>
                </a:r>
                <a:r>
                  <a:rPr lang="en-US" altLang="zh-CN" sz="1800" baseline="30000" dirty="0">
                    <a:effectLst>
                      <a:outerShdw blurRad="38100" dist="38100" dir="2700000" algn="tl">
                        <a:srgbClr val="C0C0C0"/>
                      </a:outerShdw>
                    </a:effectLst>
                    <a:sym typeface="Symbol" pitchFamily="18" charset="2"/>
                  </a:rPr>
                  <a:t></a:t>
                </a:r>
                <a:r>
                  <a:rPr lang="en-US" altLang="zh-CN" sz="1800" baseline="30000" dirty="0">
                    <a:effectLst>
                      <a:outerShdw blurRad="38100" dist="38100" dir="2700000" algn="tl">
                        <a:srgbClr val="C0C0C0"/>
                      </a:outerShdw>
                    </a:effectLst>
                  </a:rPr>
                  <a:t>13</a:t>
                </a:r>
              </a:p>
            </p:txBody>
          </p:sp>
        </p:grpSp>
        <p:grpSp>
          <p:nvGrpSpPr>
            <p:cNvPr id="120855" name="Group 68"/>
            <p:cNvGrpSpPr>
              <a:grpSpLocks/>
            </p:cNvGrpSpPr>
            <p:nvPr/>
          </p:nvGrpSpPr>
          <p:grpSpPr bwMode="auto">
            <a:xfrm>
              <a:off x="4201" y="2532"/>
              <a:ext cx="865" cy="297"/>
              <a:chOff x="2809" y="618"/>
              <a:chExt cx="865" cy="297"/>
            </a:xfrm>
          </p:grpSpPr>
          <p:sp>
            <p:nvSpPr>
              <p:cNvPr id="120861" name="Line 69"/>
              <p:cNvSpPr>
                <a:spLocks noChangeShapeType="1"/>
              </p:cNvSpPr>
              <p:nvPr/>
            </p:nvSpPr>
            <p:spPr bwMode="auto">
              <a:xfrm>
                <a:off x="2838" y="864"/>
                <a:ext cx="625" cy="0"/>
              </a:xfrm>
              <a:prstGeom prst="line">
                <a:avLst/>
              </a:prstGeom>
              <a:noFill/>
              <a:ln w="19050">
                <a:solidFill>
                  <a:schemeClr val="tx2"/>
                </a:solidFill>
                <a:round/>
                <a:headEnd/>
                <a:tailEnd type="triangle" w="med" len="me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20862" name="Line 70"/>
              <p:cNvSpPr>
                <a:spLocks noChangeShapeType="1"/>
              </p:cNvSpPr>
              <p:nvPr/>
            </p:nvSpPr>
            <p:spPr bwMode="auto">
              <a:xfrm rot="10800000">
                <a:off x="2838" y="915"/>
                <a:ext cx="625" cy="0"/>
              </a:xfrm>
              <a:prstGeom prst="line">
                <a:avLst/>
              </a:prstGeom>
              <a:noFill/>
              <a:ln w="19050">
                <a:solidFill>
                  <a:schemeClr val="tx2"/>
                </a:solidFill>
                <a:round/>
                <a:headEnd/>
                <a:tailEnd type="triangle" w="med" len="me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977415" name="Text Box 71"/>
              <p:cNvSpPr txBox="1">
                <a:spLocks noChangeArrowheads="1"/>
              </p:cNvSpPr>
              <p:nvPr/>
            </p:nvSpPr>
            <p:spPr bwMode="auto">
              <a:xfrm>
                <a:off x="2809" y="618"/>
                <a:ext cx="865" cy="233"/>
              </a:xfrm>
              <a:prstGeom prst="rect">
                <a:avLst/>
              </a:prstGeom>
              <a:noFill/>
              <a:ln w="9525">
                <a:noFill/>
                <a:miter lim="800000"/>
                <a:headEnd/>
                <a:tailEnd/>
              </a:ln>
              <a:effectLst/>
            </p:spPr>
            <p:txBody>
              <a:bodyPr wrap="square"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spcBef>
                    <a:spcPct val="50000"/>
                  </a:spcBef>
                  <a:defRPr/>
                </a:pPr>
                <a:r>
                  <a:rPr lang="en-US" altLang="zh-CN" sz="1800" dirty="0">
                    <a:effectLst>
                      <a:outerShdw blurRad="38100" dist="38100" dir="2700000" algn="tl">
                        <a:srgbClr val="C0C0C0"/>
                      </a:outerShdw>
                    </a:effectLst>
                  </a:rPr>
                  <a:t>8.5</a:t>
                </a:r>
                <a:r>
                  <a:rPr lang="en-US" altLang="zh-CN" sz="1800" dirty="0">
                    <a:effectLst>
                      <a:outerShdw blurRad="38100" dist="38100" dir="2700000" algn="tl">
                        <a:srgbClr val="C0C0C0"/>
                      </a:outerShdw>
                    </a:effectLst>
                    <a:sym typeface="Symbol" pitchFamily="18" charset="2"/>
                  </a:rPr>
                  <a:t></a:t>
                </a:r>
                <a:r>
                  <a:rPr lang="en-US" altLang="zh-CN" sz="1800" dirty="0">
                    <a:effectLst>
                      <a:outerShdw blurRad="38100" dist="38100" dir="2700000" algn="tl">
                        <a:srgbClr val="C0C0C0"/>
                      </a:outerShdw>
                    </a:effectLst>
                  </a:rPr>
                  <a:t>10</a:t>
                </a:r>
                <a:r>
                  <a:rPr lang="en-US" altLang="zh-CN" sz="1800" baseline="30000" dirty="0">
                    <a:effectLst>
                      <a:outerShdw blurRad="38100" dist="38100" dir="2700000" algn="tl">
                        <a:srgbClr val="C0C0C0"/>
                      </a:outerShdw>
                    </a:effectLst>
                    <a:sym typeface="Symbol" pitchFamily="18" charset="2"/>
                  </a:rPr>
                  <a:t></a:t>
                </a:r>
                <a:r>
                  <a:rPr lang="en-US" altLang="zh-CN" sz="1800" baseline="30000" dirty="0">
                    <a:effectLst>
                      <a:outerShdw blurRad="38100" dist="38100" dir="2700000" algn="tl">
                        <a:srgbClr val="C0C0C0"/>
                      </a:outerShdw>
                    </a:effectLst>
                  </a:rPr>
                  <a:t>17</a:t>
                </a:r>
              </a:p>
            </p:txBody>
          </p:sp>
        </p:grpSp>
        <p:sp>
          <p:nvSpPr>
            <p:cNvPr id="1977416" name="Text Box 72"/>
            <p:cNvSpPr txBox="1">
              <a:spLocks noChangeArrowheads="1"/>
            </p:cNvSpPr>
            <p:nvPr/>
          </p:nvSpPr>
          <p:spPr bwMode="auto">
            <a:xfrm>
              <a:off x="4326" y="2898"/>
              <a:ext cx="2016" cy="477"/>
            </a:xfrm>
            <a:prstGeom prst="rect">
              <a:avLst/>
            </a:prstGeom>
            <a:noFill/>
            <a:ln w="9525">
              <a:noFill/>
              <a:miter lim="800000"/>
              <a:headEnd/>
              <a:tailEnd/>
            </a:ln>
            <a:effectLst/>
          </p:spPr>
          <p:txBody>
            <a:bodyPr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90000"/>
                </a:lnSpc>
                <a:defRPr/>
              </a:pPr>
              <a:r>
                <a:rPr lang="en-US" altLang="zh-CN" dirty="0">
                  <a:effectLst>
                    <a:outerShdw blurRad="38100" dist="38100" dir="2700000" algn="tl">
                      <a:srgbClr val="C0C0C0"/>
                    </a:outerShdw>
                  </a:effectLst>
                </a:rPr>
                <a:t>     +</a:t>
              </a:r>
            </a:p>
            <a:p>
              <a:pPr eaLnBrk="1" hangingPunct="1">
                <a:lnSpc>
                  <a:spcPct val="90000"/>
                </a:lnSpc>
                <a:defRPr/>
              </a:pPr>
              <a:r>
                <a:rPr lang="en-US" altLang="zh-CN" dirty="0">
                  <a:effectLst>
                    <a:outerShdw blurRad="38100" dist="38100" dir="2700000" algn="tl">
                      <a:srgbClr val="C0C0C0"/>
                    </a:outerShdw>
                  </a:effectLst>
                </a:rPr>
                <a:t>2CN</a:t>
              </a:r>
              <a:r>
                <a:rPr lang="en-US" altLang="zh-CN" baseline="30000" dirty="0">
                  <a:effectLst>
                    <a:outerShdw blurRad="38100" dist="38100" dir="2700000" algn="tl">
                      <a:srgbClr val="C0C0C0"/>
                    </a:outerShdw>
                  </a:effectLst>
                  <a:sym typeface="Symbol" pitchFamily="18" charset="2"/>
                </a:rPr>
                <a:t></a:t>
              </a:r>
              <a:r>
                <a:rPr lang="en-US" altLang="zh-CN" dirty="0">
                  <a:effectLst>
                    <a:outerShdw blurRad="38100" dist="38100" dir="2700000" algn="tl">
                      <a:srgbClr val="C0C0C0"/>
                    </a:outerShdw>
                  </a:effectLst>
                </a:rPr>
                <a:t>(</a:t>
              </a:r>
              <a:r>
                <a:rPr lang="en-US" altLang="zh-CN" i="1" dirty="0" err="1">
                  <a:effectLst>
                    <a:outerShdw blurRad="38100" dist="38100" dir="2700000" algn="tl">
                      <a:srgbClr val="C0C0C0"/>
                    </a:outerShdw>
                  </a:effectLst>
                </a:rPr>
                <a:t>aq</a:t>
              </a:r>
              <a:r>
                <a:rPr lang="en-US" altLang="zh-CN" dirty="0">
                  <a:effectLst>
                    <a:outerShdw blurRad="38100" dist="38100" dir="2700000" algn="tl">
                      <a:srgbClr val="C0C0C0"/>
                    </a:outerShdw>
                  </a:effectLst>
                </a:rPr>
                <a:t>) (</a:t>
              </a:r>
              <a:r>
                <a:rPr lang="zh-CN" altLang="en-US" dirty="0">
                  <a:effectLst>
                    <a:outerShdw blurRad="38100" dist="38100" dir="2700000" algn="tl">
                      <a:srgbClr val="C0C0C0"/>
                    </a:outerShdw>
                  </a:effectLst>
                </a:rPr>
                <a:t>加络合剂</a:t>
              </a:r>
              <a:r>
                <a:rPr lang="en-US" altLang="zh-CN" dirty="0">
                  <a:effectLst>
                    <a:outerShdw blurRad="38100" dist="38100" dir="2700000" algn="tl">
                      <a:srgbClr val="C0C0C0"/>
                    </a:outerShdw>
                  </a:effectLst>
                </a:rPr>
                <a:t>)</a:t>
              </a:r>
            </a:p>
          </p:txBody>
        </p:sp>
        <p:grpSp>
          <p:nvGrpSpPr>
            <p:cNvPr id="120857" name="Group 74"/>
            <p:cNvGrpSpPr>
              <a:grpSpLocks/>
            </p:cNvGrpSpPr>
            <p:nvPr/>
          </p:nvGrpSpPr>
          <p:grpSpPr bwMode="auto">
            <a:xfrm>
              <a:off x="3252" y="3533"/>
              <a:ext cx="767" cy="271"/>
              <a:chOff x="2610" y="644"/>
              <a:chExt cx="767" cy="271"/>
            </a:xfrm>
          </p:grpSpPr>
          <p:sp>
            <p:nvSpPr>
              <p:cNvPr id="120858" name="Line 75"/>
              <p:cNvSpPr>
                <a:spLocks noChangeShapeType="1"/>
              </p:cNvSpPr>
              <p:nvPr/>
            </p:nvSpPr>
            <p:spPr bwMode="auto">
              <a:xfrm>
                <a:off x="2654" y="864"/>
                <a:ext cx="625" cy="0"/>
              </a:xfrm>
              <a:prstGeom prst="line">
                <a:avLst/>
              </a:prstGeom>
              <a:noFill/>
              <a:ln w="19050">
                <a:solidFill>
                  <a:schemeClr val="tx2"/>
                </a:solidFill>
                <a:round/>
                <a:headEnd/>
                <a:tailEnd type="triangle" w="med" len="me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20859" name="Line 76"/>
              <p:cNvSpPr>
                <a:spLocks noChangeShapeType="1"/>
              </p:cNvSpPr>
              <p:nvPr/>
            </p:nvSpPr>
            <p:spPr bwMode="auto">
              <a:xfrm rot="10800000">
                <a:off x="2654" y="915"/>
                <a:ext cx="625" cy="0"/>
              </a:xfrm>
              <a:prstGeom prst="line">
                <a:avLst/>
              </a:prstGeom>
              <a:noFill/>
              <a:ln w="19050">
                <a:solidFill>
                  <a:schemeClr val="tx2"/>
                </a:solidFill>
                <a:round/>
                <a:headEnd/>
                <a:tailEnd type="triangle" w="med" len="me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977421" name="Text Box 77"/>
              <p:cNvSpPr txBox="1">
                <a:spLocks noChangeArrowheads="1"/>
              </p:cNvSpPr>
              <p:nvPr/>
            </p:nvSpPr>
            <p:spPr bwMode="auto">
              <a:xfrm>
                <a:off x="2610" y="644"/>
                <a:ext cx="767" cy="233"/>
              </a:xfrm>
              <a:prstGeom prst="rect">
                <a:avLst/>
              </a:prstGeom>
              <a:noFill/>
              <a:ln w="9525">
                <a:noFill/>
                <a:miter lim="800000"/>
                <a:headEnd/>
                <a:tailEnd/>
              </a:ln>
              <a:effectLst/>
            </p:spPr>
            <p:txBody>
              <a:bodyPr wrap="square"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spcBef>
                    <a:spcPct val="50000"/>
                  </a:spcBef>
                  <a:defRPr/>
                </a:pPr>
                <a:r>
                  <a:rPr lang="en-US" altLang="zh-CN" sz="1800" dirty="0">
                    <a:effectLst>
                      <a:outerShdw blurRad="38100" dist="38100" dir="2700000" algn="tl">
                        <a:srgbClr val="C0C0C0"/>
                      </a:outerShdw>
                    </a:effectLst>
                  </a:rPr>
                  <a:t>6.3</a:t>
                </a:r>
                <a:r>
                  <a:rPr lang="en-US" altLang="zh-CN" sz="1800" dirty="0">
                    <a:effectLst>
                      <a:outerShdw blurRad="38100" dist="38100" dir="2700000" algn="tl">
                        <a:srgbClr val="C0C0C0"/>
                      </a:outerShdw>
                    </a:effectLst>
                    <a:sym typeface="Symbol" pitchFamily="18" charset="2"/>
                  </a:rPr>
                  <a:t></a:t>
                </a:r>
                <a:r>
                  <a:rPr lang="en-US" altLang="zh-CN" sz="1800" dirty="0">
                    <a:effectLst>
                      <a:outerShdw blurRad="38100" dist="38100" dir="2700000" algn="tl">
                        <a:srgbClr val="C0C0C0"/>
                      </a:outerShdw>
                    </a:effectLst>
                  </a:rPr>
                  <a:t>10</a:t>
                </a:r>
                <a:r>
                  <a:rPr lang="en-US" altLang="zh-CN" sz="1800" baseline="30000" dirty="0">
                    <a:effectLst>
                      <a:outerShdw blurRad="38100" dist="38100" dir="2700000" algn="tl">
                        <a:srgbClr val="C0C0C0"/>
                      </a:outerShdw>
                    </a:effectLst>
                    <a:sym typeface="Symbol" pitchFamily="18" charset="2"/>
                  </a:rPr>
                  <a:t></a:t>
                </a:r>
                <a:r>
                  <a:rPr lang="en-US" altLang="zh-CN" sz="1800" baseline="30000" dirty="0">
                    <a:effectLst>
                      <a:outerShdw blurRad="38100" dist="38100" dir="2700000" algn="tl">
                        <a:srgbClr val="C0C0C0"/>
                      </a:outerShdw>
                    </a:effectLst>
                  </a:rPr>
                  <a:t>50</a:t>
                </a:r>
              </a:p>
            </p:txBody>
          </p:sp>
        </p:grpSp>
      </p:grpSp>
      <p:sp>
        <p:nvSpPr>
          <p:cNvPr id="120836" name="Oval 81"/>
          <p:cNvSpPr>
            <a:spLocks noChangeArrowheads="1"/>
          </p:cNvSpPr>
          <p:nvPr/>
        </p:nvSpPr>
        <p:spPr bwMode="auto">
          <a:xfrm>
            <a:off x="1999950" y="1173163"/>
            <a:ext cx="915866" cy="6096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1425" tIns="45712" rIns="91425" bIns="45712" anchor="ct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endParaRPr lang="zh-CN" altLang="zh-CN" sz="2400" b="0">
              <a:solidFill>
                <a:schemeClr val="tx1"/>
              </a:solidFill>
              <a:ea typeface="黑体" pitchFamily="2" charset="-122"/>
            </a:endParaRPr>
          </a:p>
        </p:txBody>
      </p:sp>
      <p:sp>
        <p:nvSpPr>
          <p:cNvPr id="120837" name="Oval 82"/>
          <p:cNvSpPr>
            <a:spLocks noChangeArrowheads="1"/>
          </p:cNvSpPr>
          <p:nvPr/>
        </p:nvSpPr>
        <p:spPr bwMode="auto">
          <a:xfrm>
            <a:off x="3660097" y="1921842"/>
            <a:ext cx="1276012" cy="486866"/>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1425" tIns="45712" rIns="91425" bIns="45712" anchor="ct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endParaRPr lang="zh-CN" altLang="zh-CN" sz="2400" b="0">
              <a:solidFill>
                <a:schemeClr val="tx1"/>
              </a:solidFill>
              <a:ea typeface="黑体" pitchFamily="2" charset="-122"/>
            </a:endParaRPr>
          </a:p>
        </p:txBody>
      </p:sp>
      <p:sp>
        <p:nvSpPr>
          <p:cNvPr id="120838" name="Oval 83"/>
          <p:cNvSpPr>
            <a:spLocks noChangeArrowheads="1"/>
          </p:cNvSpPr>
          <p:nvPr/>
        </p:nvSpPr>
        <p:spPr bwMode="auto">
          <a:xfrm>
            <a:off x="6300192" y="2685503"/>
            <a:ext cx="591160" cy="595586"/>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1425" tIns="45712" rIns="91425" bIns="45712" anchor="ct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endParaRPr lang="zh-CN" altLang="zh-CN" sz="2400" b="0">
              <a:solidFill>
                <a:schemeClr val="tx1"/>
              </a:solidFill>
              <a:ea typeface="黑体" pitchFamily="2" charset="-122"/>
            </a:endParaRPr>
          </a:p>
        </p:txBody>
      </p:sp>
      <p:sp>
        <p:nvSpPr>
          <p:cNvPr id="120839" name="Oval 84"/>
          <p:cNvSpPr>
            <a:spLocks noChangeArrowheads="1"/>
          </p:cNvSpPr>
          <p:nvPr/>
        </p:nvSpPr>
        <p:spPr bwMode="auto">
          <a:xfrm>
            <a:off x="1484492" y="3383592"/>
            <a:ext cx="1647348" cy="54147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1425" tIns="45712" rIns="91425" bIns="45712" anchor="ct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endParaRPr lang="zh-CN" altLang="zh-CN" sz="2400" b="0">
              <a:solidFill>
                <a:schemeClr val="tx1"/>
              </a:solidFill>
              <a:ea typeface="黑体" pitchFamily="2" charset="-122"/>
            </a:endParaRPr>
          </a:p>
        </p:txBody>
      </p:sp>
      <p:sp>
        <p:nvSpPr>
          <p:cNvPr id="120840" name="Oval 85"/>
          <p:cNvSpPr>
            <a:spLocks noChangeArrowheads="1"/>
          </p:cNvSpPr>
          <p:nvPr/>
        </p:nvSpPr>
        <p:spPr bwMode="auto">
          <a:xfrm>
            <a:off x="6188515" y="4935433"/>
            <a:ext cx="1043354" cy="534781"/>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1425" tIns="45712" rIns="91425" bIns="45712" anchor="ct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endParaRPr lang="zh-CN" altLang="zh-CN" sz="2400" b="0">
              <a:solidFill>
                <a:schemeClr val="tx1"/>
              </a:solidFill>
              <a:ea typeface="黑体" pitchFamily="2" charset="-122"/>
            </a:endParaRPr>
          </a:p>
        </p:txBody>
      </p:sp>
      <p:sp>
        <p:nvSpPr>
          <p:cNvPr id="120841" name="Oval 86"/>
          <p:cNvSpPr>
            <a:spLocks noChangeArrowheads="1"/>
          </p:cNvSpPr>
          <p:nvPr/>
        </p:nvSpPr>
        <p:spPr bwMode="auto">
          <a:xfrm>
            <a:off x="7884368" y="5699125"/>
            <a:ext cx="1060086" cy="6096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1425" tIns="45712" rIns="91425" bIns="45712" anchor="ct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eaLnBrk="1" hangingPunct="1">
              <a:spcBef>
                <a:spcPct val="0"/>
              </a:spcBef>
              <a:buFontTx/>
              <a:buNone/>
            </a:pPr>
            <a:endParaRPr lang="zh-CN" altLang="zh-CN" sz="2400" b="0">
              <a:solidFill>
                <a:schemeClr val="tx1"/>
              </a:solidFill>
              <a:ea typeface="黑体" pitchFamily="2" charset="-122"/>
            </a:endParaRPr>
          </a:p>
        </p:txBody>
      </p:sp>
    </p:spTree>
    <p:extLst>
      <p:ext uri="{BB962C8B-B14F-4D97-AF65-F5344CB8AC3E}">
        <p14:creationId xmlns:p14="http://schemas.microsoft.com/office/powerpoint/2010/main" val="34437713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29" name="Text Box 1033"/>
          <p:cNvSpPr txBox="1">
            <a:spLocks noChangeArrowheads="1"/>
          </p:cNvSpPr>
          <p:nvPr/>
        </p:nvSpPr>
        <p:spPr bwMode="auto">
          <a:xfrm>
            <a:off x="1187624" y="332656"/>
            <a:ext cx="678495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defRPr/>
            </a:pPr>
            <a:r>
              <a:rPr kumimoji="0" lang="zh-CN" altLang="en-US" sz="2800" dirty="0">
                <a:solidFill>
                  <a:srgbClr val="0000FF"/>
                </a:solidFill>
                <a:effectLst>
                  <a:outerShdw blurRad="38100" dist="38100" dir="2700000" algn="tl">
                    <a:srgbClr val="C0C0C0"/>
                  </a:outerShdw>
                </a:effectLst>
              </a:rPr>
              <a:t>配位平衡与沉淀溶解平衡的双重平衡常数</a:t>
            </a:r>
          </a:p>
        </p:txBody>
      </p:sp>
      <p:grpSp>
        <p:nvGrpSpPr>
          <p:cNvPr id="121859" name="Group 1119"/>
          <p:cNvGrpSpPr>
            <a:grpSpLocks/>
          </p:cNvGrpSpPr>
          <p:nvPr/>
        </p:nvGrpSpPr>
        <p:grpSpPr bwMode="auto">
          <a:xfrm>
            <a:off x="35496" y="1143000"/>
            <a:ext cx="9073008" cy="5410200"/>
            <a:chOff x="456" y="864"/>
            <a:chExt cx="5688" cy="3408"/>
          </a:xfrm>
        </p:grpSpPr>
        <p:grpSp>
          <p:nvGrpSpPr>
            <p:cNvPr id="121860" name="Group 1051"/>
            <p:cNvGrpSpPr>
              <a:grpSpLocks/>
            </p:cNvGrpSpPr>
            <p:nvPr/>
          </p:nvGrpSpPr>
          <p:grpSpPr bwMode="auto">
            <a:xfrm>
              <a:off x="480" y="1056"/>
              <a:ext cx="2640" cy="271"/>
              <a:chOff x="480" y="1056"/>
              <a:chExt cx="2640" cy="271"/>
            </a:xfrm>
          </p:grpSpPr>
          <p:sp>
            <p:nvSpPr>
              <p:cNvPr id="2027530" name="Text Box 1034"/>
              <p:cNvSpPr txBox="1">
                <a:spLocks noChangeArrowheads="1"/>
              </p:cNvSpPr>
              <p:nvPr/>
            </p:nvSpPr>
            <p:spPr bwMode="auto">
              <a:xfrm>
                <a:off x="480" y="1056"/>
                <a:ext cx="2640" cy="271"/>
              </a:xfrm>
              <a:prstGeom prst="rect">
                <a:avLst/>
              </a:prstGeom>
              <a:noFill/>
              <a:ln w="9525">
                <a:noFill/>
                <a:miter lim="800000"/>
                <a:headEnd/>
                <a:tailEnd/>
              </a:ln>
              <a:effectLst/>
            </p:spPr>
            <p:txBody>
              <a:bodyPr lIns="91425" tIns="45712" rIns="91425" bIns="45712">
                <a:spAutoFit/>
              </a:bodyPr>
              <a:lstStyle/>
              <a:p>
                <a:pPr>
                  <a:spcBef>
                    <a:spcPct val="50000"/>
                  </a:spcBef>
                  <a:defRPr/>
                </a:pPr>
                <a:r>
                  <a:rPr lang="en-US" altLang="zh-CN" sz="2200" dirty="0" err="1"/>
                  <a:t>AgCl</a:t>
                </a:r>
                <a:r>
                  <a:rPr lang="en-US" altLang="zh-CN" sz="2200" dirty="0"/>
                  <a:t> + 2NH</a:t>
                </a:r>
                <a:r>
                  <a:rPr lang="en-US" altLang="zh-CN" sz="2200" baseline="-25000" dirty="0"/>
                  <a:t>3</a:t>
                </a:r>
                <a:r>
                  <a:rPr lang="en-US" altLang="zh-CN" sz="2200" dirty="0"/>
                  <a:t>       Ag(NH</a:t>
                </a:r>
                <a:r>
                  <a:rPr lang="en-US" altLang="zh-CN" sz="2200" baseline="-25000" dirty="0"/>
                  <a:t>3</a:t>
                </a:r>
                <a:r>
                  <a:rPr lang="en-US" altLang="zh-CN" sz="2200" dirty="0"/>
                  <a:t>)</a:t>
                </a:r>
                <a:r>
                  <a:rPr lang="en-US" altLang="zh-CN" sz="2200" baseline="-25000" dirty="0"/>
                  <a:t>2</a:t>
                </a:r>
                <a:r>
                  <a:rPr lang="en-US" altLang="zh-CN" sz="2200" baseline="30000" dirty="0"/>
                  <a:t>+</a:t>
                </a:r>
                <a:r>
                  <a:rPr lang="en-US" altLang="zh-CN" sz="2200" dirty="0"/>
                  <a:t> + Cl</a:t>
                </a:r>
                <a:r>
                  <a:rPr lang="en-US" altLang="zh-CN" sz="2200" baseline="30000" dirty="0">
                    <a:sym typeface="Symbol" pitchFamily="18" charset="2"/>
                  </a:rPr>
                  <a:t></a:t>
                </a:r>
                <a:endParaRPr lang="en-US" altLang="zh-CN" sz="2200" baseline="30000" dirty="0"/>
              </a:p>
            </p:txBody>
          </p:sp>
          <p:grpSp>
            <p:nvGrpSpPr>
              <p:cNvPr id="121927" name="Group 1037"/>
              <p:cNvGrpSpPr>
                <a:grpSpLocks/>
              </p:cNvGrpSpPr>
              <p:nvPr/>
            </p:nvGrpSpPr>
            <p:grpSpPr bwMode="auto">
              <a:xfrm>
                <a:off x="1516" y="1182"/>
                <a:ext cx="240" cy="36"/>
                <a:chOff x="1372" y="1680"/>
                <a:chExt cx="240" cy="36"/>
              </a:xfrm>
            </p:grpSpPr>
            <p:sp>
              <p:nvSpPr>
                <p:cNvPr id="121928" name="Line 1035"/>
                <p:cNvSpPr>
                  <a:spLocks noChangeShapeType="1"/>
                </p:cNvSpPr>
                <p:nvPr/>
              </p:nvSpPr>
              <p:spPr bwMode="auto">
                <a:xfrm>
                  <a:off x="1372" y="1680"/>
                  <a:ext cx="240"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21929" name="Line 1036"/>
                <p:cNvSpPr>
                  <a:spLocks noChangeShapeType="1"/>
                </p:cNvSpPr>
                <p:nvPr/>
              </p:nvSpPr>
              <p:spPr bwMode="auto">
                <a:xfrm rot="10800000">
                  <a:off x="1372" y="1716"/>
                  <a:ext cx="240"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grpSp>
        </p:grpSp>
        <p:grpSp>
          <p:nvGrpSpPr>
            <p:cNvPr id="121861" name="Group 1058"/>
            <p:cNvGrpSpPr>
              <a:grpSpLocks/>
            </p:cNvGrpSpPr>
            <p:nvPr/>
          </p:nvGrpSpPr>
          <p:grpSpPr bwMode="auto">
            <a:xfrm>
              <a:off x="3408" y="946"/>
              <a:ext cx="2736" cy="716"/>
              <a:chOff x="3408" y="816"/>
              <a:chExt cx="2736" cy="716"/>
            </a:xfrm>
          </p:grpSpPr>
          <p:sp>
            <p:nvSpPr>
              <p:cNvPr id="2027535" name="Text Box 1039"/>
              <p:cNvSpPr txBox="1">
                <a:spLocks noChangeArrowheads="1"/>
              </p:cNvSpPr>
              <p:nvPr/>
            </p:nvSpPr>
            <p:spPr bwMode="auto">
              <a:xfrm>
                <a:off x="3408" y="912"/>
                <a:ext cx="2736" cy="620"/>
              </a:xfrm>
              <a:prstGeom prst="rect">
                <a:avLst/>
              </a:prstGeom>
              <a:noFill/>
              <a:ln w="9525">
                <a:noFill/>
                <a:miter lim="800000"/>
                <a:headEnd/>
                <a:tailEnd/>
              </a:ln>
              <a:effectLst/>
            </p:spPr>
            <p:txBody>
              <a:bodyPr lIns="91425" tIns="45712" rIns="91425" bIns="45712">
                <a:spAutoFit/>
              </a:bodyPr>
              <a:lstStyle/>
              <a:p>
                <a:pPr>
                  <a:spcBef>
                    <a:spcPct val="50000"/>
                  </a:spcBef>
                  <a:defRPr/>
                </a:pPr>
                <a:r>
                  <a:rPr lang="en-US" altLang="zh-CN" sz="2200" i="1" dirty="0"/>
                  <a:t>K</a:t>
                </a:r>
                <a:r>
                  <a:rPr lang="en-US" altLang="zh-CN" sz="2200" baseline="-25000" dirty="0"/>
                  <a:t>1 </a:t>
                </a:r>
                <a:r>
                  <a:rPr lang="en-US" altLang="zh-CN" sz="2200" dirty="0"/>
                  <a:t>=</a:t>
                </a:r>
              </a:p>
              <a:p>
                <a:pPr>
                  <a:spcBef>
                    <a:spcPct val="50000"/>
                  </a:spcBef>
                  <a:defRPr/>
                </a:pPr>
                <a:r>
                  <a:rPr lang="en-US" altLang="zh-CN" sz="2200" dirty="0"/>
                  <a:t>    =</a:t>
                </a:r>
                <a:r>
                  <a:rPr lang="en-US" altLang="zh-CN" dirty="0"/>
                  <a:t> </a:t>
                </a:r>
                <a:r>
                  <a:rPr lang="en-US" altLang="zh-CN" sz="1800" i="1" dirty="0"/>
                  <a:t>K</a:t>
                </a:r>
                <a:r>
                  <a:rPr lang="zh-CN" altLang="en-US" sz="1800" baseline="-25000" dirty="0"/>
                  <a:t>稳</a:t>
                </a:r>
                <a:r>
                  <a:rPr lang="en-US" altLang="zh-CN" sz="1800" dirty="0"/>
                  <a:t>(Ag(NH</a:t>
                </a:r>
                <a:r>
                  <a:rPr lang="en-US" altLang="zh-CN" sz="1800" baseline="-25000" dirty="0"/>
                  <a:t>3</a:t>
                </a:r>
                <a:r>
                  <a:rPr lang="en-US" altLang="zh-CN" sz="1800" dirty="0"/>
                  <a:t>)</a:t>
                </a:r>
                <a:r>
                  <a:rPr lang="en-US" altLang="zh-CN" sz="1800" baseline="-25000" dirty="0"/>
                  <a:t>2</a:t>
                </a:r>
                <a:r>
                  <a:rPr lang="en-US" altLang="zh-CN" sz="1800" baseline="30000" dirty="0"/>
                  <a:t>+</a:t>
                </a:r>
                <a:r>
                  <a:rPr lang="en-US" altLang="zh-CN" sz="1800" dirty="0"/>
                  <a:t>)</a:t>
                </a:r>
                <a:r>
                  <a:rPr lang="en-US" altLang="zh-CN" sz="1800" dirty="0">
                    <a:sym typeface="Symbol" pitchFamily="18" charset="2"/>
                  </a:rPr>
                  <a:t></a:t>
                </a:r>
                <a:r>
                  <a:rPr lang="en-US" altLang="zh-CN" sz="1800" i="1" dirty="0" err="1">
                    <a:sym typeface="Symbol" pitchFamily="18" charset="2"/>
                  </a:rPr>
                  <a:t>K</a:t>
                </a:r>
                <a:r>
                  <a:rPr lang="en-US" altLang="zh-CN" sz="1800" baseline="-25000" dirty="0" err="1">
                    <a:sym typeface="Symbol" pitchFamily="18" charset="2"/>
                  </a:rPr>
                  <a:t>sp</a:t>
                </a:r>
                <a:r>
                  <a:rPr lang="en-US" altLang="zh-CN" sz="1800" dirty="0">
                    <a:sym typeface="Symbol" pitchFamily="18" charset="2"/>
                  </a:rPr>
                  <a:t>(</a:t>
                </a:r>
                <a:r>
                  <a:rPr lang="en-US" altLang="zh-CN" sz="1800" dirty="0" err="1">
                    <a:sym typeface="Symbol" pitchFamily="18" charset="2"/>
                  </a:rPr>
                  <a:t>AgCl</a:t>
                </a:r>
                <a:r>
                  <a:rPr lang="en-US" altLang="zh-CN" sz="1800" dirty="0">
                    <a:sym typeface="Symbol" pitchFamily="18" charset="2"/>
                  </a:rPr>
                  <a:t>) </a:t>
                </a:r>
                <a:r>
                  <a:rPr lang="en-US" altLang="zh-CN" sz="2000" dirty="0">
                    <a:sym typeface="Symbol" pitchFamily="18" charset="2"/>
                  </a:rPr>
                  <a:t>= </a:t>
                </a:r>
                <a:r>
                  <a:rPr lang="en-US" altLang="zh-CN" sz="1800" dirty="0">
                    <a:sym typeface="Symbol" pitchFamily="18" charset="2"/>
                  </a:rPr>
                  <a:t>2.010</a:t>
                </a:r>
                <a:r>
                  <a:rPr lang="en-US" altLang="zh-CN" sz="1800" baseline="30000" dirty="0">
                    <a:sym typeface="Symbol" pitchFamily="18" charset="2"/>
                  </a:rPr>
                  <a:t>3</a:t>
                </a:r>
              </a:p>
            </p:txBody>
          </p:sp>
          <p:sp>
            <p:nvSpPr>
              <p:cNvPr id="2027536" name="Text Box 1040"/>
              <p:cNvSpPr txBox="1">
                <a:spLocks noChangeArrowheads="1"/>
              </p:cNvSpPr>
              <p:nvPr/>
            </p:nvSpPr>
            <p:spPr bwMode="auto">
              <a:xfrm>
                <a:off x="3798" y="816"/>
                <a:ext cx="1248" cy="231"/>
              </a:xfrm>
              <a:prstGeom prst="rect">
                <a:avLst/>
              </a:prstGeom>
              <a:noFill/>
              <a:ln w="9525">
                <a:noFill/>
                <a:miter lim="800000"/>
                <a:headEnd/>
                <a:tailEnd/>
              </a:ln>
              <a:effectLst/>
            </p:spPr>
            <p:txBody>
              <a:bodyPr lIns="91425" tIns="45712" rIns="91425" bIns="45712">
                <a:spAutoFit/>
              </a:bodyPr>
              <a:lstStyle/>
              <a:p>
                <a:pPr>
                  <a:spcBef>
                    <a:spcPct val="50000"/>
                  </a:spcBef>
                  <a:defRPr/>
                </a:pPr>
                <a:r>
                  <a:rPr lang="en-US" altLang="zh-CN" sz="1800"/>
                  <a:t>[Ag(NH</a:t>
                </a:r>
                <a:r>
                  <a:rPr lang="en-US" altLang="zh-CN" sz="1800" baseline="-25000"/>
                  <a:t>3</a:t>
                </a:r>
                <a:r>
                  <a:rPr lang="en-US" altLang="zh-CN" sz="1800"/>
                  <a:t>)</a:t>
                </a:r>
                <a:r>
                  <a:rPr lang="en-US" altLang="zh-CN" sz="1800" baseline="-25000"/>
                  <a:t>2</a:t>
                </a:r>
                <a:r>
                  <a:rPr lang="en-US" altLang="zh-CN" sz="1800" baseline="30000"/>
                  <a:t>+</a:t>
                </a:r>
                <a:r>
                  <a:rPr lang="en-US" altLang="zh-CN" sz="1800"/>
                  <a:t>][Cl</a:t>
                </a:r>
                <a:r>
                  <a:rPr lang="en-US" altLang="zh-CN" sz="1800" baseline="30000">
                    <a:sym typeface="Symbol" pitchFamily="18" charset="2"/>
                  </a:rPr>
                  <a:t></a:t>
                </a:r>
                <a:r>
                  <a:rPr lang="en-US" altLang="zh-CN" sz="1800">
                    <a:sym typeface="Symbol" pitchFamily="18" charset="2"/>
                  </a:rPr>
                  <a:t>]</a:t>
                </a:r>
                <a:endParaRPr lang="en-US" altLang="zh-CN" sz="1800" baseline="30000"/>
              </a:p>
            </p:txBody>
          </p:sp>
          <p:sp>
            <p:nvSpPr>
              <p:cNvPr id="2027538" name="Text Box 1042"/>
              <p:cNvSpPr txBox="1">
                <a:spLocks noChangeArrowheads="1"/>
              </p:cNvSpPr>
              <p:nvPr/>
            </p:nvSpPr>
            <p:spPr bwMode="auto">
              <a:xfrm>
                <a:off x="3804" y="1022"/>
                <a:ext cx="1140" cy="231"/>
              </a:xfrm>
              <a:prstGeom prst="rect">
                <a:avLst/>
              </a:prstGeom>
              <a:noFill/>
              <a:ln w="9525">
                <a:noFill/>
                <a:miter lim="800000"/>
                <a:headEnd/>
                <a:tailEnd/>
              </a:ln>
              <a:effectLst/>
            </p:spPr>
            <p:txBody>
              <a:bodyPr lIns="91425" tIns="45712" rIns="91425" bIns="45712">
                <a:spAutoFit/>
              </a:bodyPr>
              <a:lstStyle/>
              <a:p>
                <a:pPr algn="ctr">
                  <a:spcBef>
                    <a:spcPct val="50000"/>
                  </a:spcBef>
                  <a:defRPr/>
                </a:pPr>
                <a:r>
                  <a:rPr lang="en-US" altLang="zh-CN" sz="1800"/>
                  <a:t>[NH</a:t>
                </a:r>
                <a:r>
                  <a:rPr lang="en-US" altLang="zh-CN" sz="1800" baseline="-25000"/>
                  <a:t>3</a:t>
                </a:r>
                <a:r>
                  <a:rPr lang="en-US" altLang="zh-CN" sz="1800"/>
                  <a:t>]</a:t>
                </a:r>
                <a:r>
                  <a:rPr lang="en-US" altLang="zh-CN" sz="1800" baseline="30000"/>
                  <a:t>2</a:t>
                </a:r>
              </a:p>
            </p:txBody>
          </p:sp>
          <p:sp>
            <p:nvSpPr>
              <p:cNvPr id="2027539" name="Text Box 1043"/>
              <p:cNvSpPr txBox="1">
                <a:spLocks noChangeArrowheads="1"/>
              </p:cNvSpPr>
              <p:nvPr/>
            </p:nvSpPr>
            <p:spPr bwMode="auto">
              <a:xfrm>
                <a:off x="4848" y="921"/>
                <a:ext cx="192" cy="231"/>
              </a:xfrm>
              <a:prstGeom prst="rect">
                <a:avLst/>
              </a:prstGeom>
              <a:noFill/>
              <a:ln w="9525">
                <a:noFill/>
                <a:miter lim="800000"/>
                <a:headEnd/>
                <a:tailEnd/>
              </a:ln>
              <a:effectLst/>
            </p:spPr>
            <p:txBody>
              <a:bodyPr lIns="91425" tIns="45712" rIns="91425" bIns="45712">
                <a:spAutoFit/>
              </a:bodyPr>
              <a:lstStyle/>
              <a:p>
                <a:pPr>
                  <a:spcBef>
                    <a:spcPct val="50000"/>
                  </a:spcBef>
                  <a:defRPr/>
                </a:pPr>
                <a:r>
                  <a:rPr lang="en-US" altLang="zh-CN" sz="1800">
                    <a:sym typeface="Symbol" pitchFamily="18" charset="2"/>
                  </a:rPr>
                  <a:t></a:t>
                </a:r>
                <a:endParaRPr lang="en-US" altLang="zh-CN" sz="1800"/>
              </a:p>
            </p:txBody>
          </p:sp>
          <p:sp>
            <p:nvSpPr>
              <p:cNvPr id="2027541" name="Text Box 1045"/>
              <p:cNvSpPr txBox="1">
                <a:spLocks noChangeArrowheads="1"/>
              </p:cNvSpPr>
              <p:nvPr/>
            </p:nvSpPr>
            <p:spPr bwMode="auto">
              <a:xfrm>
                <a:off x="4950" y="836"/>
                <a:ext cx="480" cy="404"/>
              </a:xfrm>
              <a:prstGeom prst="rect">
                <a:avLst/>
              </a:prstGeom>
              <a:noFill/>
              <a:ln w="9525">
                <a:noFill/>
                <a:miter lim="800000"/>
                <a:headEnd/>
                <a:tailEnd/>
              </a:ln>
              <a:effectLst/>
            </p:spPr>
            <p:txBody>
              <a:bodyPr lIns="91425" tIns="45712" rIns="91425" bIns="45712">
                <a:spAutoFit/>
              </a:bodyPr>
              <a:lstStyle/>
              <a:p>
                <a:pPr algn="ctr">
                  <a:defRPr/>
                </a:pPr>
                <a:r>
                  <a:rPr lang="en-US" altLang="zh-CN" sz="1800"/>
                  <a:t>[Ag</a:t>
                </a:r>
                <a:r>
                  <a:rPr lang="en-US" altLang="zh-CN" sz="1800" baseline="30000"/>
                  <a:t>+</a:t>
                </a:r>
                <a:r>
                  <a:rPr lang="en-US" altLang="zh-CN" sz="1800"/>
                  <a:t>]</a:t>
                </a:r>
              </a:p>
              <a:p>
                <a:pPr algn="ctr">
                  <a:defRPr/>
                </a:pPr>
                <a:r>
                  <a:rPr lang="en-US" altLang="zh-CN" sz="1800"/>
                  <a:t>[Ag</a:t>
                </a:r>
                <a:r>
                  <a:rPr lang="en-US" altLang="zh-CN" sz="1800" baseline="30000"/>
                  <a:t>+</a:t>
                </a:r>
                <a:r>
                  <a:rPr lang="en-US" altLang="zh-CN" sz="1800"/>
                  <a:t>]</a:t>
                </a:r>
              </a:p>
            </p:txBody>
          </p:sp>
          <p:sp>
            <p:nvSpPr>
              <p:cNvPr id="121924" name="Line 1047"/>
              <p:cNvSpPr>
                <a:spLocks noChangeShapeType="1"/>
              </p:cNvSpPr>
              <p:nvPr/>
            </p:nvSpPr>
            <p:spPr bwMode="auto">
              <a:xfrm>
                <a:off x="5004" y="1056"/>
                <a:ext cx="38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21925" name="Line 1049"/>
              <p:cNvSpPr>
                <a:spLocks noChangeShapeType="1"/>
              </p:cNvSpPr>
              <p:nvPr/>
            </p:nvSpPr>
            <p:spPr bwMode="auto">
              <a:xfrm>
                <a:off x="3840" y="1056"/>
                <a:ext cx="105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grpSp>
        <p:sp>
          <p:nvSpPr>
            <p:cNvPr id="2027549" name="Text Box 1053"/>
            <p:cNvSpPr txBox="1">
              <a:spLocks noChangeArrowheads="1"/>
            </p:cNvSpPr>
            <p:nvPr/>
          </p:nvSpPr>
          <p:spPr bwMode="auto">
            <a:xfrm>
              <a:off x="480" y="1711"/>
              <a:ext cx="5520" cy="291"/>
            </a:xfrm>
            <a:prstGeom prst="rect">
              <a:avLst/>
            </a:prstGeom>
            <a:noFill/>
            <a:ln w="9525">
              <a:noFill/>
              <a:miter lim="800000"/>
              <a:headEnd/>
              <a:tailEnd/>
            </a:ln>
            <a:effectLst/>
          </p:spPr>
          <p:txBody>
            <a:bodyPr lIns="91425" tIns="45712" rIns="91425" bIns="45712">
              <a:spAutoFit/>
            </a:bodyPr>
            <a:lstStyle/>
            <a:p>
              <a:pPr>
                <a:spcBef>
                  <a:spcPct val="50000"/>
                </a:spcBef>
                <a:defRPr/>
              </a:pPr>
              <a:r>
                <a:rPr lang="en-US" altLang="zh-CN" sz="2200" dirty="0" err="1"/>
                <a:t>AgBr</a:t>
              </a:r>
              <a:r>
                <a:rPr lang="en-US" altLang="zh-CN" sz="2200" dirty="0"/>
                <a:t> + 2S</a:t>
              </a:r>
              <a:r>
                <a:rPr lang="en-US" altLang="zh-CN" sz="2200" baseline="-25000" dirty="0"/>
                <a:t>2</a:t>
              </a:r>
              <a:r>
                <a:rPr lang="en-US" altLang="zh-CN" sz="2200" dirty="0"/>
                <a:t>O</a:t>
              </a:r>
              <a:r>
                <a:rPr lang="en-US" altLang="zh-CN" sz="2200" baseline="-25000" dirty="0"/>
                <a:t>3</a:t>
              </a:r>
              <a:r>
                <a:rPr lang="en-US" altLang="zh-CN" sz="2200" baseline="30000" dirty="0"/>
                <a:t>2</a:t>
              </a:r>
              <a:r>
                <a:rPr lang="en-US" altLang="zh-CN" sz="2200" baseline="30000" dirty="0">
                  <a:sym typeface="Symbol" pitchFamily="18" charset="2"/>
                </a:rPr>
                <a:t></a:t>
              </a:r>
              <a:r>
                <a:rPr lang="en-US" altLang="zh-CN" sz="2200" dirty="0"/>
                <a:t>       Ag(S</a:t>
              </a:r>
              <a:r>
                <a:rPr lang="en-US" altLang="zh-CN" sz="2200" baseline="-25000" dirty="0"/>
                <a:t>2</a:t>
              </a:r>
              <a:r>
                <a:rPr lang="en-US" altLang="zh-CN" sz="2200" dirty="0"/>
                <a:t>O</a:t>
              </a:r>
              <a:r>
                <a:rPr lang="en-US" altLang="zh-CN" sz="2200" baseline="-25000" dirty="0"/>
                <a:t>3</a:t>
              </a:r>
              <a:r>
                <a:rPr lang="en-US" altLang="zh-CN" sz="2200" dirty="0"/>
                <a:t>)</a:t>
              </a:r>
              <a:r>
                <a:rPr lang="en-US" altLang="zh-CN" sz="2200" baseline="-25000" dirty="0"/>
                <a:t>2</a:t>
              </a:r>
              <a:r>
                <a:rPr lang="en-US" altLang="zh-CN" sz="2200" baseline="30000" dirty="0"/>
                <a:t>3</a:t>
              </a:r>
              <a:r>
                <a:rPr lang="en-US" altLang="zh-CN" sz="2200" baseline="30000" dirty="0">
                  <a:sym typeface="Symbol" pitchFamily="18" charset="2"/>
                </a:rPr>
                <a:t></a:t>
              </a:r>
              <a:r>
                <a:rPr lang="en-US" altLang="zh-CN" sz="2200" dirty="0"/>
                <a:t> + Br</a:t>
              </a:r>
              <a:r>
                <a:rPr lang="en-US" altLang="zh-CN" sz="2200" baseline="30000" dirty="0">
                  <a:sym typeface="Symbol" pitchFamily="18" charset="2"/>
                </a:rPr>
                <a:t>     </a:t>
              </a:r>
              <a:r>
                <a:rPr lang="en-US" altLang="zh-CN" sz="2200" i="1" dirty="0"/>
                <a:t>K</a:t>
              </a:r>
              <a:r>
                <a:rPr lang="en-US" altLang="zh-CN" sz="2200" baseline="-25000" dirty="0"/>
                <a:t>2</a:t>
              </a:r>
              <a:r>
                <a:rPr lang="en-US" altLang="zh-CN" sz="2200" dirty="0"/>
                <a:t> =</a:t>
              </a:r>
              <a:r>
                <a:rPr lang="en-US" altLang="zh-CN" dirty="0"/>
                <a:t> </a:t>
              </a:r>
              <a:r>
                <a:rPr lang="en-US" altLang="zh-CN" sz="1800" i="1" dirty="0"/>
                <a:t>K</a:t>
              </a:r>
              <a:r>
                <a:rPr lang="zh-CN" altLang="en-US" sz="1800" baseline="-25000" dirty="0"/>
                <a:t>稳</a:t>
              </a:r>
              <a:r>
                <a:rPr lang="en-US" altLang="zh-CN" sz="1800" dirty="0"/>
                <a:t>(Ag(S</a:t>
              </a:r>
              <a:r>
                <a:rPr lang="en-US" altLang="zh-CN" sz="1800" baseline="-25000" dirty="0"/>
                <a:t>2</a:t>
              </a:r>
              <a:r>
                <a:rPr lang="en-US" altLang="zh-CN" sz="1800" dirty="0"/>
                <a:t>O</a:t>
              </a:r>
              <a:r>
                <a:rPr lang="en-US" altLang="zh-CN" sz="1800" baseline="-25000" dirty="0"/>
                <a:t>3</a:t>
              </a:r>
              <a:r>
                <a:rPr lang="en-US" altLang="zh-CN" sz="1800" dirty="0"/>
                <a:t>)</a:t>
              </a:r>
              <a:r>
                <a:rPr lang="en-US" altLang="zh-CN" sz="1800" baseline="-25000" dirty="0"/>
                <a:t>2</a:t>
              </a:r>
              <a:r>
                <a:rPr lang="en-US" altLang="zh-CN" sz="1800" baseline="30000" dirty="0"/>
                <a:t>3</a:t>
              </a:r>
              <a:r>
                <a:rPr lang="en-US" altLang="zh-CN" sz="1800" baseline="30000" dirty="0">
                  <a:sym typeface="Symbol" pitchFamily="18" charset="2"/>
                </a:rPr>
                <a:t></a:t>
              </a:r>
              <a:r>
                <a:rPr lang="en-US" altLang="zh-CN" sz="1800" dirty="0"/>
                <a:t>)</a:t>
              </a:r>
              <a:r>
                <a:rPr lang="en-US" altLang="zh-CN" sz="1800" dirty="0">
                  <a:sym typeface="Symbol" pitchFamily="18" charset="2"/>
                </a:rPr>
                <a:t></a:t>
              </a:r>
              <a:r>
                <a:rPr lang="en-US" altLang="zh-CN" sz="1800" i="1" dirty="0" err="1">
                  <a:sym typeface="Symbol" pitchFamily="18" charset="2"/>
                </a:rPr>
                <a:t>K</a:t>
              </a:r>
              <a:r>
                <a:rPr lang="en-US" altLang="zh-CN" sz="1800" baseline="-25000" dirty="0" err="1">
                  <a:sym typeface="Symbol" pitchFamily="18" charset="2"/>
                </a:rPr>
                <a:t>sp</a:t>
              </a:r>
              <a:r>
                <a:rPr lang="en-US" altLang="zh-CN" sz="1800" dirty="0">
                  <a:sym typeface="Symbol" pitchFamily="18" charset="2"/>
                </a:rPr>
                <a:t>(</a:t>
              </a:r>
              <a:r>
                <a:rPr lang="en-US" altLang="zh-CN" sz="1800" dirty="0" err="1">
                  <a:sym typeface="Symbol" pitchFamily="18" charset="2"/>
                </a:rPr>
                <a:t>AgBr</a:t>
              </a:r>
              <a:r>
                <a:rPr lang="en-US" altLang="zh-CN" sz="1800" dirty="0">
                  <a:sym typeface="Symbol" pitchFamily="18" charset="2"/>
                </a:rPr>
                <a:t>) </a:t>
              </a:r>
              <a:r>
                <a:rPr lang="en-US" altLang="zh-CN" sz="2000" dirty="0">
                  <a:sym typeface="Symbol" pitchFamily="18" charset="2"/>
                </a:rPr>
                <a:t>= </a:t>
              </a:r>
              <a:r>
                <a:rPr lang="en-US" altLang="zh-CN" sz="1800" dirty="0">
                  <a:sym typeface="Symbol" pitchFamily="18" charset="2"/>
                </a:rPr>
                <a:t>16</a:t>
              </a:r>
              <a:endParaRPr lang="en-US" altLang="zh-CN" sz="2200" baseline="30000" dirty="0">
                <a:sym typeface="Symbol" pitchFamily="18" charset="2"/>
              </a:endParaRPr>
            </a:p>
          </p:txBody>
        </p:sp>
        <p:grpSp>
          <p:nvGrpSpPr>
            <p:cNvPr id="121863" name="Group 1054"/>
            <p:cNvGrpSpPr>
              <a:grpSpLocks/>
            </p:cNvGrpSpPr>
            <p:nvPr/>
          </p:nvGrpSpPr>
          <p:grpSpPr bwMode="auto">
            <a:xfrm>
              <a:off x="1692" y="1873"/>
              <a:ext cx="240" cy="36"/>
              <a:chOff x="1404" y="1680"/>
              <a:chExt cx="240" cy="36"/>
            </a:xfrm>
          </p:grpSpPr>
          <p:sp>
            <p:nvSpPr>
              <p:cNvPr id="121917" name="Line 1055"/>
              <p:cNvSpPr>
                <a:spLocks noChangeShapeType="1"/>
              </p:cNvSpPr>
              <p:nvPr/>
            </p:nvSpPr>
            <p:spPr bwMode="auto">
              <a:xfrm>
                <a:off x="1404" y="1680"/>
                <a:ext cx="240"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21918" name="Line 1056"/>
              <p:cNvSpPr>
                <a:spLocks noChangeShapeType="1"/>
              </p:cNvSpPr>
              <p:nvPr/>
            </p:nvSpPr>
            <p:spPr bwMode="auto">
              <a:xfrm rot="10800000">
                <a:off x="1404" y="1716"/>
                <a:ext cx="240"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grpSp>
        <p:grpSp>
          <p:nvGrpSpPr>
            <p:cNvPr id="121864" name="Group 1096"/>
            <p:cNvGrpSpPr>
              <a:grpSpLocks/>
            </p:cNvGrpSpPr>
            <p:nvPr/>
          </p:nvGrpSpPr>
          <p:grpSpPr bwMode="auto">
            <a:xfrm>
              <a:off x="480" y="2064"/>
              <a:ext cx="5664" cy="291"/>
              <a:chOff x="480" y="2064"/>
              <a:chExt cx="5664" cy="291"/>
            </a:xfrm>
          </p:grpSpPr>
          <p:sp>
            <p:nvSpPr>
              <p:cNvPr id="2027555" name="Text Box 1059"/>
              <p:cNvSpPr txBox="1">
                <a:spLocks noChangeArrowheads="1"/>
              </p:cNvSpPr>
              <p:nvPr/>
            </p:nvSpPr>
            <p:spPr bwMode="auto">
              <a:xfrm>
                <a:off x="480" y="2064"/>
                <a:ext cx="5664" cy="291"/>
              </a:xfrm>
              <a:prstGeom prst="rect">
                <a:avLst/>
              </a:prstGeom>
              <a:noFill/>
              <a:ln w="9525">
                <a:noFill/>
                <a:miter lim="800000"/>
                <a:headEnd/>
                <a:tailEnd/>
              </a:ln>
              <a:effectLst/>
            </p:spPr>
            <p:txBody>
              <a:bodyPr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spcBef>
                    <a:spcPct val="50000"/>
                  </a:spcBef>
                  <a:defRPr/>
                </a:pPr>
                <a:r>
                  <a:rPr lang="en-US" altLang="zh-CN" sz="2200"/>
                  <a:t>AgI + 2CN</a:t>
                </a:r>
                <a:r>
                  <a:rPr lang="en-US" altLang="zh-CN" sz="2200" baseline="30000">
                    <a:sym typeface="Symbol" pitchFamily="18" charset="2"/>
                  </a:rPr>
                  <a:t></a:t>
                </a:r>
                <a:r>
                  <a:rPr lang="en-US" altLang="zh-CN" sz="2200"/>
                  <a:t>       Ag(CN)</a:t>
                </a:r>
                <a:r>
                  <a:rPr lang="en-US" altLang="zh-CN" sz="2200" baseline="-25000"/>
                  <a:t>2</a:t>
                </a:r>
                <a:r>
                  <a:rPr lang="en-US" altLang="zh-CN" sz="2200" baseline="30000">
                    <a:sym typeface="Symbol" pitchFamily="18" charset="2"/>
                  </a:rPr>
                  <a:t></a:t>
                </a:r>
                <a:r>
                  <a:rPr lang="en-US" altLang="zh-CN" sz="2200"/>
                  <a:t> + I</a:t>
                </a:r>
                <a:r>
                  <a:rPr lang="en-US" altLang="zh-CN" sz="2200" baseline="30000">
                    <a:sym typeface="Symbol" pitchFamily="18" charset="2"/>
                  </a:rPr>
                  <a:t>                     </a:t>
                </a:r>
                <a:r>
                  <a:rPr lang="en-US" altLang="zh-CN" sz="2200" i="1"/>
                  <a:t>K</a:t>
                </a:r>
                <a:r>
                  <a:rPr lang="en-US" altLang="zh-CN" sz="2200" baseline="-25000"/>
                  <a:t>3</a:t>
                </a:r>
                <a:r>
                  <a:rPr lang="en-US" altLang="zh-CN" sz="2200"/>
                  <a:t> =</a:t>
                </a:r>
                <a:r>
                  <a:rPr lang="en-US" altLang="zh-CN"/>
                  <a:t> </a:t>
                </a:r>
                <a:r>
                  <a:rPr lang="en-US" altLang="zh-CN" sz="1800" i="1"/>
                  <a:t>K</a:t>
                </a:r>
                <a:r>
                  <a:rPr lang="zh-CN" altLang="en-US" sz="1800" baseline="-25000"/>
                  <a:t>稳</a:t>
                </a:r>
                <a:r>
                  <a:rPr lang="en-US" altLang="zh-CN" sz="1800"/>
                  <a:t>(Ag(S</a:t>
                </a:r>
                <a:r>
                  <a:rPr lang="en-US" altLang="zh-CN" sz="1800" baseline="-25000"/>
                  <a:t>2</a:t>
                </a:r>
                <a:r>
                  <a:rPr lang="en-US" altLang="zh-CN" sz="1800"/>
                  <a:t>O</a:t>
                </a:r>
                <a:r>
                  <a:rPr lang="en-US" altLang="zh-CN" sz="1800" baseline="-25000"/>
                  <a:t>3</a:t>
                </a:r>
                <a:r>
                  <a:rPr lang="en-US" altLang="zh-CN" sz="1800"/>
                  <a:t>)</a:t>
                </a:r>
                <a:r>
                  <a:rPr lang="en-US" altLang="zh-CN" sz="1800" baseline="-25000"/>
                  <a:t>2</a:t>
                </a:r>
                <a:r>
                  <a:rPr lang="en-US" altLang="zh-CN" sz="1800" baseline="30000"/>
                  <a:t>3</a:t>
                </a:r>
                <a:r>
                  <a:rPr lang="en-US" altLang="zh-CN" sz="1800" baseline="30000">
                    <a:sym typeface="Symbol" pitchFamily="18" charset="2"/>
                  </a:rPr>
                  <a:t></a:t>
                </a:r>
                <a:r>
                  <a:rPr lang="en-US" altLang="zh-CN" sz="1800"/>
                  <a:t>)</a:t>
                </a:r>
                <a:r>
                  <a:rPr lang="en-US" altLang="zh-CN" sz="1800">
                    <a:sym typeface="Symbol" pitchFamily="18" charset="2"/>
                  </a:rPr>
                  <a:t></a:t>
                </a:r>
                <a:r>
                  <a:rPr lang="en-US" altLang="zh-CN" sz="1800" i="1">
                    <a:sym typeface="Symbol" pitchFamily="18" charset="2"/>
                  </a:rPr>
                  <a:t>K</a:t>
                </a:r>
                <a:r>
                  <a:rPr lang="en-US" altLang="zh-CN" sz="1800" baseline="-25000">
                    <a:sym typeface="Symbol" pitchFamily="18" charset="2"/>
                  </a:rPr>
                  <a:t>sp</a:t>
                </a:r>
                <a:r>
                  <a:rPr lang="en-US" altLang="zh-CN" sz="1800">
                    <a:sym typeface="Symbol" pitchFamily="18" charset="2"/>
                  </a:rPr>
                  <a:t>(AgBr) </a:t>
                </a:r>
                <a:r>
                  <a:rPr lang="en-US" altLang="zh-CN" sz="2000">
                    <a:sym typeface="Symbol" pitchFamily="18" charset="2"/>
                  </a:rPr>
                  <a:t>= </a:t>
                </a:r>
                <a:r>
                  <a:rPr lang="en-US" altLang="zh-CN" sz="1800">
                    <a:sym typeface="Symbol" pitchFamily="18" charset="2"/>
                  </a:rPr>
                  <a:t>1.110</a:t>
                </a:r>
                <a:r>
                  <a:rPr lang="en-US" altLang="zh-CN" sz="1800" baseline="30000">
                    <a:sym typeface="Symbol" pitchFamily="18" charset="2"/>
                  </a:rPr>
                  <a:t>5</a:t>
                </a:r>
                <a:endParaRPr lang="en-US" altLang="zh-CN" sz="1800">
                  <a:sym typeface="Symbol" pitchFamily="18" charset="2"/>
                </a:endParaRPr>
              </a:p>
            </p:txBody>
          </p:sp>
          <p:grpSp>
            <p:nvGrpSpPr>
              <p:cNvPr id="121914" name="Group 1060"/>
              <p:cNvGrpSpPr>
                <a:grpSpLocks/>
              </p:cNvGrpSpPr>
              <p:nvPr/>
            </p:nvGrpSpPr>
            <p:grpSpPr bwMode="auto">
              <a:xfrm>
                <a:off x="1427" y="2208"/>
                <a:ext cx="240" cy="36"/>
                <a:chOff x="1421" y="1680"/>
                <a:chExt cx="240" cy="36"/>
              </a:xfrm>
            </p:grpSpPr>
            <p:sp>
              <p:nvSpPr>
                <p:cNvPr id="121915" name="Line 1061"/>
                <p:cNvSpPr>
                  <a:spLocks noChangeShapeType="1"/>
                </p:cNvSpPr>
                <p:nvPr/>
              </p:nvSpPr>
              <p:spPr bwMode="auto">
                <a:xfrm>
                  <a:off x="1421" y="1680"/>
                  <a:ext cx="240"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21916" name="Line 1062"/>
                <p:cNvSpPr>
                  <a:spLocks noChangeShapeType="1"/>
                </p:cNvSpPr>
                <p:nvPr/>
              </p:nvSpPr>
              <p:spPr bwMode="auto">
                <a:xfrm rot="10800000">
                  <a:off x="1421" y="1716"/>
                  <a:ext cx="240"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grpSp>
        </p:grpSp>
        <p:grpSp>
          <p:nvGrpSpPr>
            <p:cNvPr id="121865" name="Group 1095"/>
            <p:cNvGrpSpPr>
              <a:grpSpLocks/>
            </p:cNvGrpSpPr>
            <p:nvPr/>
          </p:nvGrpSpPr>
          <p:grpSpPr bwMode="auto">
            <a:xfrm>
              <a:off x="480" y="2544"/>
              <a:ext cx="2736" cy="271"/>
              <a:chOff x="480" y="2640"/>
              <a:chExt cx="2736" cy="271"/>
            </a:xfrm>
          </p:grpSpPr>
          <p:sp>
            <p:nvSpPr>
              <p:cNvPr id="2027559" name="Text Box 1063"/>
              <p:cNvSpPr txBox="1">
                <a:spLocks noChangeArrowheads="1"/>
              </p:cNvSpPr>
              <p:nvPr/>
            </p:nvSpPr>
            <p:spPr bwMode="auto">
              <a:xfrm>
                <a:off x="480" y="2640"/>
                <a:ext cx="2736" cy="271"/>
              </a:xfrm>
              <a:prstGeom prst="rect">
                <a:avLst/>
              </a:prstGeom>
              <a:noFill/>
              <a:ln w="9525">
                <a:noFill/>
                <a:miter lim="800000"/>
                <a:headEnd/>
                <a:tailEnd/>
              </a:ln>
              <a:effectLst/>
            </p:spPr>
            <p:txBody>
              <a:bodyPr lIns="91425" tIns="45712" rIns="91425" bIns="45712">
                <a:spAutoFit/>
              </a:bodyPr>
              <a:lstStyle/>
              <a:p>
                <a:pPr>
                  <a:spcBef>
                    <a:spcPct val="50000"/>
                  </a:spcBef>
                  <a:defRPr/>
                </a:pPr>
                <a:r>
                  <a:rPr lang="en-US" altLang="zh-CN" sz="2200" dirty="0"/>
                  <a:t>Ag(NH</a:t>
                </a:r>
                <a:r>
                  <a:rPr lang="en-US" altLang="zh-CN" sz="2200" baseline="-25000" dirty="0"/>
                  <a:t>3</a:t>
                </a:r>
                <a:r>
                  <a:rPr lang="en-US" altLang="zh-CN" sz="2200" dirty="0"/>
                  <a:t>)</a:t>
                </a:r>
                <a:r>
                  <a:rPr lang="en-US" altLang="zh-CN" sz="2200" baseline="-25000" dirty="0"/>
                  <a:t>2</a:t>
                </a:r>
                <a:r>
                  <a:rPr lang="en-US" altLang="zh-CN" sz="2200" baseline="30000" dirty="0"/>
                  <a:t>+</a:t>
                </a:r>
                <a:r>
                  <a:rPr lang="en-US" altLang="zh-CN" sz="2200" dirty="0"/>
                  <a:t> + Br</a:t>
                </a:r>
                <a:r>
                  <a:rPr lang="en-US" altLang="zh-CN" sz="2200" baseline="30000" dirty="0">
                    <a:sym typeface="Symbol" pitchFamily="18" charset="2"/>
                  </a:rPr>
                  <a:t></a:t>
                </a:r>
                <a:r>
                  <a:rPr lang="en-US" altLang="zh-CN" sz="2200" dirty="0"/>
                  <a:t>       </a:t>
                </a:r>
                <a:r>
                  <a:rPr lang="en-US" altLang="zh-CN" sz="2200" dirty="0" err="1"/>
                  <a:t>AgBr</a:t>
                </a:r>
                <a:r>
                  <a:rPr lang="en-US" altLang="zh-CN" sz="2200" dirty="0"/>
                  <a:t>  + 2NH</a:t>
                </a:r>
                <a:r>
                  <a:rPr lang="en-US" altLang="zh-CN" sz="2200" baseline="-25000" dirty="0"/>
                  <a:t>3</a:t>
                </a:r>
                <a:endParaRPr lang="en-US" altLang="zh-CN" sz="1800" baseline="30000" dirty="0">
                  <a:sym typeface="Symbol" pitchFamily="18" charset="2"/>
                </a:endParaRPr>
              </a:p>
            </p:txBody>
          </p:sp>
          <p:grpSp>
            <p:nvGrpSpPr>
              <p:cNvPr id="121909" name="Group 1064"/>
              <p:cNvGrpSpPr>
                <a:grpSpLocks/>
              </p:cNvGrpSpPr>
              <p:nvPr/>
            </p:nvGrpSpPr>
            <p:grpSpPr bwMode="auto">
              <a:xfrm>
                <a:off x="1717" y="2784"/>
                <a:ext cx="259" cy="36"/>
                <a:chOff x="1345" y="1680"/>
                <a:chExt cx="259" cy="36"/>
              </a:xfrm>
            </p:grpSpPr>
            <p:sp>
              <p:nvSpPr>
                <p:cNvPr id="121911" name="Line 1065"/>
                <p:cNvSpPr>
                  <a:spLocks noChangeShapeType="1"/>
                </p:cNvSpPr>
                <p:nvPr/>
              </p:nvSpPr>
              <p:spPr bwMode="auto">
                <a:xfrm>
                  <a:off x="1364" y="1680"/>
                  <a:ext cx="240"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21912" name="Line 1066"/>
                <p:cNvSpPr>
                  <a:spLocks noChangeShapeType="1"/>
                </p:cNvSpPr>
                <p:nvPr/>
              </p:nvSpPr>
              <p:spPr bwMode="auto">
                <a:xfrm rot="10800000">
                  <a:off x="1345" y="1716"/>
                  <a:ext cx="240"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grpSp>
          <p:sp>
            <p:nvSpPr>
              <p:cNvPr id="121910" name="Line 1068"/>
              <p:cNvSpPr>
                <a:spLocks noChangeShapeType="1"/>
              </p:cNvSpPr>
              <p:nvPr/>
            </p:nvSpPr>
            <p:spPr bwMode="auto">
              <a:xfrm>
                <a:off x="2487" y="2672"/>
                <a:ext cx="0" cy="192"/>
              </a:xfrm>
              <a:prstGeom prst="line">
                <a:avLst/>
              </a:prstGeom>
              <a:noFill/>
              <a:ln w="19050">
                <a:solidFill>
                  <a:srgbClr val="FF0000"/>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grpSp>
        <p:grpSp>
          <p:nvGrpSpPr>
            <p:cNvPr id="121866" name="Group 1094"/>
            <p:cNvGrpSpPr>
              <a:grpSpLocks/>
            </p:cNvGrpSpPr>
            <p:nvPr/>
          </p:nvGrpSpPr>
          <p:grpSpPr bwMode="auto">
            <a:xfrm>
              <a:off x="3408" y="2460"/>
              <a:ext cx="2736" cy="824"/>
              <a:chOff x="3408" y="2553"/>
              <a:chExt cx="2736" cy="824"/>
            </a:xfrm>
          </p:grpSpPr>
          <p:sp>
            <p:nvSpPr>
              <p:cNvPr id="2027566" name="Text Box 1070"/>
              <p:cNvSpPr txBox="1">
                <a:spLocks noChangeArrowheads="1"/>
              </p:cNvSpPr>
              <p:nvPr/>
            </p:nvSpPr>
            <p:spPr bwMode="auto">
              <a:xfrm>
                <a:off x="3408" y="2640"/>
                <a:ext cx="2736" cy="679"/>
              </a:xfrm>
              <a:prstGeom prst="rect">
                <a:avLst/>
              </a:prstGeom>
              <a:noFill/>
              <a:ln w="9525">
                <a:noFill/>
                <a:miter lim="800000"/>
                <a:headEnd/>
                <a:tailEnd/>
              </a:ln>
              <a:effectLst/>
            </p:spPr>
            <p:txBody>
              <a:bodyPr lIns="91425" tIns="45712" rIns="91425" bIns="45712">
                <a:spAutoFit/>
              </a:bodyPr>
              <a:lstStyle/>
              <a:p>
                <a:pPr>
                  <a:spcBef>
                    <a:spcPct val="50000"/>
                  </a:spcBef>
                  <a:defRPr/>
                </a:pPr>
                <a:r>
                  <a:rPr lang="en-US" altLang="zh-CN" sz="2200" i="1"/>
                  <a:t>K</a:t>
                </a:r>
                <a:r>
                  <a:rPr lang="en-US" altLang="zh-CN" sz="2200" baseline="-25000"/>
                  <a:t>4 </a:t>
                </a:r>
                <a:r>
                  <a:rPr lang="en-US" altLang="zh-CN" sz="2200"/>
                  <a:t>=</a:t>
                </a:r>
              </a:p>
              <a:p>
                <a:pPr>
                  <a:spcBef>
                    <a:spcPct val="75000"/>
                  </a:spcBef>
                  <a:defRPr/>
                </a:pPr>
                <a:r>
                  <a:rPr lang="en-US" altLang="zh-CN" sz="2200"/>
                  <a:t>    =</a:t>
                </a:r>
                <a:r>
                  <a:rPr lang="en-US" altLang="zh-CN"/>
                  <a:t>                                   </a:t>
                </a:r>
                <a:r>
                  <a:rPr lang="en-US" altLang="zh-CN" sz="2000">
                    <a:sym typeface="Symbol" pitchFamily="18" charset="2"/>
                  </a:rPr>
                  <a:t>= </a:t>
                </a:r>
                <a:r>
                  <a:rPr lang="en-US" altLang="zh-CN" sz="1800">
                    <a:sym typeface="Symbol" pitchFamily="18" charset="2"/>
                  </a:rPr>
                  <a:t>1.710</a:t>
                </a:r>
                <a:r>
                  <a:rPr lang="en-US" altLang="zh-CN" sz="1800" baseline="30000">
                    <a:sym typeface="Symbol" pitchFamily="18" charset="2"/>
                  </a:rPr>
                  <a:t>5</a:t>
                </a:r>
              </a:p>
            </p:txBody>
          </p:sp>
          <p:sp>
            <p:nvSpPr>
              <p:cNvPr id="2027567" name="Text Box 1071"/>
              <p:cNvSpPr txBox="1">
                <a:spLocks noChangeArrowheads="1"/>
              </p:cNvSpPr>
              <p:nvPr/>
            </p:nvSpPr>
            <p:spPr bwMode="auto">
              <a:xfrm>
                <a:off x="3798" y="2745"/>
                <a:ext cx="1248" cy="231"/>
              </a:xfrm>
              <a:prstGeom prst="rect">
                <a:avLst/>
              </a:prstGeom>
              <a:noFill/>
              <a:ln w="9525">
                <a:noFill/>
                <a:miter lim="800000"/>
                <a:headEnd/>
                <a:tailEnd/>
              </a:ln>
              <a:effectLst/>
            </p:spPr>
            <p:txBody>
              <a:bodyPr lIns="91425" tIns="45712" rIns="91425" bIns="45712">
                <a:spAutoFit/>
              </a:bodyPr>
              <a:lstStyle/>
              <a:p>
                <a:pPr>
                  <a:spcBef>
                    <a:spcPct val="50000"/>
                  </a:spcBef>
                  <a:defRPr/>
                </a:pPr>
                <a:r>
                  <a:rPr lang="en-US" altLang="zh-CN" sz="1800"/>
                  <a:t>[Ag(NH</a:t>
                </a:r>
                <a:r>
                  <a:rPr lang="en-US" altLang="zh-CN" sz="1800" baseline="-25000"/>
                  <a:t>3</a:t>
                </a:r>
                <a:r>
                  <a:rPr lang="en-US" altLang="zh-CN" sz="1800"/>
                  <a:t>)</a:t>
                </a:r>
                <a:r>
                  <a:rPr lang="en-US" altLang="zh-CN" sz="1800" baseline="-25000"/>
                  <a:t>2</a:t>
                </a:r>
                <a:r>
                  <a:rPr lang="en-US" altLang="zh-CN" sz="1800" baseline="30000"/>
                  <a:t>+</a:t>
                </a:r>
                <a:r>
                  <a:rPr lang="en-US" altLang="zh-CN" sz="1800"/>
                  <a:t>][Br</a:t>
                </a:r>
                <a:r>
                  <a:rPr lang="en-US" altLang="zh-CN" sz="1800" baseline="30000">
                    <a:sym typeface="Symbol" pitchFamily="18" charset="2"/>
                  </a:rPr>
                  <a:t></a:t>
                </a:r>
                <a:r>
                  <a:rPr lang="en-US" altLang="zh-CN" sz="1800">
                    <a:sym typeface="Symbol" pitchFamily="18" charset="2"/>
                  </a:rPr>
                  <a:t>]</a:t>
                </a:r>
                <a:endParaRPr lang="en-US" altLang="zh-CN" sz="1800" baseline="30000"/>
              </a:p>
            </p:txBody>
          </p:sp>
          <p:sp>
            <p:nvSpPr>
              <p:cNvPr id="2027568" name="Text Box 1072"/>
              <p:cNvSpPr txBox="1">
                <a:spLocks noChangeArrowheads="1"/>
              </p:cNvSpPr>
              <p:nvPr/>
            </p:nvSpPr>
            <p:spPr bwMode="auto">
              <a:xfrm>
                <a:off x="3804" y="2553"/>
                <a:ext cx="1140" cy="231"/>
              </a:xfrm>
              <a:prstGeom prst="rect">
                <a:avLst/>
              </a:prstGeom>
              <a:noFill/>
              <a:ln w="9525">
                <a:noFill/>
                <a:miter lim="800000"/>
                <a:headEnd/>
                <a:tailEnd/>
              </a:ln>
              <a:effectLst/>
            </p:spPr>
            <p:txBody>
              <a:bodyPr lIns="91425" tIns="45712" rIns="91425" bIns="45712">
                <a:spAutoFit/>
              </a:bodyPr>
              <a:lstStyle/>
              <a:p>
                <a:pPr algn="ctr">
                  <a:spcBef>
                    <a:spcPct val="50000"/>
                  </a:spcBef>
                  <a:defRPr/>
                </a:pPr>
                <a:r>
                  <a:rPr lang="en-US" altLang="zh-CN" sz="1800"/>
                  <a:t>[NH</a:t>
                </a:r>
                <a:r>
                  <a:rPr lang="en-US" altLang="zh-CN" sz="1800" baseline="-25000"/>
                  <a:t>3</a:t>
                </a:r>
                <a:r>
                  <a:rPr lang="en-US" altLang="zh-CN" sz="1800"/>
                  <a:t>]</a:t>
                </a:r>
                <a:r>
                  <a:rPr lang="en-US" altLang="zh-CN" sz="1800" baseline="30000"/>
                  <a:t>2</a:t>
                </a:r>
              </a:p>
            </p:txBody>
          </p:sp>
          <p:sp>
            <p:nvSpPr>
              <p:cNvPr id="2027569" name="Text Box 1073"/>
              <p:cNvSpPr txBox="1">
                <a:spLocks noChangeArrowheads="1"/>
              </p:cNvSpPr>
              <p:nvPr/>
            </p:nvSpPr>
            <p:spPr bwMode="auto">
              <a:xfrm>
                <a:off x="4848" y="2649"/>
                <a:ext cx="192" cy="231"/>
              </a:xfrm>
              <a:prstGeom prst="rect">
                <a:avLst/>
              </a:prstGeom>
              <a:noFill/>
              <a:ln w="9525">
                <a:noFill/>
                <a:miter lim="800000"/>
                <a:headEnd/>
                <a:tailEnd/>
              </a:ln>
              <a:effectLst/>
            </p:spPr>
            <p:txBody>
              <a:bodyPr lIns="91425" tIns="45712" rIns="91425" bIns="45712">
                <a:spAutoFit/>
              </a:bodyPr>
              <a:lstStyle/>
              <a:p>
                <a:pPr>
                  <a:spcBef>
                    <a:spcPct val="50000"/>
                  </a:spcBef>
                  <a:defRPr/>
                </a:pPr>
                <a:r>
                  <a:rPr lang="en-US" altLang="zh-CN" sz="1800">
                    <a:sym typeface="Symbol" pitchFamily="18" charset="2"/>
                  </a:rPr>
                  <a:t></a:t>
                </a:r>
                <a:endParaRPr lang="en-US" altLang="zh-CN" sz="1800"/>
              </a:p>
            </p:txBody>
          </p:sp>
          <p:sp>
            <p:nvSpPr>
              <p:cNvPr id="2027570" name="Text Box 1074"/>
              <p:cNvSpPr txBox="1">
                <a:spLocks noChangeArrowheads="1"/>
              </p:cNvSpPr>
              <p:nvPr/>
            </p:nvSpPr>
            <p:spPr bwMode="auto">
              <a:xfrm>
                <a:off x="4950" y="2564"/>
                <a:ext cx="480" cy="404"/>
              </a:xfrm>
              <a:prstGeom prst="rect">
                <a:avLst/>
              </a:prstGeom>
              <a:noFill/>
              <a:ln w="9525">
                <a:noFill/>
                <a:miter lim="800000"/>
                <a:headEnd/>
                <a:tailEnd/>
              </a:ln>
              <a:effectLst/>
            </p:spPr>
            <p:txBody>
              <a:bodyPr lIns="91425" tIns="45712" rIns="91425" bIns="45712">
                <a:spAutoFit/>
              </a:bodyPr>
              <a:lstStyle/>
              <a:p>
                <a:pPr algn="ctr">
                  <a:defRPr/>
                </a:pPr>
                <a:r>
                  <a:rPr lang="en-US" altLang="zh-CN" sz="1800"/>
                  <a:t>[Ag</a:t>
                </a:r>
                <a:r>
                  <a:rPr lang="en-US" altLang="zh-CN" sz="1800" baseline="30000"/>
                  <a:t>+</a:t>
                </a:r>
                <a:r>
                  <a:rPr lang="en-US" altLang="zh-CN" sz="1800"/>
                  <a:t>]</a:t>
                </a:r>
              </a:p>
              <a:p>
                <a:pPr algn="ctr">
                  <a:defRPr/>
                </a:pPr>
                <a:r>
                  <a:rPr lang="en-US" altLang="zh-CN" sz="1800"/>
                  <a:t>[Ag</a:t>
                </a:r>
                <a:r>
                  <a:rPr lang="en-US" altLang="zh-CN" sz="1800" baseline="30000"/>
                  <a:t>+</a:t>
                </a:r>
                <a:r>
                  <a:rPr lang="en-US" altLang="zh-CN" sz="1800"/>
                  <a:t>]</a:t>
                </a:r>
              </a:p>
            </p:txBody>
          </p:sp>
          <p:sp>
            <p:nvSpPr>
              <p:cNvPr id="121902" name="Line 1075"/>
              <p:cNvSpPr>
                <a:spLocks noChangeShapeType="1"/>
              </p:cNvSpPr>
              <p:nvPr/>
            </p:nvSpPr>
            <p:spPr bwMode="auto">
              <a:xfrm>
                <a:off x="5004" y="2784"/>
                <a:ext cx="38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21903" name="Line 1076"/>
              <p:cNvSpPr>
                <a:spLocks noChangeShapeType="1"/>
              </p:cNvSpPr>
              <p:nvPr/>
            </p:nvSpPr>
            <p:spPr bwMode="auto">
              <a:xfrm>
                <a:off x="3840" y="2784"/>
                <a:ext cx="105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grpSp>
            <p:nvGrpSpPr>
              <p:cNvPr id="121904" name="Group 1081"/>
              <p:cNvGrpSpPr>
                <a:grpSpLocks/>
              </p:cNvGrpSpPr>
              <p:nvPr/>
            </p:nvGrpSpPr>
            <p:grpSpPr bwMode="auto">
              <a:xfrm>
                <a:off x="3708" y="2976"/>
                <a:ext cx="1824" cy="401"/>
                <a:chOff x="2688" y="3384"/>
                <a:chExt cx="1824" cy="401"/>
              </a:xfrm>
            </p:grpSpPr>
            <p:sp>
              <p:nvSpPr>
                <p:cNvPr id="2027573" name="Text Box 1077"/>
                <p:cNvSpPr txBox="1">
                  <a:spLocks noChangeArrowheads="1"/>
                </p:cNvSpPr>
                <p:nvPr/>
              </p:nvSpPr>
              <p:spPr bwMode="auto">
                <a:xfrm>
                  <a:off x="2688" y="3552"/>
                  <a:ext cx="1824" cy="233"/>
                </a:xfrm>
                <a:prstGeom prst="rect">
                  <a:avLst/>
                </a:prstGeom>
                <a:noFill/>
                <a:ln w="9525">
                  <a:noFill/>
                  <a:miter lim="800000"/>
                  <a:headEnd/>
                  <a:tailEnd/>
                </a:ln>
                <a:effectLst/>
              </p:spPr>
              <p:txBody>
                <a:bodyPr lIns="91425" tIns="45712" rIns="91425" bIns="45712">
                  <a:spAutoFit/>
                </a:bodyPr>
                <a:lstStyle/>
                <a:p>
                  <a:pPr>
                    <a:spcBef>
                      <a:spcPct val="50000"/>
                    </a:spcBef>
                    <a:defRPr/>
                  </a:pPr>
                  <a:r>
                    <a:rPr lang="en-US" altLang="zh-CN" sz="1800" i="1"/>
                    <a:t>K</a:t>
                  </a:r>
                  <a:r>
                    <a:rPr lang="zh-CN" altLang="en-US" sz="1800" baseline="-25000"/>
                    <a:t>稳</a:t>
                  </a:r>
                  <a:r>
                    <a:rPr lang="en-US" altLang="zh-CN" sz="1800"/>
                    <a:t>(Ag(NH</a:t>
                  </a:r>
                  <a:r>
                    <a:rPr lang="en-US" altLang="zh-CN" sz="1800" baseline="-25000"/>
                    <a:t>3</a:t>
                  </a:r>
                  <a:r>
                    <a:rPr lang="en-US" altLang="zh-CN" sz="1800"/>
                    <a:t>)</a:t>
                  </a:r>
                  <a:r>
                    <a:rPr lang="en-US" altLang="zh-CN" sz="1800" baseline="-25000"/>
                    <a:t>2</a:t>
                  </a:r>
                  <a:r>
                    <a:rPr lang="en-US" altLang="zh-CN" sz="1800" baseline="30000"/>
                    <a:t>+</a:t>
                  </a:r>
                  <a:r>
                    <a:rPr lang="en-US" altLang="zh-CN" sz="1800"/>
                    <a:t>)</a:t>
                  </a:r>
                  <a:r>
                    <a:rPr lang="en-US" altLang="zh-CN" sz="1800">
                      <a:sym typeface="Symbol" pitchFamily="18" charset="2"/>
                    </a:rPr>
                    <a:t></a:t>
                  </a:r>
                  <a:r>
                    <a:rPr lang="en-US" altLang="zh-CN" sz="1800" i="1">
                      <a:sym typeface="Symbol" pitchFamily="18" charset="2"/>
                    </a:rPr>
                    <a:t>K</a:t>
                  </a:r>
                  <a:r>
                    <a:rPr lang="en-US" altLang="zh-CN" sz="1800" baseline="-25000">
                      <a:sym typeface="Symbol" pitchFamily="18" charset="2"/>
                    </a:rPr>
                    <a:t>sp</a:t>
                  </a:r>
                  <a:r>
                    <a:rPr lang="en-US" altLang="zh-CN" sz="1800">
                      <a:sym typeface="Symbol" pitchFamily="18" charset="2"/>
                    </a:rPr>
                    <a:t>(AgBr)</a:t>
                  </a:r>
                </a:p>
              </p:txBody>
            </p:sp>
            <p:sp>
              <p:nvSpPr>
                <p:cNvPr id="2027575" name="Text Box 1079"/>
                <p:cNvSpPr txBox="1">
                  <a:spLocks noChangeArrowheads="1"/>
                </p:cNvSpPr>
                <p:nvPr/>
              </p:nvSpPr>
              <p:spPr bwMode="auto">
                <a:xfrm>
                  <a:off x="3384" y="3384"/>
                  <a:ext cx="288" cy="231"/>
                </a:xfrm>
                <a:prstGeom prst="rect">
                  <a:avLst/>
                </a:prstGeom>
                <a:noFill/>
                <a:ln w="9525">
                  <a:noFill/>
                  <a:miter lim="800000"/>
                  <a:headEnd/>
                  <a:tailEnd/>
                </a:ln>
                <a:effectLst/>
              </p:spPr>
              <p:txBody>
                <a:bodyPr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spcBef>
                      <a:spcPct val="50000"/>
                    </a:spcBef>
                    <a:defRPr/>
                  </a:pPr>
                  <a:r>
                    <a:rPr lang="en-US" altLang="zh-CN" sz="1800"/>
                    <a:t>1</a:t>
                  </a:r>
                </a:p>
              </p:txBody>
            </p:sp>
            <p:sp>
              <p:nvSpPr>
                <p:cNvPr id="121907" name="Line 1080"/>
                <p:cNvSpPr>
                  <a:spLocks noChangeShapeType="1"/>
                </p:cNvSpPr>
                <p:nvPr/>
              </p:nvSpPr>
              <p:spPr bwMode="auto">
                <a:xfrm>
                  <a:off x="2736" y="3588"/>
                  <a:ext cx="163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grpSp>
        </p:grpSp>
        <p:grpSp>
          <p:nvGrpSpPr>
            <p:cNvPr id="121867" name="Group 1097"/>
            <p:cNvGrpSpPr>
              <a:grpSpLocks/>
            </p:cNvGrpSpPr>
            <p:nvPr/>
          </p:nvGrpSpPr>
          <p:grpSpPr bwMode="auto">
            <a:xfrm>
              <a:off x="480" y="3408"/>
              <a:ext cx="2832" cy="271"/>
              <a:chOff x="480" y="3475"/>
              <a:chExt cx="2832" cy="271"/>
            </a:xfrm>
          </p:grpSpPr>
          <p:sp>
            <p:nvSpPr>
              <p:cNvPr id="2027580" name="Text Box 1084"/>
              <p:cNvSpPr txBox="1">
                <a:spLocks noChangeArrowheads="1"/>
              </p:cNvSpPr>
              <p:nvPr/>
            </p:nvSpPr>
            <p:spPr bwMode="auto">
              <a:xfrm>
                <a:off x="480" y="3475"/>
                <a:ext cx="2832" cy="271"/>
              </a:xfrm>
              <a:prstGeom prst="rect">
                <a:avLst/>
              </a:prstGeom>
              <a:noFill/>
              <a:ln w="9525">
                <a:noFill/>
                <a:miter lim="800000"/>
                <a:headEnd/>
                <a:tailEnd/>
              </a:ln>
              <a:effectLst/>
            </p:spPr>
            <p:txBody>
              <a:bodyPr lIns="91425" tIns="45712" rIns="91425" bIns="45712">
                <a:spAutoFit/>
              </a:bodyPr>
              <a:lstStyle/>
              <a:p>
                <a:pPr>
                  <a:spcBef>
                    <a:spcPct val="50000"/>
                  </a:spcBef>
                  <a:defRPr/>
                </a:pPr>
                <a:r>
                  <a:rPr lang="en-US" altLang="zh-CN" sz="2200" dirty="0"/>
                  <a:t>Ag(S</a:t>
                </a:r>
                <a:r>
                  <a:rPr lang="en-US" altLang="zh-CN" sz="2200" baseline="-25000" dirty="0"/>
                  <a:t>2</a:t>
                </a:r>
                <a:r>
                  <a:rPr lang="en-US" altLang="zh-CN" sz="2200" dirty="0"/>
                  <a:t>O</a:t>
                </a:r>
                <a:r>
                  <a:rPr lang="en-US" altLang="zh-CN" sz="2200" baseline="-25000" dirty="0"/>
                  <a:t>3</a:t>
                </a:r>
                <a:r>
                  <a:rPr lang="en-US" altLang="zh-CN" sz="2200" dirty="0"/>
                  <a:t>)</a:t>
                </a:r>
                <a:r>
                  <a:rPr lang="en-US" altLang="zh-CN" sz="2200" baseline="-25000" dirty="0"/>
                  <a:t>2</a:t>
                </a:r>
                <a:r>
                  <a:rPr lang="en-US" altLang="zh-CN" sz="2200" baseline="30000" dirty="0"/>
                  <a:t>3</a:t>
                </a:r>
                <a:r>
                  <a:rPr lang="en-US" altLang="zh-CN" sz="2200" baseline="30000" dirty="0">
                    <a:sym typeface="Symbol" pitchFamily="18" charset="2"/>
                  </a:rPr>
                  <a:t></a:t>
                </a:r>
                <a:r>
                  <a:rPr lang="en-US" altLang="zh-CN" sz="2200" dirty="0"/>
                  <a:t> + I</a:t>
                </a:r>
                <a:r>
                  <a:rPr lang="en-US" altLang="zh-CN" sz="2200" baseline="30000" dirty="0">
                    <a:sym typeface="Symbol" pitchFamily="18" charset="2"/>
                  </a:rPr>
                  <a:t></a:t>
                </a:r>
                <a:r>
                  <a:rPr lang="en-US" altLang="zh-CN" sz="2200" dirty="0"/>
                  <a:t>       </a:t>
                </a:r>
                <a:r>
                  <a:rPr lang="en-US" altLang="zh-CN" sz="2200" dirty="0" err="1"/>
                  <a:t>AgI</a:t>
                </a:r>
                <a:r>
                  <a:rPr lang="en-US" altLang="zh-CN" sz="2200" dirty="0"/>
                  <a:t>   + 2S</a:t>
                </a:r>
                <a:r>
                  <a:rPr lang="en-US" altLang="zh-CN" sz="2200" baseline="-25000" dirty="0"/>
                  <a:t>2</a:t>
                </a:r>
                <a:r>
                  <a:rPr lang="en-US" altLang="zh-CN" sz="2200" dirty="0"/>
                  <a:t>O</a:t>
                </a:r>
                <a:r>
                  <a:rPr lang="en-US" altLang="zh-CN" sz="2200" baseline="-25000" dirty="0"/>
                  <a:t>3</a:t>
                </a:r>
                <a:r>
                  <a:rPr lang="en-US" altLang="zh-CN" sz="2200" baseline="30000" dirty="0"/>
                  <a:t>2</a:t>
                </a:r>
                <a:r>
                  <a:rPr lang="en-US" altLang="zh-CN" sz="2200" baseline="30000" dirty="0">
                    <a:sym typeface="Symbol" pitchFamily="18" charset="2"/>
                  </a:rPr>
                  <a:t></a:t>
                </a:r>
                <a:r>
                  <a:rPr lang="en-US" altLang="zh-CN" sz="2200" dirty="0"/>
                  <a:t> </a:t>
                </a:r>
              </a:p>
            </p:txBody>
          </p:sp>
          <p:sp>
            <p:nvSpPr>
              <p:cNvPr id="121893" name="Line 1090"/>
              <p:cNvSpPr>
                <a:spLocks noChangeShapeType="1"/>
              </p:cNvSpPr>
              <p:nvPr/>
            </p:nvSpPr>
            <p:spPr bwMode="auto">
              <a:xfrm>
                <a:off x="2352" y="3505"/>
                <a:ext cx="0" cy="192"/>
              </a:xfrm>
              <a:prstGeom prst="line">
                <a:avLst/>
              </a:prstGeom>
              <a:noFill/>
              <a:ln w="19050">
                <a:solidFill>
                  <a:srgbClr val="FF0000"/>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grpSp>
            <p:nvGrpSpPr>
              <p:cNvPr id="121894" name="Group 1091"/>
              <p:cNvGrpSpPr>
                <a:grpSpLocks/>
              </p:cNvGrpSpPr>
              <p:nvPr/>
            </p:nvGrpSpPr>
            <p:grpSpPr bwMode="auto">
              <a:xfrm>
                <a:off x="1706" y="3612"/>
                <a:ext cx="254" cy="36"/>
                <a:chOff x="1370" y="1680"/>
                <a:chExt cx="254" cy="36"/>
              </a:xfrm>
            </p:grpSpPr>
            <p:sp>
              <p:nvSpPr>
                <p:cNvPr id="121895" name="Line 1092"/>
                <p:cNvSpPr>
                  <a:spLocks noChangeShapeType="1"/>
                </p:cNvSpPr>
                <p:nvPr/>
              </p:nvSpPr>
              <p:spPr bwMode="auto">
                <a:xfrm>
                  <a:off x="1384" y="1680"/>
                  <a:ext cx="240"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21896" name="Line 1093"/>
                <p:cNvSpPr>
                  <a:spLocks noChangeShapeType="1"/>
                </p:cNvSpPr>
                <p:nvPr/>
              </p:nvSpPr>
              <p:spPr bwMode="auto">
                <a:xfrm rot="10800000">
                  <a:off x="1370" y="1716"/>
                  <a:ext cx="240"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grpSp>
        </p:grpSp>
        <p:grpSp>
          <p:nvGrpSpPr>
            <p:cNvPr id="121868" name="Group 1100"/>
            <p:cNvGrpSpPr>
              <a:grpSpLocks/>
            </p:cNvGrpSpPr>
            <p:nvPr/>
          </p:nvGrpSpPr>
          <p:grpSpPr bwMode="auto">
            <a:xfrm>
              <a:off x="3408" y="3345"/>
              <a:ext cx="2665" cy="399"/>
              <a:chOff x="3456" y="3489"/>
              <a:chExt cx="2665" cy="399"/>
            </a:xfrm>
          </p:grpSpPr>
          <p:grpSp>
            <p:nvGrpSpPr>
              <p:cNvPr id="121885" name="Group 1098"/>
              <p:cNvGrpSpPr>
                <a:grpSpLocks/>
              </p:cNvGrpSpPr>
              <p:nvPr/>
            </p:nvGrpSpPr>
            <p:grpSpPr bwMode="auto">
              <a:xfrm>
                <a:off x="3456" y="3489"/>
                <a:ext cx="2172" cy="399"/>
                <a:chOff x="3456" y="3489"/>
                <a:chExt cx="2172" cy="399"/>
              </a:xfrm>
            </p:grpSpPr>
            <p:grpSp>
              <p:nvGrpSpPr>
                <p:cNvPr id="121887" name="Group 1085"/>
                <p:cNvGrpSpPr>
                  <a:grpSpLocks/>
                </p:cNvGrpSpPr>
                <p:nvPr/>
              </p:nvGrpSpPr>
              <p:grpSpPr bwMode="auto">
                <a:xfrm>
                  <a:off x="3804" y="3489"/>
                  <a:ext cx="1824" cy="399"/>
                  <a:chOff x="2688" y="3384"/>
                  <a:chExt cx="1824" cy="399"/>
                </a:xfrm>
              </p:grpSpPr>
              <p:sp>
                <p:nvSpPr>
                  <p:cNvPr id="2027582" name="Text Box 1086"/>
                  <p:cNvSpPr txBox="1">
                    <a:spLocks noChangeArrowheads="1"/>
                  </p:cNvSpPr>
                  <p:nvPr/>
                </p:nvSpPr>
                <p:spPr bwMode="auto">
                  <a:xfrm>
                    <a:off x="2688" y="3552"/>
                    <a:ext cx="1824" cy="231"/>
                  </a:xfrm>
                  <a:prstGeom prst="rect">
                    <a:avLst/>
                  </a:prstGeom>
                  <a:noFill/>
                  <a:ln w="9525">
                    <a:noFill/>
                    <a:miter lim="800000"/>
                    <a:headEnd/>
                    <a:tailEnd/>
                  </a:ln>
                  <a:effectLst/>
                </p:spPr>
                <p:txBody>
                  <a:bodyPr lIns="91425" tIns="45712" rIns="91425" bIns="45712">
                    <a:spAutoFit/>
                  </a:bodyPr>
                  <a:lstStyle/>
                  <a:p>
                    <a:pPr>
                      <a:spcBef>
                        <a:spcPct val="50000"/>
                      </a:spcBef>
                      <a:defRPr/>
                    </a:pPr>
                    <a:r>
                      <a:rPr lang="en-US" altLang="zh-CN" sz="1800" i="1"/>
                      <a:t>K</a:t>
                    </a:r>
                    <a:r>
                      <a:rPr lang="zh-CN" altLang="en-US" sz="1800" baseline="-25000"/>
                      <a:t>稳</a:t>
                    </a:r>
                    <a:r>
                      <a:rPr lang="en-US" altLang="zh-CN" sz="1800"/>
                      <a:t>(Ag(S</a:t>
                    </a:r>
                    <a:r>
                      <a:rPr lang="en-US" altLang="zh-CN" sz="1800" baseline="-25000"/>
                      <a:t>2</a:t>
                    </a:r>
                    <a:r>
                      <a:rPr lang="en-US" altLang="zh-CN" sz="1800"/>
                      <a:t>O</a:t>
                    </a:r>
                    <a:r>
                      <a:rPr lang="en-US" altLang="zh-CN" sz="1800" baseline="-25000"/>
                      <a:t>3</a:t>
                    </a:r>
                    <a:r>
                      <a:rPr lang="en-US" altLang="zh-CN" sz="1800"/>
                      <a:t>)</a:t>
                    </a:r>
                    <a:r>
                      <a:rPr lang="en-US" altLang="zh-CN" sz="1800" baseline="-25000"/>
                      <a:t>2</a:t>
                    </a:r>
                    <a:r>
                      <a:rPr lang="en-US" altLang="zh-CN" sz="1800" baseline="30000"/>
                      <a:t>3</a:t>
                    </a:r>
                    <a:r>
                      <a:rPr lang="en-US" altLang="zh-CN" sz="1800" baseline="30000">
                        <a:sym typeface="Symbol" pitchFamily="18" charset="2"/>
                      </a:rPr>
                      <a:t></a:t>
                    </a:r>
                    <a:r>
                      <a:rPr lang="en-US" altLang="zh-CN" sz="1800"/>
                      <a:t>)</a:t>
                    </a:r>
                    <a:r>
                      <a:rPr lang="en-US" altLang="zh-CN" sz="1800">
                        <a:sym typeface="Symbol" pitchFamily="18" charset="2"/>
                      </a:rPr>
                      <a:t></a:t>
                    </a:r>
                    <a:r>
                      <a:rPr lang="en-US" altLang="zh-CN" sz="1800" i="1">
                        <a:sym typeface="Symbol" pitchFamily="18" charset="2"/>
                      </a:rPr>
                      <a:t>K</a:t>
                    </a:r>
                    <a:r>
                      <a:rPr lang="en-US" altLang="zh-CN" sz="1800" baseline="-25000">
                        <a:sym typeface="Symbol" pitchFamily="18" charset="2"/>
                      </a:rPr>
                      <a:t>sp</a:t>
                    </a:r>
                    <a:r>
                      <a:rPr lang="en-US" altLang="zh-CN" sz="1800">
                        <a:sym typeface="Symbol" pitchFamily="18" charset="2"/>
                      </a:rPr>
                      <a:t>(AgI)</a:t>
                    </a:r>
                  </a:p>
                </p:txBody>
              </p:sp>
              <p:sp>
                <p:nvSpPr>
                  <p:cNvPr id="2027583" name="Text Box 1087"/>
                  <p:cNvSpPr txBox="1">
                    <a:spLocks noChangeArrowheads="1"/>
                  </p:cNvSpPr>
                  <p:nvPr/>
                </p:nvSpPr>
                <p:spPr bwMode="auto">
                  <a:xfrm>
                    <a:off x="3384" y="3384"/>
                    <a:ext cx="288" cy="231"/>
                  </a:xfrm>
                  <a:prstGeom prst="rect">
                    <a:avLst/>
                  </a:prstGeom>
                  <a:noFill/>
                  <a:ln w="9525">
                    <a:noFill/>
                    <a:miter lim="800000"/>
                    <a:headEnd/>
                    <a:tailEnd/>
                  </a:ln>
                  <a:effectLst/>
                </p:spPr>
                <p:txBody>
                  <a:bodyPr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spcBef>
                        <a:spcPct val="50000"/>
                      </a:spcBef>
                      <a:defRPr/>
                    </a:pPr>
                    <a:r>
                      <a:rPr lang="en-US" altLang="zh-CN" sz="1800"/>
                      <a:t>1</a:t>
                    </a:r>
                  </a:p>
                </p:txBody>
              </p:sp>
              <p:sp>
                <p:nvSpPr>
                  <p:cNvPr id="121891" name="Line 1088"/>
                  <p:cNvSpPr>
                    <a:spLocks noChangeShapeType="1"/>
                  </p:cNvSpPr>
                  <p:nvPr/>
                </p:nvSpPr>
                <p:spPr bwMode="auto">
                  <a:xfrm>
                    <a:off x="2736" y="3588"/>
                    <a:ext cx="163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grpSp>
            <p:sp>
              <p:nvSpPr>
                <p:cNvPr id="2027585" name="Rectangle 1089"/>
                <p:cNvSpPr>
                  <a:spLocks noChangeArrowheads="1"/>
                </p:cNvSpPr>
                <p:nvPr/>
              </p:nvSpPr>
              <p:spPr bwMode="auto">
                <a:xfrm>
                  <a:off x="3456" y="3552"/>
                  <a:ext cx="413" cy="271"/>
                </a:xfrm>
                <a:prstGeom prst="rect">
                  <a:avLst/>
                </a:prstGeom>
                <a:noFill/>
                <a:ln w="9525">
                  <a:noFill/>
                  <a:miter lim="800000"/>
                  <a:headEnd/>
                  <a:tailEnd/>
                </a:ln>
                <a:effectLst/>
              </p:spPr>
              <p:txBody>
                <a:bodyPr wrap="none" lIns="91425" tIns="45712" rIns="91425" bIns="45712">
                  <a:spAutoFit/>
                </a:bodyPr>
                <a:lstStyle/>
                <a:p>
                  <a:pPr>
                    <a:defRPr/>
                  </a:pPr>
                  <a:r>
                    <a:rPr lang="en-US" altLang="zh-CN" sz="2200" i="1"/>
                    <a:t>K</a:t>
                  </a:r>
                  <a:r>
                    <a:rPr lang="en-US" altLang="zh-CN" sz="2200" baseline="-25000"/>
                    <a:t>5 </a:t>
                  </a:r>
                  <a:r>
                    <a:rPr lang="en-US" altLang="zh-CN" sz="2200"/>
                    <a:t>=</a:t>
                  </a:r>
                </a:p>
              </p:txBody>
            </p:sp>
          </p:grpSp>
          <p:sp>
            <p:nvSpPr>
              <p:cNvPr id="2027595" name="Rectangle 1099"/>
              <p:cNvSpPr>
                <a:spLocks noChangeArrowheads="1"/>
              </p:cNvSpPr>
              <p:nvPr/>
            </p:nvSpPr>
            <p:spPr bwMode="auto">
              <a:xfrm>
                <a:off x="5436" y="3552"/>
                <a:ext cx="685" cy="252"/>
              </a:xfrm>
              <a:prstGeom prst="rect">
                <a:avLst/>
              </a:prstGeom>
              <a:noFill/>
              <a:ln w="9525">
                <a:noFill/>
                <a:miter lim="800000"/>
                <a:headEnd/>
                <a:tailEnd/>
              </a:ln>
              <a:effectLst/>
            </p:spPr>
            <p:txBody>
              <a:bodyPr wrap="none" lIns="91425" tIns="45712" rIns="91425" bIns="45712">
                <a:spAutoFit/>
              </a:bodyPr>
              <a:lstStyle/>
              <a:p>
                <a:pPr>
                  <a:spcBef>
                    <a:spcPct val="75000"/>
                  </a:spcBef>
                  <a:defRPr/>
                </a:pPr>
                <a:r>
                  <a:rPr lang="en-US" altLang="zh-CN" sz="2000">
                    <a:sym typeface="Symbol" pitchFamily="18" charset="2"/>
                  </a:rPr>
                  <a:t>= </a:t>
                </a:r>
                <a:r>
                  <a:rPr lang="en-US" altLang="zh-CN" sz="1800">
                    <a:sym typeface="Symbol" pitchFamily="18" charset="2"/>
                  </a:rPr>
                  <a:t>4.110</a:t>
                </a:r>
                <a:r>
                  <a:rPr lang="en-US" altLang="zh-CN" sz="1800" baseline="30000">
                    <a:sym typeface="Symbol" pitchFamily="18" charset="2"/>
                  </a:rPr>
                  <a:t>2</a:t>
                </a:r>
              </a:p>
            </p:txBody>
          </p:sp>
        </p:grpSp>
        <p:grpSp>
          <p:nvGrpSpPr>
            <p:cNvPr id="121869" name="Group 1107"/>
            <p:cNvGrpSpPr>
              <a:grpSpLocks/>
            </p:cNvGrpSpPr>
            <p:nvPr/>
          </p:nvGrpSpPr>
          <p:grpSpPr bwMode="auto">
            <a:xfrm>
              <a:off x="480" y="3859"/>
              <a:ext cx="2832" cy="271"/>
              <a:chOff x="480" y="3859"/>
              <a:chExt cx="2832" cy="271"/>
            </a:xfrm>
          </p:grpSpPr>
          <p:sp>
            <p:nvSpPr>
              <p:cNvPr id="2027598" name="Text Box 1102"/>
              <p:cNvSpPr txBox="1">
                <a:spLocks noChangeArrowheads="1"/>
              </p:cNvSpPr>
              <p:nvPr/>
            </p:nvSpPr>
            <p:spPr bwMode="auto">
              <a:xfrm>
                <a:off x="480" y="3859"/>
                <a:ext cx="2832" cy="271"/>
              </a:xfrm>
              <a:prstGeom prst="rect">
                <a:avLst/>
              </a:prstGeom>
              <a:noFill/>
              <a:ln w="9525">
                <a:noFill/>
                <a:miter lim="800000"/>
                <a:headEnd/>
                <a:tailEnd/>
              </a:ln>
              <a:effectLst/>
            </p:spPr>
            <p:txBody>
              <a:bodyPr lIns="91425" tIns="45712" rIns="91425" bIns="45712">
                <a:spAutoFit/>
              </a:bodyPr>
              <a:lstStyle/>
              <a:p>
                <a:pPr>
                  <a:spcBef>
                    <a:spcPct val="50000"/>
                  </a:spcBef>
                  <a:defRPr/>
                </a:pPr>
                <a:r>
                  <a:rPr lang="en-US" altLang="zh-CN" sz="2200"/>
                  <a:t>2Ag(CN)</a:t>
                </a:r>
                <a:r>
                  <a:rPr lang="en-US" altLang="zh-CN" sz="2200" baseline="-25000"/>
                  <a:t>2</a:t>
                </a:r>
                <a:r>
                  <a:rPr lang="en-US" altLang="zh-CN" sz="2200" baseline="30000">
                    <a:sym typeface="Symbol" pitchFamily="18" charset="2"/>
                  </a:rPr>
                  <a:t></a:t>
                </a:r>
                <a:r>
                  <a:rPr lang="en-US" altLang="zh-CN" sz="2200"/>
                  <a:t> + S</a:t>
                </a:r>
                <a:r>
                  <a:rPr lang="en-US" altLang="zh-CN" sz="2200" baseline="30000"/>
                  <a:t>2</a:t>
                </a:r>
                <a:r>
                  <a:rPr lang="en-US" altLang="zh-CN" sz="2200" baseline="30000">
                    <a:sym typeface="Symbol" pitchFamily="18" charset="2"/>
                  </a:rPr>
                  <a:t></a:t>
                </a:r>
                <a:r>
                  <a:rPr lang="en-US" altLang="zh-CN" sz="2200"/>
                  <a:t>       Ag</a:t>
                </a:r>
                <a:r>
                  <a:rPr lang="en-US" altLang="zh-CN" sz="2200" baseline="-25000"/>
                  <a:t>2</a:t>
                </a:r>
                <a:r>
                  <a:rPr lang="en-US" altLang="zh-CN" sz="2200"/>
                  <a:t>S   + 4CN</a:t>
                </a:r>
                <a:r>
                  <a:rPr lang="en-US" altLang="zh-CN" sz="2200" baseline="30000">
                    <a:sym typeface="Symbol" pitchFamily="18" charset="2"/>
                  </a:rPr>
                  <a:t></a:t>
                </a:r>
                <a:r>
                  <a:rPr lang="en-US" altLang="zh-CN" sz="2200"/>
                  <a:t> </a:t>
                </a:r>
              </a:p>
            </p:txBody>
          </p:sp>
          <p:sp>
            <p:nvSpPr>
              <p:cNvPr id="121881" name="Line 1103"/>
              <p:cNvSpPr>
                <a:spLocks noChangeShapeType="1"/>
              </p:cNvSpPr>
              <p:nvPr/>
            </p:nvSpPr>
            <p:spPr bwMode="auto">
              <a:xfrm>
                <a:off x="2442" y="3918"/>
                <a:ext cx="0" cy="192"/>
              </a:xfrm>
              <a:prstGeom prst="line">
                <a:avLst/>
              </a:prstGeom>
              <a:noFill/>
              <a:ln w="19050">
                <a:solidFill>
                  <a:srgbClr val="FF0000"/>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grpSp>
            <p:nvGrpSpPr>
              <p:cNvPr id="121882" name="Group 1104"/>
              <p:cNvGrpSpPr>
                <a:grpSpLocks/>
              </p:cNvGrpSpPr>
              <p:nvPr/>
            </p:nvGrpSpPr>
            <p:grpSpPr bwMode="auto">
              <a:xfrm>
                <a:off x="1751" y="3984"/>
                <a:ext cx="240" cy="36"/>
                <a:chOff x="1403" y="1680"/>
                <a:chExt cx="240" cy="36"/>
              </a:xfrm>
            </p:grpSpPr>
            <p:sp>
              <p:nvSpPr>
                <p:cNvPr id="121883" name="Line 1105"/>
                <p:cNvSpPr>
                  <a:spLocks noChangeShapeType="1"/>
                </p:cNvSpPr>
                <p:nvPr/>
              </p:nvSpPr>
              <p:spPr bwMode="auto">
                <a:xfrm>
                  <a:off x="1403" y="1680"/>
                  <a:ext cx="240"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21884" name="Line 1106"/>
                <p:cNvSpPr>
                  <a:spLocks noChangeShapeType="1"/>
                </p:cNvSpPr>
                <p:nvPr/>
              </p:nvSpPr>
              <p:spPr bwMode="auto">
                <a:xfrm rot="10800000">
                  <a:off x="1403" y="1716"/>
                  <a:ext cx="240"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grpSp>
        </p:grpSp>
        <p:grpSp>
          <p:nvGrpSpPr>
            <p:cNvPr id="121870" name="Group 1108"/>
            <p:cNvGrpSpPr>
              <a:grpSpLocks/>
            </p:cNvGrpSpPr>
            <p:nvPr/>
          </p:nvGrpSpPr>
          <p:grpSpPr bwMode="auto">
            <a:xfrm>
              <a:off x="3408" y="3795"/>
              <a:ext cx="2665" cy="399"/>
              <a:chOff x="3456" y="3489"/>
              <a:chExt cx="2665" cy="399"/>
            </a:xfrm>
          </p:grpSpPr>
          <p:grpSp>
            <p:nvGrpSpPr>
              <p:cNvPr id="121873" name="Group 1109"/>
              <p:cNvGrpSpPr>
                <a:grpSpLocks/>
              </p:cNvGrpSpPr>
              <p:nvPr/>
            </p:nvGrpSpPr>
            <p:grpSpPr bwMode="auto">
              <a:xfrm>
                <a:off x="3456" y="3489"/>
                <a:ext cx="2172" cy="399"/>
                <a:chOff x="3456" y="3489"/>
                <a:chExt cx="2172" cy="399"/>
              </a:xfrm>
            </p:grpSpPr>
            <p:grpSp>
              <p:nvGrpSpPr>
                <p:cNvPr id="121875" name="Group 1110"/>
                <p:cNvGrpSpPr>
                  <a:grpSpLocks/>
                </p:cNvGrpSpPr>
                <p:nvPr/>
              </p:nvGrpSpPr>
              <p:grpSpPr bwMode="auto">
                <a:xfrm>
                  <a:off x="3804" y="3489"/>
                  <a:ext cx="1824" cy="399"/>
                  <a:chOff x="2688" y="3384"/>
                  <a:chExt cx="1824" cy="399"/>
                </a:xfrm>
              </p:grpSpPr>
              <p:sp>
                <p:nvSpPr>
                  <p:cNvPr id="2027607" name="Text Box 1111"/>
                  <p:cNvSpPr txBox="1">
                    <a:spLocks noChangeArrowheads="1"/>
                  </p:cNvSpPr>
                  <p:nvPr/>
                </p:nvSpPr>
                <p:spPr bwMode="auto">
                  <a:xfrm>
                    <a:off x="2688" y="3552"/>
                    <a:ext cx="1824" cy="231"/>
                  </a:xfrm>
                  <a:prstGeom prst="rect">
                    <a:avLst/>
                  </a:prstGeom>
                  <a:noFill/>
                  <a:ln w="9525">
                    <a:noFill/>
                    <a:miter lim="800000"/>
                    <a:headEnd/>
                    <a:tailEnd/>
                  </a:ln>
                  <a:effectLst/>
                </p:spPr>
                <p:txBody>
                  <a:bodyPr lIns="91425" tIns="45712" rIns="91425" bIns="45712">
                    <a:spAutoFit/>
                  </a:bodyPr>
                  <a:lstStyle/>
                  <a:p>
                    <a:pPr>
                      <a:spcBef>
                        <a:spcPct val="50000"/>
                      </a:spcBef>
                      <a:defRPr/>
                    </a:pPr>
                    <a:r>
                      <a:rPr lang="en-US" altLang="zh-CN" sz="1800" i="1"/>
                      <a:t>K</a:t>
                    </a:r>
                    <a:r>
                      <a:rPr lang="en-US" altLang="zh-CN" sz="1800" baseline="30000"/>
                      <a:t>2</a:t>
                    </a:r>
                    <a:r>
                      <a:rPr lang="zh-CN" altLang="en-US" sz="1800" baseline="-25000"/>
                      <a:t>稳</a:t>
                    </a:r>
                    <a:r>
                      <a:rPr lang="en-US" altLang="zh-CN" sz="1800"/>
                      <a:t>(Ag(CN)</a:t>
                    </a:r>
                    <a:r>
                      <a:rPr lang="en-US" altLang="zh-CN" sz="1800" baseline="-25000"/>
                      <a:t>2</a:t>
                    </a:r>
                    <a:r>
                      <a:rPr lang="en-US" altLang="zh-CN" sz="1800" baseline="30000">
                        <a:sym typeface="Symbol" pitchFamily="18" charset="2"/>
                      </a:rPr>
                      <a:t></a:t>
                    </a:r>
                    <a:r>
                      <a:rPr lang="en-US" altLang="zh-CN" sz="1800"/>
                      <a:t>)</a:t>
                    </a:r>
                    <a:r>
                      <a:rPr lang="en-US" altLang="zh-CN" sz="1800">
                        <a:sym typeface="Symbol" pitchFamily="18" charset="2"/>
                      </a:rPr>
                      <a:t></a:t>
                    </a:r>
                    <a:r>
                      <a:rPr lang="en-US" altLang="zh-CN" sz="1800" i="1">
                        <a:sym typeface="Symbol" pitchFamily="18" charset="2"/>
                      </a:rPr>
                      <a:t>K</a:t>
                    </a:r>
                    <a:r>
                      <a:rPr lang="en-US" altLang="zh-CN" sz="1800" baseline="-25000">
                        <a:sym typeface="Symbol" pitchFamily="18" charset="2"/>
                      </a:rPr>
                      <a:t>sp</a:t>
                    </a:r>
                    <a:r>
                      <a:rPr lang="en-US" altLang="zh-CN" sz="1800">
                        <a:sym typeface="Symbol" pitchFamily="18" charset="2"/>
                      </a:rPr>
                      <a:t>(Ag</a:t>
                    </a:r>
                    <a:r>
                      <a:rPr lang="en-US" altLang="zh-CN" sz="1800" baseline="-25000">
                        <a:sym typeface="Symbol" pitchFamily="18" charset="2"/>
                      </a:rPr>
                      <a:t>2</a:t>
                    </a:r>
                    <a:r>
                      <a:rPr lang="en-US" altLang="zh-CN" sz="1800">
                        <a:sym typeface="Symbol" pitchFamily="18" charset="2"/>
                      </a:rPr>
                      <a:t>S)</a:t>
                    </a:r>
                  </a:p>
                </p:txBody>
              </p:sp>
              <p:sp>
                <p:nvSpPr>
                  <p:cNvPr id="2027608" name="Text Box 1112"/>
                  <p:cNvSpPr txBox="1">
                    <a:spLocks noChangeArrowheads="1"/>
                  </p:cNvSpPr>
                  <p:nvPr/>
                </p:nvSpPr>
                <p:spPr bwMode="auto">
                  <a:xfrm>
                    <a:off x="3384" y="3384"/>
                    <a:ext cx="288" cy="231"/>
                  </a:xfrm>
                  <a:prstGeom prst="rect">
                    <a:avLst/>
                  </a:prstGeom>
                  <a:noFill/>
                  <a:ln w="9525">
                    <a:noFill/>
                    <a:miter lim="800000"/>
                    <a:headEnd/>
                    <a:tailEnd/>
                  </a:ln>
                  <a:effectLst/>
                </p:spPr>
                <p:txBody>
                  <a:bodyPr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spcBef>
                        <a:spcPct val="50000"/>
                      </a:spcBef>
                      <a:defRPr/>
                    </a:pPr>
                    <a:r>
                      <a:rPr lang="en-US" altLang="zh-CN" sz="1800"/>
                      <a:t>1</a:t>
                    </a:r>
                  </a:p>
                </p:txBody>
              </p:sp>
              <p:sp>
                <p:nvSpPr>
                  <p:cNvPr id="121879" name="Line 1113"/>
                  <p:cNvSpPr>
                    <a:spLocks noChangeShapeType="1"/>
                  </p:cNvSpPr>
                  <p:nvPr/>
                </p:nvSpPr>
                <p:spPr bwMode="auto">
                  <a:xfrm>
                    <a:off x="2736" y="3588"/>
                    <a:ext cx="1632"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grpSp>
            <p:sp>
              <p:nvSpPr>
                <p:cNvPr id="2027610" name="Rectangle 1114"/>
                <p:cNvSpPr>
                  <a:spLocks noChangeArrowheads="1"/>
                </p:cNvSpPr>
                <p:nvPr/>
              </p:nvSpPr>
              <p:spPr bwMode="auto">
                <a:xfrm>
                  <a:off x="3456" y="3552"/>
                  <a:ext cx="413" cy="271"/>
                </a:xfrm>
                <a:prstGeom prst="rect">
                  <a:avLst/>
                </a:prstGeom>
                <a:noFill/>
                <a:ln w="9525">
                  <a:noFill/>
                  <a:miter lim="800000"/>
                  <a:headEnd/>
                  <a:tailEnd/>
                </a:ln>
                <a:effectLst/>
              </p:spPr>
              <p:txBody>
                <a:bodyPr wrap="none" lIns="91425" tIns="45712" rIns="91425" bIns="45712">
                  <a:spAutoFit/>
                </a:bodyPr>
                <a:lstStyle/>
                <a:p>
                  <a:pPr>
                    <a:defRPr/>
                  </a:pPr>
                  <a:r>
                    <a:rPr lang="en-US" altLang="zh-CN" sz="2200" i="1"/>
                    <a:t>K</a:t>
                  </a:r>
                  <a:r>
                    <a:rPr lang="en-US" altLang="zh-CN" sz="2200" baseline="-25000"/>
                    <a:t>6 </a:t>
                  </a:r>
                  <a:r>
                    <a:rPr lang="en-US" altLang="zh-CN" sz="2200"/>
                    <a:t>=</a:t>
                  </a:r>
                </a:p>
              </p:txBody>
            </p:sp>
          </p:grpSp>
          <p:sp>
            <p:nvSpPr>
              <p:cNvPr id="2027611" name="Rectangle 1115"/>
              <p:cNvSpPr>
                <a:spLocks noChangeArrowheads="1"/>
              </p:cNvSpPr>
              <p:nvPr/>
            </p:nvSpPr>
            <p:spPr bwMode="auto">
              <a:xfrm>
                <a:off x="5436" y="3552"/>
                <a:ext cx="685" cy="252"/>
              </a:xfrm>
              <a:prstGeom prst="rect">
                <a:avLst/>
              </a:prstGeom>
              <a:noFill/>
              <a:ln w="9525">
                <a:noFill/>
                <a:miter lim="800000"/>
                <a:headEnd/>
                <a:tailEnd/>
              </a:ln>
              <a:effectLst/>
            </p:spPr>
            <p:txBody>
              <a:bodyPr wrap="none"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spcBef>
                    <a:spcPct val="75000"/>
                  </a:spcBef>
                  <a:defRPr/>
                </a:pPr>
                <a:r>
                  <a:rPr lang="en-US" altLang="zh-CN" sz="2000">
                    <a:sym typeface="Symbol" pitchFamily="18" charset="2"/>
                  </a:rPr>
                  <a:t>= </a:t>
                </a:r>
                <a:r>
                  <a:rPr lang="en-US" altLang="zh-CN" sz="1800">
                    <a:sym typeface="Symbol" pitchFamily="18" charset="2"/>
                  </a:rPr>
                  <a:t>8.810</a:t>
                </a:r>
                <a:r>
                  <a:rPr lang="en-US" altLang="zh-CN" sz="1800" baseline="30000">
                    <a:sym typeface="Symbol" pitchFamily="18" charset="2"/>
                  </a:rPr>
                  <a:t>6</a:t>
                </a:r>
              </a:p>
            </p:txBody>
          </p:sp>
        </p:grpSp>
        <p:sp>
          <p:nvSpPr>
            <p:cNvPr id="121871" name="Line 1117"/>
            <p:cNvSpPr>
              <a:spLocks noChangeShapeType="1"/>
            </p:cNvSpPr>
            <p:nvPr/>
          </p:nvSpPr>
          <p:spPr bwMode="auto">
            <a:xfrm>
              <a:off x="480" y="864"/>
              <a:ext cx="5664" cy="0"/>
            </a:xfrm>
            <a:prstGeom prst="line">
              <a:avLst/>
            </a:prstGeom>
            <a:noFill/>
            <a:ln w="57150" cmpd="thickThin">
              <a:solidFill>
                <a:schemeClr val="tx2"/>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21872" name="Line 1118"/>
            <p:cNvSpPr>
              <a:spLocks noChangeShapeType="1"/>
            </p:cNvSpPr>
            <p:nvPr/>
          </p:nvSpPr>
          <p:spPr bwMode="auto">
            <a:xfrm>
              <a:off x="456" y="4272"/>
              <a:ext cx="5664" cy="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grpSp>
    </p:spTree>
    <p:extLst>
      <p:ext uri="{BB962C8B-B14F-4D97-AF65-F5344CB8AC3E}">
        <p14:creationId xmlns:p14="http://schemas.microsoft.com/office/powerpoint/2010/main" val="31536958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4"/>
          <p:cNvSpPr>
            <a:spLocks noChangeArrowheads="1"/>
          </p:cNvSpPr>
          <p:nvPr/>
        </p:nvSpPr>
        <p:spPr bwMode="auto">
          <a:xfrm>
            <a:off x="716573" y="1052513"/>
            <a:ext cx="7661031"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just" eaLnBrk="1" hangingPunct="1">
              <a:spcBef>
                <a:spcPct val="0"/>
              </a:spcBef>
              <a:buFontTx/>
              <a:buNone/>
            </a:pPr>
            <a:r>
              <a:rPr lang="en-US" altLang="zh-CN" sz="2400" dirty="0">
                <a:solidFill>
                  <a:schemeClr val="tx1"/>
                </a:solidFill>
              </a:rPr>
              <a:t> </a:t>
            </a:r>
            <a:r>
              <a:rPr lang="zh-CN" altLang="en-US" sz="2400" dirty="0">
                <a:solidFill>
                  <a:schemeClr val="tx1"/>
                </a:solidFill>
              </a:rPr>
              <a:t>例</a:t>
            </a:r>
            <a:r>
              <a:rPr lang="en-US" altLang="zh-CN" sz="2400" dirty="0">
                <a:solidFill>
                  <a:schemeClr val="tx1"/>
                </a:solidFill>
              </a:rPr>
              <a:t>: 25℃ 1dm</a:t>
            </a:r>
            <a:r>
              <a:rPr lang="en-US" altLang="zh-CN" sz="2400" baseline="30000" dirty="0">
                <a:solidFill>
                  <a:schemeClr val="tx1"/>
                </a:solidFill>
              </a:rPr>
              <a:t>3</a:t>
            </a:r>
            <a:r>
              <a:rPr lang="en-US" altLang="zh-CN" sz="2400" dirty="0">
                <a:solidFill>
                  <a:schemeClr val="tx1"/>
                </a:solidFill>
              </a:rPr>
              <a:t> 6.0 </a:t>
            </a:r>
            <a:r>
              <a:rPr lang="en-US" altLang="zh-CN" sz="2400" dirty="0" err="1">
                <a:solidFill>
                  <a:schemeClr val="tx1"/>
                </a:solidFill>
              </a:rPr>
              <a:t>mol</a:t>
            </a:r>
            <a:r>
              <a:rPr lang="en-US" altLang="zh-CN" sz="2400" dirty="0">
                <a:solidFill>
                  <a:schemeClr val="tx1"/>
                </a:solidFill>
              </a:rPr>
              <a:t>/dm</a:t>
            </a:r>
            <a:r>
              <a:rPr lang="en-US" altLang="zh-CN" sz="2400" baseline="30000" dirty="0">
                <a:solidFill>
                  <a:schemeClr val="tx1"/>
                </a:solidFill>
              </a:rPr>
              <a:t>3 </a:t>
            </a:r>
            <a:r>
              <a:rPr lang="en-US" altLang="zh-CN" sz="2400" dirty="0">
                <a:solidFill>
                  <a:schemeClr val="tx1"/>
                </a:solidFill>
              </a:rPr>
              <a:t>NH</a:t>
            </a:r>
            <a:r>
              <a:rPr lang="en-US" altLang="zh-CN" sz="2400" baseline="-30000" dirty="0">
                <a:solidFill>
                  <a:schemeClr val="tx1"/>
                </a:solidFill>
              </a:rPr>
              <a:t>3</a:t>
            </a:r>
            <a:r>
              <a:rPr lang="en-US" altLang="zh-CN" sz="2400" dirty="0">
                <a:solidFill>
                  <a:schemeClr val="tx1"/>
                </a:solidFill>
              </a:rPr>
              <a:t>H</a:t>
            </a:r>
            <a:r>
              <a:rPr lang="en-US" altLang="zh-CN" sz="2400" baseline="-30000" dirty="0">
                <a:solidFill>
                  <a:schemeClr val="tx1"/>
                </a:solidFill>
              </a:rPr>
              <a:t>2</a:t>
            </a:r>
            <a:r>
              <a:rPr lang="en-US" altLang="zh-CN" sz="2400" dirty="0">
                <a:solidFill>
                  <a:schemeClr val="tx1"/>
                </a:solidFill>
              </a:rPr>
              <a:t>O</a:t>
            </a:r>
            <a:r>
              <a:rPr lang="zh-CN" altLang="en-US" sz="2400" dirty="0">
                <a:solidFill>
                  <a:schemeClr val="tx1"/>
                </a:solidFill>
              </a:rPr>
              <a:t>可溶解多少</a:t>
            </a:r>
            <a:r>
              <a:rPr lang="en-US" altLang="zh-CN" sz="2400" dirty="0" err="1">
                <a:solidFill>
                  <a:schemeClr val="tx1"/>
                </a:solidFill>
              </a:rPr>
              <a:t>AgCl</a:t>
            </a:r>
            <a:r>
              <a:rPr lang="en-US" altLang="zh-CN" sz="2400" dirty="0">
                <a:solidFill>
                  <a:schemeClr val="tx1"/>
                </a:solidFill>
              </a:rPr>
              <a:t>(s)?</a:t>
            </a:r>
          </a:p>
        </p:txBody>
      </p:sp>
      <p:sp>
        <p:nvSpPr>
          <p:cNvPr id="122883" name="Rectangle 5"/>
          <p:cNvSpPr>
            <a:spLocks noChangeArrowheads="1"/>
          </p:cNvSpPr>
          <p:nvPr/>
        </p:nvSpPr>
        <p:spPr bwMode="auto">
          <a:xfrm>
            <a:off x="763466" y="2117726"/>
            <a:ext cx="59787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400" dirty="0">
                <a:solidFill>
                  <a:schemeClr val="tx1"/>
                </a:solidFill>
                <a:latin typeface="宋体" pitchFamily="2" charset="-122"/>
              </a:rPr>
              <a:t>解：</a:t>
            </a:r>
            <a:r>
              <a:rPr lang="en-US" altLang="zh-CN" sz="2400" dirty="0" err="1">
                <a:solidFill>
                  <a:schemeClr val="tx1"/>
                </a:solidFill>
              </a:rPr>
              <a:t>AgCl</a:t>
            </a:r>
            <a:r>
              <a:rPr lang="en-US" altLang="zh-CN" sz="2400" dirty="0">
                <a:solidFill>
                  <a:schemeClr val="tx1"/>
                </a:solidFill>
              </a:rPr>
              <a:t>(s)+2NH</a:t>
            </a:r>
            <a:r>
              <a:rPr lang="en-US" altLang="zh-CN" sz="2400" baseline="-30000" dirty="0">
                <a:solidFill>
                  <a:schemeClr val="tx1"/>
                </a:solidFill>
              </a:rPr>
              <a:t>3</a:t>
            </a:r>
            <a:r>
              <a:rPr lang="en-US" altLang="zh-CN" sz="2400" dirty="0">
                <a:solidFill>
                  <a:schemeClr val="tx1"/>
                </a:solidFill>
              </a:rPr>
              <a:t>=[Ag(NH</a:t>
            </a:r>
            <a:r>
              <a:rPr lang="en-US" altLang="zh-CN" sz="2400" baseline="-30000" dirty="0">
                <a:solidFill>
                  <a:schemeClr val="tx1"/>
                </a:solidFill>
              </a:rPr>
              <a:t>3</a:t>
            </a:r>
            <a:r>
              <a:rPr lang="en-US" altLang="zh-CN" sz="2400" dirty="0">
                <a:solidFill>
                  <a:schemeClr val="tx1"/>
                </a:solidFill>
              </a:rPr>
              <a:t>)</a:t>
            </a:r>
            <a:r>
              <a:rPr lang="en-US" altLang="zh-CN" sz="2400" baseline="-30000" dirty="0">
                <a:solidFill>
                  <a:schemeClr val="tx1"/>
                </a:solidFill>
              </a:rPr>
              <a:t>2</a:t>
            </a:r>
            <a:r>
              <a:rPr lang="en-US" altLang="zh-CN" sz="2400" dirty="0">
                <a:solidFill>
                  <a:schemeClr val="tx1"/>
                </a:solidFill>
              </a:rPr>
              <a:t>]</a:t>
            </a:r>
            <a:r>
              <a:rPr lang="en-US" altLang="zh-CN" sz="2400" baseline="30000" dirty="0">
                <a:solidFill>
                  <a:schemeClr val="tx1"/>
                </a:solidFill>
              </a:rPr>
              <a:t>+</a:t>
            </a:r>
            <a:r>
              <a:rPr lang="en-US" altLang="zh-CN" sz="2400" dirty="0">
                <a:solidFill>
                  <a:schemeClr val="tx1"/>
                </a:solidFill>
              </a:rPr>
              <a:t>+Cl</a:t>
            </a:r>
            <a:r>
              <a:rPr lang="en-US" altLang="zh-CN" sz="2400" baseline="30000" dirty="0">
                <a:solidFill>
                  <a:schemeClr val="tx1"/>
                </a:solidFill>
                <a:sym typeface="Symbol" pitchFamily="18" charset="2"/>
              </a:rPr>
              <a:t></a:t>
            </a:r>
            <a:r>
              <a:rPr lang="en-US" altLang="zh-CN" sz="2400" dirty="0">
                <a:solidFill>
                  <a:schemeClr val="tx1"/>
                </a:solidFill>
              </a:rPr>
              <a:t> </a:t>
            </a:r>
            <a:endParaRPr lang="en-US" altLang="zh-CN" sz="2400" baseline="30000" dirty="0">
              <a:solidFill>
                <a:schemeClr val="tx1"/>
              </a:solidFill>
              <a:sym typeface="Symbol" pitchFamily="18" charset="2"/>
            </a:endParaRPr>
          </a:p>
        </p:txBody>
      </p:sp>
      <p:sp>
        <p:nvSpPr>
          <p:cNvPr id="122884" name="Rectangle 6"/>
          <p:cNvSpPr>
            <a:spLocks noChangeArrowheads="1"/>
          </p:cNvSpPr>
          <p:nvPr/>
        </p:nvSpPr>
        <p:spPr bwMode="auto">
          <a:xfrm>
            <a:off x="1607527" y="2651126"/>
            <a:ext cx="62601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just" eaLnBrk="1" hangingPunct="1">
              <a:spcBef>
                <a:spcPct val="0"/>
              </a:spcBef>
              <a:buFontTx/>
              <a:buNone/>
            </a:pPr>
            <a:r>
              <a:rPr lang="en-US" altLang="zh-CN" sz="2400" b="0">
                <a:solidFill>
                  <a:schemeClr val="tx1"/>
                </a:solidFill>
              </a:rPr>
              <a:t>             </a:t>
            </a:r>
            <a:r>
              <a:rPr lang="en-US" altLang="zh-CN" sz="2400">
                <a:solidFill>
                  <a:schemeClr val="tx1"/>
                </a:solidFill>
              </a:rPr>
              <a:t>6.0 </a:t>
            </a:r>
            <a:r>
              <a:rPr lang="en-US" altLang="zh-CN" sz="2400">
                <a:solidFill>
                  <a:schemeClr val="tx1"/>
                </a:solidFill>
                <a:sym typeface="Symbol" pitchFamily="18" charset="2"/>
              </a:rPr>
              <a:t></a:t>
            </a:r>
            <a:r>
              <a:rPr lang="en-US" altLang="zh-CN" sz="2400">
                <a:solidFill>
                  <a:schemeClr val="tx1"/>
                </a:solidFill>
              </a:rPr>
              <a:t>2x</a:t>
            </a:r>
            <a:r>
              <a:rPr lang="en-US" altLang="zh-CN" sz="2400">
                <a:solidFill>
                  <a:schemeClr val="tx1"/>
                </a:solidFill>
                <a:sym typeface="Symbol" pitchFamily="18" charset="2"/>
              </a:rPr>
              <a:t>          x             x</a:t>
            </a:r>
          </a:p>
        </p:txBody>
      </p:sp>
      <p:graphicFrame>
        <p:nvGraphicFramePr>
          <p:cNvPr id="122885" name="Object 8"/>
          <p:cNvGraphicFramePr>
            <a:graphicFrameLocks noChangeAspect="1"/>
          </p:cNvGraphicFramePr>
          <p:nvPr/>
        </p:nvGraphicFramePr>
        <p:xfrm>
          <a:off x="1396512" y="3184526"/>
          <a:ext cx="4712677" cy="1147763"/>
        </p:xfrm>
        <a:graphic>
          <a:graphicData uri="http://schemas.openxmlformats.org/presentationml/2006/ole">
            <mc:AlternateContent xmlns:mc="http://schemas.openxmlformats.org/markup-compatibility/2006">
              <mc:Choice xmlns:v="urn:schemas-microsoft-com:vml" Requires="v">
                <p:oleObj name="Equation" r:id="rId2" imgW="2476500" imgH="558800" progId="Equation.3">
                  <p:embed/>
                </p:oleObj>
              </mc:Choice>
              <mc:Fallback>
                <p:oleObj name="Equation" r:id="rId2" imgW="2476500" imgH="558800" progId="Equation.3">
                  <p:embed/>
                  <p:pic>
                    <p:nvPicPr>
                      <p:cNvPr id="122885" name="Object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6512" y="3184526"/>
                        <a:ext cx="4712677" cy="114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2886" name="Rectangle 9"/>
          <p:cNvSpPr>
            <a:spLocks noChangeArrowheads="1"/>
          </p:cNvSpPr>
          <p:nvPr/>
        </p:nvSpPr>
        <p:spPr bwMode="auto">
          <a:xfrm>
            <a:off x="1396512" y="4403726"/>
            <a:ext cx="46423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just" eaLnBrk="1" hangingPunct="1">
              <a:spcBef>
                <a:spcPct val="0"/>
              </a:spcBef>
              <a:buFontTx/>
              <a:buNone/>
            </a:pPr>
            <a:r>
              <a:rPr kumimoji="0" lang="zh-CN" altLang="en-US" sz="2400">
                <a:solidFill>
                  <a:schemeClr val="tx1"/>
                </a:solidFill>
              </a:rPr>
              <a:t>解得    </a:t>
            </a:r>
            <a:r>
              <a:rPr kumimoji="0" lang="en-US" altLang="zh-CN" sz="2400">
                <a:solidFill>
                  <a:schemeClr val="tx1"/>
                </a:solidFill>
              </a:rPr>
              <a:t>x </a:t>
            </a:r>
            <a:r>
              <a:rPr lang="en-US" altLang="zh-CN" sz="2400">
                <a:solidFill>
                  <a:schemeClr val="tx1"/>
                </a:solidFill>
              </a:rPr>
              <a:t>= </a:t>
            </a:r>
            <a:r>
              <a:rPr lang="en-US" altLang="zh-CN" sz="2400">
                <a:solidFill>
                  <a:srgbClr val="FF0000"/>
                </a:solidFill>
              </a:rPr>
              <a:t>0.29</a:t>
            </a:r>
          </a:p>
        </p:txBody>
      </p:sp>
      <p:sp>
        <p:nvSpPr>
          <p:cNvPr id="122887" name="Rectangle 10"/>
          <p:cNvSpPr>
            <a:spLocks noChangeArrowheads="1"/>
          </p:cNvSpPr>
          <p:nvPr/>
        </p:nvSpPr>
        <p:spPr bwMode="auto">
          <a:xfrm>
            <a:off x="1396512" y="5013326"/>
            <a:ext cx="597876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just" eaLnBrk="1" hangingPunct="1">
              <a:spcBef>
                <a:spcPct val="0"/>
              </a:spcBef>
              <a:buFontTx/>
              <a:buNone/>
            </a:pPr>
            <a:r>
              <a:rPr lang="zh-CN" altLang="en-US" sz="2400">
                <a:solidFill>
                  <a:schemeClr val="tx1"/>
                </a:solidFill>
              </a:rPr>
              <a:t>即可溶解 </a:t>
            </a:r>
            <a:r>
              <a:rPr lang="en-US" altLang="zh-CN" sz="2400">
                <a:solidFill>
                  <a:schemeClr val="tx1"/>
                </a:solidFill>
              </a:rPr>
              <a:t>0.29 mol AgCl(s)</a:t>
            </a:r>
          </a:p>
        </p:txBody>
      </p:sp>
      <p:sp>
        <p:nvSpPr>
          <p:cNvPr id="122888" name="Rectangle 12"/>
          <p:cNvSpPr>
            <a:spLocks noChangeArrowheads="1"/>
          </p:cNvSpPr>
          <p:nvPr/>
        </p:nvSpPr>
        <p:spPr bwMode="auto">
          <a:xfrm>
            <a:off x="467544" y="5877272"/>
            <a:ext cx="8380534" cy="461665"/>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400" dirty="0">
                <a:solidFill>
                  <a:schemeClr val="tx1"/>
                </a:solidFill>
                <a:latin typeface="黑体" panose="02010600030101010101" pitchFamily="2" charset="-122"/>
                <a:ea typeface="黑体" panose="02010600030101010101" pitchFamily="2" charset="-122"/>
              </a:rPr>
              <a:t>设全部生成高配位数配合物，即忽略低配位数配合物的存在</a:t>
            </a:r>
            <a:endParaRPr lang="en-US" altLang="zh-CN" sz="2400" dirty="0">
              <a:solidFill>
                <a:schemeClr val="tx1"/>
              </a:solidFill>
              <a:latin typeface="黑体" panose="02010600030101010101" pitchFamily="2" charset="-122"/>
              <a:ea typeface="黑体" panose="02010600030101010101" pitchFamily="2" charset="-122"/>
            </a:endParaRPr>
          </a:p>
        </p:txBody>
      </p:sp>
    </p:spTree>
    <p:extLst>
      <p:ext uri="{BB962C8B-B14F-4D97-AF65-F5344CB8AC3E}">
        <p14:creationId xmlns:p14="http://schemas.microsoft.com/office/powerpoint/2010/main" val="4552686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3" name="Text Box 14"/>
          <p:cNvSpPr txBox="1">
            <a:spLocks noChangeArrowheads="1"/>
          </p:cNvSpPr>
          <p:nvPr/>
        </p:nvSpPr>
        <p:spPr bwMode="auto">
          <a:xfrm>
            <a:off x="395536" y="980728"/>
            <a:ext cx="842493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nSpc>
                <a:spcPct val="150000"/>
              </a:lnSpc>
              <a:spcBef>
                <a:spcPts val="0"/>
              </a:spcBef>
              <a:buFontTx/>
              <a:buNone/>
            </a:pPr>
            <a:r>
              <a:rPr kumimoji="0" lang="zh-CN" altLang="en-US" sz="2400" dirty="0">
                <a:solidFill>
                  <a:srgbClr val="0000FF"/>
                </a:solidFill>
                <a:latin typeface="+mn-lt"/>
                <a:ea typeface="+mj-ea"/>
              </a:rPr>
              <a:t>例：</a:t>
            </a:r>
            <a:r>
              <a:rPr kumimoji="0" lang="en-US" altLang="zh-CN" sz="2400" dirty="0">
                <a:solidFill>
                  <a:srgbClr val="0000FF"/>
                </a:solidFill>
                <a:latin typeface="+mn-lt"/>
                <a:ea typeface="+mj-ea"/>
              </a:rPr>
              <a:t>Fe</a:t>
            </a:r>
            <a:r>
              <a:rPr kumimoji="0" lang="en-US" altLang="zh-CN" sz="2400" baseline="30000" dirty="0">
                <a:solidFill>
                  <a:srgbClr val="0000FF"/>
                </a:solidFill>
                <a:latin typeface="+mn-lt"/>
                <a:ea typeface="+mj-ea"/>
              </a:rPr>
              <a:t>3+</a:t>
            </a:r>
            <a:r>
              <a:rPr kumimoji="0" lang="en-US" altLang="zh-CN" sz="2400" dirty="0">
                <a:solidFill>
                  <a:srgbClr val="0000FF"/>
                </a:solidFill>
                <a:latin typeface="+mn-lt"/>
                <a:ea typeface="+mj-ea"/>
              </a:rPr>
              <a:t>,  Fe</a:t>
            </a:r>
            <a:r>
              <a:rPr kumimoji="0" lang="en-US" altLang="zh-CN" sz="2400" baseline="30000" dirty="0">
                <a:solidFill>
                  <a:srgbClr val="0000FF"/>
                </a:solidFill>
                <a:latin typeface="+mn-lt"/>
                <a:ea typeface="+mj-ea"/>
              </a:rPr>
              <a:t>2+</a:t>
            </a:r>
            <a:r>
              <a:rPr kumimoji="0" lang="zh-CN" altLang="en-US" sz="2400" dirty="0">
                <a:solidFill>
                  <a:srgbClr val="0000FF"/>
                </a:solidFill>
                <a:latin typeface="+mn-lt"/>
                <a:ea typeface="+mj-ea"/>
              </a:rPr>
              <a:t>都为</a:t>
            </a:r>
            <a:r>
              <a:rPr kumimoji="0" lang="en-US" altLang="zh-CN" sz="2400" dirty="0">
                <a:solidFill>
                  <a:srgbClr val="0000FF"/>
                </a:solidFill>
                <a:latin typeface="+mn-lt"/>
                <a:ea typeface="+mj-ea"/>
              </a:rPr>
              <a:t>1.0 </a:t>
            </a:r>
            <a:r>
              <a:rPr kumimoji="0" lang="en-US" altLang="zh-CN" sz="2400" dirty="0" err="1">
                <a:solidFill>
                  <a:srgbClr val="0000FF"/>
                </a:solidFill>
                <a:latin typeface="+mn-lt"/>
                <a:ea typeface="+mj-ea"/>
              </a:rPr>
              <a:t>mol</a:t>
            </a:r>
            <a:r>
              <a:rPr kumimoji="0" lang="en-US" altLang="zh-CN" sz="2400" dirty="0">
                <a:solidFill>
                  <a:srgbClr val="0000FF"/>
                </a:solidFill>
                <a:latin typeface="+mn-lt"/>
                <a:ea typeface="+mj-ea"/>
              </a:rPr>
              <a:t>/dm</a:t>
            </a:r>
            <a:r>
              <a:rPr kumimoji="0" lang="en-US" altLang="zh-CN" sz="2400" baseline="30000" dirty="0">
                <a:solidFill>
                  <a:srgbClr val="0000FF"/>
                </a:solidFill>
                <a:latin typeface="+mn-lt"/>
                <a:ea typeface="+mj-ea"/>
              </a:rPr>
              <a:t>3</a:t>
            </a:r>
            <a:r>
              <a:rPr kumimoji="0" lang="zh-CN" altLang="en-US" sz="2400" dirty="0">
                <a:solidFill>
                  <a:srgbClr val="0000FF"/>
                </a:solidFill>
                <a:latin typeface="+mn-lt"/>
                <a:ea typeface="+mj-ea"/>
              </a:rPr>
              <a:t>的溶液中，加入过量</a:t>
            </a:r>
            <a:r>
              <a:rPr kumimoji="0" lang="en-US" altLang="zh-CN" sz="2400" dirty="0" err="1">
                <a:solidFill>
                  <a:srgbClr val="0000FF"/>
                </a:solidFill>
                <a:latin typeface="+mn-lt"/>
                <a:ea typeface="+mj-ea"/>
              </a:rPr>
              <a:t>NaF</a:t>
            </a:r>
            <a:r>
              <a:rPr kumimoji="0" lang="en-US" altLang="zh-CN" sz="2400" dirty="0">
                <a:solidFill>
                  <a:srgbClr val="0000FF"/>
                </a:solidFill>
                <a:latin typeface="+mn-lt"/>
                <a:ea typeface="+mj-ea"/>
              </a:rPr>
              <a:t>, </a:t>
            </a:r>
            <a:r>
              <a:rPr kumimoji="0" lang="zh-CN" altLang="en-US" sz="2400" dirty="0">
                <a:solidFill>
                  <a:srgbClr val="0000FF"/>
                </a:solidFill>
                <a:latin typeface="+mn-lt"/>
                <a:ea typeface="+mj-ea"/>
              </a:rPr>
              <a:t>使反应后</a:t>
            </a:r>
            <a:r>
              <a:rPr kumimoji="0" lang="en-US" altLang="zh-CN" sz="2400" dirty="0">
                <a:solidFill>
                  <a:srgbClr val="0000FF"/>
                </a:solidFill>
                <a:latin typeface="+mn-lt"/>
                <a:ea typeface="+mj-ea"/>
              </a:rPr>
              <a:t>[F</a:t>
            </a:r>
            <a:r>
              <a:rPr kumimoji="0" lang="en-US" altLang="zh-CN" sz="2400" baseline="30000" dirty="0">
                <a:solidFill>
                  <a:srgbClr val="0000FF"/>
                </a:solidFill>
                <a:latin typeface="+mn-lt"/>
                <a:ea typeface="+mj-ea"/>
              </a:rPr>
              <a:t>-</a:t>
            </a:r>
            <a:r>
              <a:rPr kumimoji="0" lang="en-US" altLang="zh-CN" sz="2400" dirty="0">
                <a:solidFill>
                  <a:srgbClr val="0000FF"/>
                </a:solidFill>
                <a:latin typeface="+mn-lt"/>
                <a:ea typeface="+mj-ea"/>
              </a:rPr>
              <a:t>]= 1.0 </a:t>
            </a:r>
            <a:r>
              <a:rPr kumimoji="0" lang="en-US" altLang="zh-CN" sz="2400" dirty="0" err="1">
                <a:solidFill>
                  <a:srgbClr val="0000FF"/>
                </a:solidFill>
                <a:latin typeface="+mn-lt"/>
                <a:ea typeface="+mj-ea"/>
              </a:rPr>
              <a:t>mol</a:t>
            </a:r>
            <a:r>
              <a:rPr kumimoji="0" lang="en-US" altLang="zh-CN" sz="2400" dirty="0">
                <a:solidFill>
                  <a:srgbClr val="0000FF"/>
                </a:solidFill>
                <a:latin typeface="+mn-lt"/>
                <a:ea typeface="+mj-ea"/>
              </a:rPr>
              <a:t>/dm</a:t>
            </a:r>
            <a:r>
              <a:rPr kumimoji="0" lang="en-US" altLang="zh-CN" sz="2400" baseline="30000" dirty="0">
                <a:solidFill>
                  <a:srgbClr val="0000FF"/>
                </a:solidFill>
                <a:latin typeface="+mn-lt"/>
                <a:ea typeface="+mj-ea"/>
              </a:rPr>
              <a:t>3</a:t>
            </a:r>
            <a:r>
              <a:rPr kumimoji="0" lang="en-US" altLang="zh-CN" sz="2400" dirty="0">
                <a:solidFill>
                  <a:srgbClr val="0000FF"/>
                </a:solidFill>
                <a:latin typeface="+mn-lt"/>
                <a:ea typeface="+mj-ea"/>
              </a:rPr>
              <a:t>,  </a:t>
            </a:r>
            <a:r>
              <a:rPr kumimoji="0" lang="zh-CN" altLang="en-US" sz="2400" dirty="0">
                <a:solidFill>
                  <a:srgbClr val="0000FF"/>
                </a:solidFill>
                <a:latin typeface="+mn-lt"/>
                <a:ea typeface="+mj-ea"/>
              </a:rPr>
              <a:t>问此条件下</a:t>
            </a:r>
            <a:r>
              <a:rPr kumimoji="0" lang="en-US" altLang="zh-CN" sz="2400" dirty="0">
                <a:solidFill>
                  <a:srgbClr val="0000FF"/>
                </a:solidFill>
                <a:latin typeface="+mn-lt"/>
                <a:ea typeface="+mj-ea"/>
              </a:rPr>
              <a:t>Fe</a:t>
            </a:r>
            <a:r>
              <a:rPr kumimoji="0" lang="en-US" altLang="zh-CN" sz="2400" baseline="30000" dirty="0">
                <a:solidFill>
                  <a:srgbClr val="0000FF"/>
                </a:solidFill>
                <a:latin typeface="+mn-lt"/>
                <a:ea typeface="+mj-ea"/>
              </a:rPr>
              <a:t>3+</a:t>
            </a:r>
            <a:r>
              <a:rPr kumimoji="0" lang="zh-CN" altLang="en-US" sz="2400" dirty="0">
                <a:solidFill>
                  <a:srgbClr val="0000FF"/>
                </a:solidFill>
                <a:latin typeface="+mn-lt"/>
                <a:ea typeface="+mj-ea"/>
              </a:rPr>
              <a:t>能否氧化</a:t>
            </a:r>
            <a:r>
              <a:rPr kumimoji="0" lang="en-US" altLang="zh-CN" sz="2400" dirty="0">
                <a:solidFill>
                  <a:srgbClr val="0000FF"/>
                </a:solidFill>
                <a:latin typeface="+mn-lt"/>
                <a:ea typeface="+mj-ea"/>
              </a:rPr>
              <a:t>I</a:t>
            </a:r>
            <a:r>
              <a:rPr kumimoji="0" lang="en-US" altLang="zh-CN" sz="2400" baseline="30000" dirty="0">
                <a:solidFill>
                  <a:srgbClr val="0000FF"/>
                </a:solidFill>
                <a:latin typeface="+mn-lt"/>
                <a:ea typeface="+mj-ea"/>
              </a:rPr>
              <a:t>-  </a:t>
            </a:r>
            <a:r>
              <a:rPr kumimoji="0" lang="en-US" altLang="zh-CN" sz="2400" dirty="0">
                <a:solidFill>
                  <a:srgbClr val="0000FF"/>
                </a:solidFill>
                <a:latin typeface="+mn-lt"/>
                <a:ea typeface="+mj-ea"/>
              </a:rPr>
              <a:t>?</a:t>
            </a:r>
          </a:p>
        </p:txBody>
      </p:sp>
      <p:sp>
        <p:nvSpPr>
          <p:cNvPr id="3" name="TextBox 14">
            <a:extLst>
              <a:ext uri="{FF2B5EF4-FFF2-40B4-BE49-F238E27FC236}">
                <a16:creationId xmlns:a16="http://schemas.microsoft.com/office/drawing/2014/main" id="{B7E7B878-A04F-3243-BE15-47249DBB5A50}"/>
              </a:ext>
            </a:extLst>
          </p:cNvPr>
          <p:cNvSpPr txBox="1">
            <a:spLocks noChangeArrowheads="1"/>
          </p:cNvSpPr>
          <p:nvPr/>
        </p:nvSpPr>
        <p:spPr bwMode="auto">
          <a:xfrm>
            <a:off x="714749" y="2276101"/>
            <a:ext cx="260252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0"/>
              </a:spcBef>
              <a:buFontTx/>
              <a:buNone/>
            </a:pPr>
            <a:r>
              <a:rPr kumimoji="0" lang="en-US" altLang="zh-CN" sz="2400" dirty="0">
                <a:solidFill>
                  <a:schemeClr val="tx1"/>
                </a:solidFill>
                <a:latin typeface="Arial" charset="0"/>
              </a:rPr>
              <a:t>E</a:t>
            </a:r>
            <a:r>
              <a:rPr kumimoji="0" lang="el-GR" altLang="zh-CN" sz="2400" baseline="30000" dirty="0">
                <a:solidFill>
                  <a:schemeClr val="tx1"/>
                </a:solidFill>
                <a:latin typeface="华文中宋" pitchFamily="2" charset="-122"/>
                <a:ea typeface="华文中宋" pitchFamily="2" charset="-122"/>
              </a:rPr>
              <a:t>θ</a:t>
            </a:r>
            <a:r>
              <a:rPr kumimoji="0" lang="en-US" altLang="zh-CN" sz="2400" baseline="-25000" dirty="0">
                <a:solidFill>
                  <a:schemeClr val="tx1"/>
                </a:solidFill>
                <a:latin typeface="Arial" charset="0"/>
              </a:rPr>
              <a:t>Fe</a:t>
            </a:r>
            <a:r>
              <a:rPr kumimoji="0" lang="en-US" altLang="zh-CN" sz="2400" baseline="-5000" dirty="0">
                <a:solidFill>
                  <a:schemeClr val="tx1"/>
                </a:solidFill>
                <a:latin typeface="Arial" charset="0"/>
              </a:rPr>
              <a:t>3+</a:t>
            </a:r>
            <a:r>
              <a:rPr kumimoji="0" lang="en-US" altLang="zh-CN" sz="2400" baseline="-25000" dirty="0">
                <a:solidFill>
                  <a:schemeClr val="tx1"/>
                </a:solidFill>
                <a:latin typeface="Arial" charset="0"/>
              </a:rPr>
              <a:t>/Fe</a:t>
            </a:r>
            <a:r>
              <a:rPr kumimoji="0" lang="en-US" altLang="zh-CN" sz="2400" baseline="-5000" dirty="0">
                <a:solidFill>
                  <a:schemeClr val="tx1"/>
                </a:solidFill>
                <a:latin typeface="Arial" charset="0"/>
              </a:rPr>
              <a:t>2+</a:t>
            </a:r>
            <a:r>
              <a:rPr kumimoji="0" lang="en-US" altLang="zh-CN" sz="2400" dirty="0">
                <a:solidFill>
                  <a:schemeClr val="tx1"/>
                </a:solidFill>
                <a:latin typeface="Arial" charset="0"/>
              </a:rPr>
              <a:t>=0.77 V</a:t>
            </a:r>
            <a:endParaRPr kumimoji="0" lang="zh-CN" altLang="en-US" sz="2400" dirty="0">
              <a:solidFill>
                <a:schemeClr val="tx1"/>
              </a:solidFill>
              <a:latin typeface="Arial" charset="0"/>
            </a:endParaRPr>
          </a:p>
        </p:txBody>
      </p:sp>
      <p:sp>
        <p:nvSpPr>
          <p:cNvPr id="4" name="矩形 15">
            <a:extLst>
              <a:ext uri="{FF2B5EF4-FFF2-40B4-BE49-F238E27FC236}">
                <a16:creationId xmlns:a16="http://schemas.microsoft.com/office/drawing/2014/main" id="{B4E5951F-04F1-AD40-8BE4-F1403B161C3A}"/>
              </a:ext>
            </a:extLst>
          </p:cNvPr>
          <p:cNvSpPr>
            <a:spLocks noChangeArrowheads="1"/>
          </p:cNvSpPr>
          <p:nvPr/>
        </p:nvSpPr>
        <p:spPr bwMode="auto">
          <a:xfrm>
            <a:off x="714749" y="2924944"/>
            <a:ext cx="19223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0"/>
              </a:spcBef>
              <a:buFontTx/>
              <a:buNone/>
            </a:pPr>
            <a:r>
              <a:rPr kumimoji="0" lang="en-US" altLang="zh-CN" sz="2400" dirty="0">
                <a:solidFill>
                  <a:schemeClr val="tx1"/>
                </a:solidFill>
                <a:latin typeface="Arial" charset="0"/>
              </a:rPr>
              <a:t>E</a:t>
            </a:r>
            <a:r>
              <a:rPr kumimoji="0" lang="el-GR" altLang="zh-CN" sz="2400" baseline="30000" dirty="0">
                <a:solidFill>
                  <a:schemeClr val="tx1"/>
                </a:solidFill>
                <a:latin typeface="Arial" charset="0"/>
                <a:ea typeface="黑体" pitchFamily="2" charset="-122"/>
                <a:cs typeface="Arial" charset="0"/>
              </a:rPr>
              <a:t>θ</a:t>
            </a:r>
            <a:r>
              <a:rPr kumimoji="0" lang="en-US" altLang="zh-CN" sz="2400" dirty="0">
                <a:solidFill>
                  <a:schemeClr val="tx1"/>
                </a:solidFill>
                <a:latin typeface="Arial" charset="0"/>
              </a:rPr>
              <a:t>I</a:t>
            </a:r>
            <a:r>
              <a:rPr kumimoji="0" lang="en-US" altLang="zh-CN" sz="2400" baseline="-25000" dirty="0">
                <a:solidFill>
                  <a:schemeClr val="tx1"/>
                </a:solidFill>
                <a:latin typeface="Arial" charset="0"/>
              </a:rPr>
              <a:t>2</a:t>
            </a:r>
            <a:r>
              <a:rPr kumimoji="0" lang="en-US" altLang="zh-CN" sz="2400" dirty="0">
                <a:solidFill>
                  <a:schemeClr val="tx1"/>
                </a:solidFill>
                <a:latin typeface="Arial" charset="0"/>
              </a:rPr>
              <a:t>/I</a:t>
            </a:r>
            <a:r>
              <a:rPr kumimoji="0" lang="en-US" altLang="zh-CN" sz="2400" baseline="30000" dirty="0">
                <a:solidFill>
                  <a:schemeClr val="tx1"/>
                </a:solidFill>
                <a:latin typeface="Arial" charset="0"/>
              </a:rPr>
              <a:t>-</a:t>
            </a:r>
            <a:r>
              <a:rPr kumimoji="0" lang="en-US" altLang="zh-CN" sz="2400" dirty="0">
                <a:solidFill>
                  <a:schemeClr val="tx1"/>
                </a:solidFill>
                <a:latin typeface="Arial" charset="0"/>
              </a:rPr>
              <a:t>=0.54V</a:t>
            </a:r>
            <a:endParaRPr kumimoji="0" lang="zh-CN" altLang="en-US" sz="2400" b="0" dirty="0">
              <a:solidFill>
                <a:schemeClr val="tx1"/>
              </a:solidFill>
              <a:latin typeface="Arial" charset="0"/>
            </a:endParaRPr>
          </a:p>
        </p:txBody>
      </p:sp>
      <p:grpSp>
        <p:nvGrpSpPr>
          <p:cNvPr id="7" name="组合 6">
            <a:extLst>
              <a:ext uri="{FF2B5EF4-FFF2-40B4-BE49-F238E27FC236}">
                <a16:creationId xmlns:a16="http://schemas.microsoft.com/office/drawing/2014/main" id="{CEE5D039-5D8D-E74E-849F-79309BCC818D}"/>
              </a:ext>
            </a:extLst>
          </p:cNvPr>
          <p:cNvGrpSpPr/>
          <p:nvPr/>
        </p:nvGrpSpPr>
        <p:grpSpPr>
          <a:xfrm>
            <a:off x="714749" y="3501008"/>
            <a:ext cx="2804188" cy="540891"/>
            <a:chOff x="502992" y="3578252"/>
            <a:chExt cx="2804188" cy="540891"/>
          </a:xfrm>
        </p:grpSpPr>
        <p:sp>
          <p:nvSpPr>
            <p:cNvPr id="2" name="文本框 1">
              <a:extLst>
                <a:ext uri="{FF2B5EF4-FFF2-40B4-BE49-F238E27FC236}">
                  <a16:creationId xmlns:a16="http://schemas.microsoft.com/office/drawing/2014/main" id="{C88F7CAE-38C2-B34F-B5B9-B6C20CD387FD}"/>
                </a:ext>
              </a:extLst>
            </p:cNvPr>
            <p:cNvSpPr txBox="1"/>
            <p:nvPr/>
          </p:nvSpPr>
          <p:spPr>
            <a:xfrm>
              <a:off x="755576" y="3811366"/>
              <a:ext cx="1000595" cy="307777"/>
            </a:xfrm>
            <a:prstGeom prst="rect">
              <a:avLst/>
            </a:prstGeom>
            <a:noFill/>
          </p:spPr>
          <p:txBody>
            <a:bodyPr wrap="none" rtlCol="0">
              <a:spAutoFit/>
            </a:bodyPr>
            <a:lstStyle/>
            <a:p>
              <a:r>
                <a:rPr kumimoji="1" lang="zh-CN" altLang="en-US" sz="1400" dirty="0"/>
                <a:t>稳，</a:t>
              </a:r>
              <a:r>
                <a:rPr kumimoji="1" lang="en-US" altLang="zh-CN" sz="1400" dirty="0"/>
                <a:t>FeF</a:t>
              </a:r>
              <a:r>
                <a:rPr kumimoji="1" lang="en-US" altLang="zh-CN" sz="1400" baseline="-25000" dirty="0"/>
                <a:t>6</a:t>
              </a:r>
              <a:r>
                <a:rPr kumimoji="1" lang="en-US" altLang="zh-CN" sz="1400" baseline="30000" dirty="0"/>
                <a:t>-3</a:t>
              </a:r>
              <a:endParaRPr kumimoji="1" lang="zh-CN" altLang="en-US" sz="1400" dirty="0"/>
            </a:p>
          </p:txBody>
        </p:sp>
        <p:sp>
          <p:nvSpPr>
            <p:cNvPr id="5" name="矩形 4">
              <a:extLst>
                <a:ext uri="{FF2B5EF4-FFF2-40B4-BE49-F238E27FC236}">
                  <a16:creationId xmlns:a16="http://schemas.microsoft.com/office/drawing/2014/main" id="{D78A312A-A6AA-E648-BE7B-ED34307B9026}"/>
                </a:ext>
              </a:extLst>
            </p:cNvPr>
            <p:cNvSpPr/>
            <p:nvPr/>
          </p:nvSpPr>
          <p:spPr>
            <a:xfrm>
              <a:off x="502992" y="3578252"/>
              <a:ext cx="389850" cy="461665"/>
            </a:xfrm>
            <a:prstGeom prst="rect">
              <a:avLst/>
            </a:prstGeom>
          </p:spPr>
          <p:txBody>
            <a:bodyPr wrap="none">
              <a:spAutoFit/>
            </a:bodyPr>
            <a:lstStyle/>
            <a:p>
              <a:r>
                <a:rPr lang="en-US" altLang="zh-CN" i="1" dirty="0"/>
                <a:t>K</a:t>
              </a:r>
              <a:endParaRPr lang="zh-CN" altLang="en-US" i="1" dirty="0"/>
            </a:p>
          </p:txBody>
        </p:sp>
        <p:sp>
          <p:nvSpPr>
            <p:cNvPr id="6" name="文本框 5">
              <a:extLst>
                <a:ext uri="{FF2B5EF4-FFF2-40B4-BE49-F238E27FC236}">
                  <a16:creationId xmlns:a16="http://schemas.microsoft.com/office/drawing/2014/main" id="{1E3A445D-68E7-614A-AB82-15CBED946F2C}"/>
                </a:ext>
              </a:extLst>
            </p:cNvPr>
            <p:cNvSpPr txBox="1"/>
            <p:nvPr/>
          </p:nvSpPr>
          <p:spPr>
            <a:xfrm>
              <a:off x="1740726" y="3619723"/>
              <a:ext cx="1566454" cy="461665"/>
            </a:xfrm>
            <a:prstGeom prst="rect">
              <a:avLst/>
            </a:prstGeom>
            <a:noFill/>
          </p:spPr>
          <p:txBody>
            <a:bodyPr wrap="none" rtlCol="0">
              <a:spAutoFit/>
            </a:bodyPr>
            <a:lstStyle/>
            <a:p>
              <a:r>
                <a:rPr kumimoji="1" lang="en-US" altLang="zh-CN" dirty="0"/>
                <a:t>=1.6×10</a:t>
              </a:r>
              <a:r>
                <a:rPr kumimoji="1" lang="en-US" altLang="zh-CN" baseline="30000" dirty="0"/>
                <a:t>16</a:t>
              </a:r>
              <a:endParaRPr kumimoji="1" lang="zh-CN" altLang="en-US" dirty="0"/>
            </a:p>
          </p:txBody>
        </p:sp>
      </p:grpSp>
      <p:sp>
        <p:nvSpPr>
          <p:cNvPr id="9" name="Text Box 1026">
            <a:extLst>
              <a:ext uri="{FF2B5EF4-FFF2-40B4-BE49-F238E27FC236}">
                <a16:creationId xmlns:a16="http://schemas.microsoft.com/office/drawing/2014/main" id="{573FF264-1FD9-CD44-9100-65950C90E1C6}"/>
              </a:ext>
            </a:extLst>
          </p:cNvPr>
          <p:cNvSpPr txBox="1">
            <a:spLocks noChangeArrowheads="1"/>
          </p:cNvSpPr>
          <p:nvPr/>
        </p:nvSpPr>
        <p:spPr bwMode="auto">
          <a:xfrm>
            <a:off x="2182060" y="329804"/>
            <a:ext cx="4851888" cy="519113"/>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spcAft>
                <a:spcPct val="50000"/>
              </a:spcAft>
              <a:buClr>
                <a:srgbClr val="0000FF"/>
              </a:buClr>
              <a:buFont typeface="Wingdings" pitchFamily="2" charset="2"/>
              <a:buChar char="q"/>
              <a:defRPr/>
            </a:pPr>
            <a:r>
              <a:rPr kumimoji="0" lang="en-US" altLang="zh-CN" sz="2800" dirty="0">
                <a:solidFill>
                  <a:srgbClr val="0000FF"/>
                </a:solidFill>
                <a:effectLst>
                  <a:outerShdw blurRad="38100" dist="38100" dir="2700000" algn="tl">
                    <a:srgbClr val="C0C0C0"/>
                  </a:outerShdw>
                </a:effectLst>
              </a:rPr>
              <a:t> </a:t>
            </a:r>
            <a:r>
              <a:rPr kumimoji="0" lang="zh-CN" altLang="en-US" sz="2800" dirty="0">
                <a:solidFill>
                  <a:srgbClr val="0000FF"/>
                </a:solidFill>
                <a:effectLst>
                  <a:outerShdw blurRad="38100" dist="38100" dir="2700000" algn="tl">
                    <a:srgbClr val="C0C0C0"/>
                  </a:outerShdw>
                </a:effectLst>
              </a:rPr>
              <a:t>配位平衡与氧化还原平衡</a:t>
            </a:r>
          </a:p>
        </p:txBody>
      </p:sp>
    </p:spTree>
    <p:extLst>
      <p:ext uri="{BB962C8B-B14F-4D97-AF65-F5344CB8AC3E}">
        <p14:creationId xmlns:p14="http://schemas.microsoft.com/office/powerpoint/2010/main" val="339367147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7"/>
          <p:cNvGraphicFramePr>
            <a:graphicFrameLocks noChangeAspect="1"/>
          </p:cNvGraphicFramePr>
          <p:nvPr/>
        </p:nvGraphicFramePr>
        <p:xfrm>
          <a:off x="2195737" y="3145784"/>
          <a:ext cx="3798277" cy="944562"/>
        </p:xfrm>
        <a:graphic>
          <a:graphicData uri="http://schemas.openxmlformats.org/presentationml/2006/ole">
            <mc:AlternateContent xmlns:mc="http://schemas.openxmlformats.org/markup-compatibility/2006">
              <mc:Choice xmlns:v="urn:schemas-microsoft-com:vml" Requires="v">
                <p:oleObj name="Equation" r:id="rId2" imgW="2324100" imgH="533400" progId="Equation.3">
                  <p:embed/>
                </p:oleObj>
              </mc:Choice>
              <mc:Fallback>
                <p:oleObj name="Equation" r:id="rId2" imgW="2324100" imgH="533400" progId="Equation.3">
                  <p:embed/>
                  <p:pic>
                    <p:nvPicPr>
                      <p:cNvPr id="2" name="Object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737" y="3145784"/>
                        <a:ext cx="3798277" cy="94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Text Box 15"/>
          <p:cNvSpPr txBox="1">
            <a:spLocks noChangeArrowheads="1"/>
          </p:cNvSpPr>
          <p:nvPr/>
        </p:nvSpPr>
        <p:spPr bwMode="auto">
          <a:xfrm>
            <a:off x="2063059" y="2650186"/>
            <a:ext cx="632536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50000"/>
              </a:spcBef>
              <a:buFontTx/>
              <a:buNone/>
            </a:pPr>
            <a:r>
              <a:rPr kumimoji="0" lang="zh-CN" altLang="en-US" sz="2400" dirty="0">
                <a:solidFill>
                  <a:schemeClr val="tx1"/>
                </a:solidFill>
                <a:latin typeface="Arial" charset="0"/>
              </a:rPr>
              <a:t>解：</a:t>
            </a:r>
            <a:r>
              <a:rPr kumimoji="0" lang="en-US" altLang="zh-CN" sz="2400" dirty="0">
                <a:solidFill>
                  <a:schemeClr val="tx1"/>
                </a:solidFill>
                <a:latin typeface="Arial" charset="0"/>
              </a:rPr>
              <a:t>[FeF</a:t>
            </a:r>
            <a:r>
              <a:rPr kumimoji="0" lang="en-US" altLang="zh-CN" sz="2400" baseline="-25000" dirty="0">
                <a:solidFill>
                  <a:schemeClr val="tx1"/>
                </a:solidFill>
                <a:latin typeface="Arial" charset="0"/>
              </a:rPr>
              <a:t>6</a:t>
            </a:r>
            <a:r>
              <a:rPr kumimoji="0" lang="en-US" altLang="zh-CN" sz="2400" baseline="30000" dirty="0">
                <a:solidFill>
                  <a:schemeClr val="tx1"/>
                </a:solidFill>
                <a:latin typeface="Arial" charset="0"/>
              </a:rPr>
              <a:t>3-</a:t>
            </a:r>
            <a:r>
              <a:rPr kumimoji="0" lang="en-US" altLang="zh-CN" sz="2400" dirty="0">
                <a:solidFill>
                  <a:schemeClr val="tx1"/>
                </a:solidFill>
                <a:latin typeface="Arial" charset="0"/>
              </a:rPr>
              <a:t>]=1.0 </a:t>
            </a:r>
            <a:r>
              <a:rPr kumimoji="0" lang="en-US" altLang="zh-CN" sz="2400" dirty="0" err="1">
                <a:solidFill>
                  <a:schemeClr val="tx1"/>
                </a:solidFill>
                <a:latin typeface="Arial" charset="0"/>
              </a:rPr>
              <a:t>mol</a:t>
            </a:r>
            <a:r>
              <a:rPr kumimoji="0" lang="en-US" altLang="zh-CN" sz="2400" dirty="0">
                <a:solidFill>
                  <a:schemeClr val="tx1"/>
                </a:solidFill>
                <a:latin typeface="Arial" charset="0"/>
              </a:rPr>
              <a:t>/dm</a:t>
            </a:r>
            <a:r>
              <a:rPr kumimoji="0" lang="en-US" altLang="zh-CN" sz="2400" baseline="30000" dirty="0">
                <a:solidFill>
                  <a:schemeClr val="tx1"/>
                </a:solidFill>
                <a:latin typeface="Arial" charset="0"/>
              </a:rPr>
              <a:t>3  </a:t>
            </a:r>
            <a:r>
              <a:rPr kumimoji="0" lang="en-US" altLang="zh-CN" sz="2400" dirty="0">
                <a:solidFill>
                  <a:schemeClr val="tx1"/>
                </a:solidFill>
                <a:latin typeface="Arial" charset="0"/>
              </a:rPr>
              <a:t>[F</a:t>
            </a:r>
            <a:r>
              <a:rPr kumimoji="0" lang="en-US" altLang="zh-CN" sz="2400" baseline="30000" dirty="0">
                <a:solidFill>
                  <a:schemeClr val="tx1"/>
                </a:solidFill>
                <a:latin typeface="Arial" charset="0"/>
              </a:rPr>
              <a:t>-</a:t>
            </a:r>
            <a:r>
              <a:rPr kumimoji="0" lang="en-US" altLang="zh-CN" sz="2400" dirty="0">
                <a:solidFill>
                  <a:schemeClr val="tx1"/>
                </a:solidFill>
                <a:latin typeface="Arial" charset="0"/>
              </a:rPr>
              <a:t>]=1.0 </a:t>
            </a:r>
            <a:r>
              <a:rPr kumimoji="0" lang="en-US" altLang="zh-CN" sz="2400" dirty="0" err="1">
                <a:solidFill>
                  <a:schemeClr val="tx1"/>
                </a:solidFill>
                <a:latin typeface="Arial" charset="0"/>
              </a:rPr>
              <a:t>mol</a:t>
            </a:r>
            <a:r>
              <a:rPr kumimoji="0" lang="en-US" altLang="zh-CN" sz="2400" dirty="0">
                <a:solidFill>
                  <a:schemeClr val="tx1"/>
                </a:solidFill>
                <a:latin typeface="Arial" charset="0"/>
              </a:rPr>
              <a:t>/dm</a:t>
            </a:r>
            <a:r>
              <a:rPr kumimoji="0" lang="en-US" altLang="zh-CN" sz="2400" baseline="30000" dirty="0">
                <a:solidFill>
                  <a:schemeClr val="tx1"/>
                </a:solidFill>
                <a:latin typeface="Arial" charset="0"/>
              </a:rPr>
              <a:t>3</a:t>
            </a:r>
            <a:endParaRPr kumimoji="0" lang="zh-CN" altLang="en-US" sz="2400" baseline="30000" dirty="0">
              <a:solidFill>
                <a:schemeClr val="tx1"/>
              </a:solidFill>
              <a:latin typeface="Arial" charset="0"/>
            </a:endParaRPr>
          </a:p>
        </p:txBody>
      </p:sp>
      <p:sp>
        <p:nvSpPr>
          <p:cNvPr id="4" name="Text Box 16"/>
          <p:cNvSpPr txBox="1">
            <a:spLocks noChangeArrowheads="1"/>
          </p:cNvSpPr>
          <p:nvPr/>
        </p:nvSpPr>
        <p:spPr bwMode="auto">
          <a:xfrm>
            <a:off x="877322" y="4204745"/>
            <a:ext cx="52788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50000"/>
              </a:spcBef>
              <a:buFontTx/>
              <a:buNone/>
            </a:pPr>
            <a:r>
              <a:rPr kumimoji="0" lang="zh-CN" altLang="en-US" sz="2400" dirty="0">
                <a:solidFill>
                  <a:schemeClr val="tx1"/>
                </a:solidFill>
                <a:latin typeface="Arial" charset="0"/>
              </a:rPr>
              <a:t>则代入得</a:t>
            </a:r>
            <a:r>
              <a:rPr kumimoji="0" lang="en-US" altLang="zh-CN" sz="2400" dirty="0">
                <a:solidFill>
                  <a:schemeClr val="tx1"/>
                </a:solidFill>
                <a:latin typeface="Arial" charset="0"/>
              </a:rPr>
              <a:t>[Fe</a:t>
            </a:r>
            <a:r>
              <a:rPr kumimoji="0" lang="en-US" altLang="zh-CN" sz="2400" baseline="30000" dirty="0">
                <a:solidFill>
                  <a:schemeClr val="tx1"/>
                </a:solidFill>
                <a:latin typeface="Arial" charset="0"/>
              </a:rPr>
              <a:t>3+</a:t>
            </a:r>
            <a:r>
              <a:rPr kumimoji="0" lang="en-US" altLang="zh-CN" sz="2400" dirty="0">
                <a:solidFill>
                  <a:schemeClr val="tx1"/>
                </a:solidFill>
                <a:latin typeface="Arial" charset="0"/>
              </a:rPr>
              <a:t>]=6.25</a:t>
            </a:r>
            <a:r>
              <a:rPr kumimoji="0" lang="en-US" altLang="zh-CN" sz="2400" dirty="0">
                <a:solidFill>
                  <a:schemeClr val="tx1"/>
                </a:solidFill>
                <a:latin typeface="Arial" charset="0"/>
                <a:cs typeface="Arial" charset="0"/>
              </a:rPr>
              <a:t>×10</a:t>
            </a:r>
            <a:r>
              <a:rPr kumimoji="0" lang="en-US" altLang="zh-CN" sz="2400" baseline="30000" dirty="0">
                <a:solidFill>
                  <a:schemeClr val="tx1"/>
                </a:solidFill>
                <a:latin typeface="Arial" charset="0"/>
                <a:cs typeface="Arial" charset="0"/>
              </a:rPr>
              <a:t>-17</a:t>
            </a:r>
          </a:p>
        </p:txBody>
      </p:sp>
      <p:graphicFrame>
        <p:nvGraphicFramePr>
          <p:cNvPr id="5" name="Object 19"/>
          <p:cNvGraphicFramePr>
            <a:graphicFrameLocks noChangeAspect="1"/>
          </p:cNvGraphicFramePr>
          <p:nvPr/>
        </p:nvGraphicFramePr>
        <p:xfrm>
          <a:off x="589289" y="4843115"/>
          <a:ext cx="8231183" cy="746125"/>
        </p:xfrm>
        <a:graphic>
          <a:graphicData uri="http://schemas.openxmlformats.org/presentationml/2006/ole">
            <mc:AlternateContent xmlns:mc="http://schemas.openxmlformats.org/markup-compatibility/2006">
              <mc:Choice xmlns:v="urn:schemas-microsoft-com:vml" Requires="v">
                <p:oleObj name="Equation" r:id="rId4" imgW="5054600" imgH="457200" progId="Equation.DSMT4">
                  <p:embed/>
                </p:oleObj>
              </mc:Choice>
              <mc:Fallback>
                <p:oleObj name="Equation" r:id="rId4" imgW="5054600" imgH="457200" progId="Equation.DSMT4">
                  <p:embed/>
                  <p:pic>
                    <p:nvPicPr>
                      <p:cNvPr id="5" name="Object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289" y="4843115"/>
                        <a:ext cx="8231183" cy="746125"/>
                      </a:xfrm>
                      <a:prstGeom prst="rect">
                        <a:avLst/>
                      </a:prstGeom>
                      <a:noFill/>
                      <a:ln>
                        <a:noFill/>
                      </a:ln>
                    </p:spPr>
                  </p:pic>
                </p:oleObj>
              </mc:Fallback>
            </mc:AlternateContent>
          </a:graphicData>
        </a:graphic>
      </p:graphicFrame>
      <p:sp>
        <p:nvSpPr>
          <p:cNvPr id="6" name="Text Box 21"/>
          <p:cNvSpPr txBox="1">
            <a:spLocks noChangeArrowheads="1"/>
          </p:cNvSpPr>
          <p:nvPr/>
        </p:nvSpPr>
        <p:spPr bwMode="auto">
          <a:xfrm>
            <a:off x="921933" y="5703639"/>
            <a:ext cx="48021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0"/>
              </a:spcBef>
              <a:buFontTx/>
              <a:buNone/>
            </a:pPr>
            <a:r>
              <a:rPr kumimoji="0" lang="en-US" altLang="zh-CN" sz="2400" dirty="0">
                <a:solidFill>
                  <a:schemeClr val="tx1"/>
                </a:solidFill>
                <a:latin typeface="Arial" charset="0"/>
              </a:rPr>
              <a:t>&lt;E</a:t>
            </a:r>
            <a:r>
              <a:rPr kumimoji="0" lang="el-GR" altLang="zh-CN" sz="2400" baseline="30000" dirty="0">
                <a:solidFill>
                  <a:schemeClr val="tx1"/>
                </a:solidFill>
                <a:latin typeface="Arial" charset="0"/>
                <a:ea typeface="黑体" pitchFamily="2" charset="-122"/>
                <a:cs typeface="Arial" charset="0"/>
              </a:rPr>
              <a:t>θ</a:t>
            </a:r>
            <a:r>
              <a:rPr kumimoji="0" lang="en-US" altLang="zh-CN" sz="2400" dirty="0">
                <a:solidFill>
                  <a:schemeClr val="tx1"/>
                </a:solidFill>
                <a:latin typeface="Arial" charset="0"/>
              </a:rPr>
              <a:t>I</a:t>
            </a:r>
            <a:r>
              <a:rPr kumimoji="0" lang="en-US" altLang="zh-CN" sz="2400" baseline="-25000" dirty="0">
                <a:solidFill>
                  <a:schemeClr val="tx1"/>
                </a:solidFill>
                <a:latin typeface="Arial" charset="0"/>
              </a:rPr>
              <a:t>2</a:t>
            </a:r>
            <a:r>
              <a:rPr kumimoji="0" lang="en-US" altLang="zh-CN" sz="2400" dirty="0">
                <a:solidFill>
                  <a:schemeClr val="tx1"/>
                </a:solidFill>
                <a:latin typeface="Arial" charset="0"/>
              </a:rPr>
              <a:t>/I</a:t>
            </a:r>
            <a:r>
              <a:rPr kumimoji="0" lang="en-US" altLang="zh-CN" sz="2400" baseline="30000" dirty="0">
                <a:solidFill>
                  <a:schemeClr val="tx1"/>
                </a:solidFill>
                <a:latin typeface="Arial" charset="0"/>
              </a:rPr>
              <a:t>-</a:t>
            </a:r>
            <a:r>
              <a:rPr kumimoji="0" lang="en-US" altLang="zh-CN" sz="2400" dirty="0">
                <a:solidFill>
                  <a:schemeClr val="tx1"/>
                </a:solidFill>
                <a:latin typeface="Arial" charset="0"/>
              </a:rPr>
              <a:t>, </a:t>
            </a:r>
            <a:r>
              <a:rPr kumimoji="0" lang="zh-CN" altLang="en-US" sz="2400" dirty="0">
                <a:solidFill>
                  <a:schemeClr val="tx1"/>
                </a:solidFill>
                <a:latin typeface="Arial" charset="0"/>
              </a:rPr>
              <a:t>此条件下</a:t>
            </a:r>
            <a:r>
              <a:rPr kumimoji="0" lang="en-US" altLang="zh-CN" sz="2400" dirty="0">
                <a:solidFill>
                  <a:schemeClr val="tx1"/>
                </a:solidFill>
                <a:latin typeface="Arial" charset="0"/>
              </a:rPr>
              <a:t>I</a:t>
            </a:r>
            <a:r>
              <a:rPr kumimoji="0" lang="en-US" altLang="zh-CN" sz="2400" baseline="-25000" dirty="0">
                <a:solidFill>
                  <a:schemeClr val="tx1"/>
                </a:solidFill>
                <a:latin typeface="Arial" charset="0"/>
              </a:rPr>
              <a:t>2</a:t>
            </a:r>
            <a:r>
              <a:rPr kumimoji="0" lang="zh-CN" altLang="en-US" sz="2400" dirty="0">
                <a:solidFill>
                  <a:schemeClr val="tx1"/>
                </a:solidFill>
                <a:latin typeface="Arial" charset="0"/>
              </a:rPr>
              <a:t>氧化</a:t>
            </a:r>
            <a:r>
              <a:rPr kumimoji="0" lang="en-US" altLang="zh-CN" sz="2400" dirty="0">
                <a:solidFill>
                  <a:schemeClr val="tx1"/>
                </a:solidFill>
                <a:latin typeface="Arial" charset="0"/>
              </a:rPr>
              <a:t>Fe</a:t>
            </a:r>
            <a:r>
              <a:rPr kumimoji="0" lang="en-US" altLang="zh-CN" sz="2400" baseline="30000" dirty="0">
                <a:solidFill>
                  <a:schemeClr val="tx1"/>
                </a:solidFill>
                <a:latin typeface="Arial" charset="0"/>
              </a:rPr>
              <a:t>2+</a:t>
            </a:r>
          </a:p>
        </p:txBody>
      </p:sp>
      <p:sp>
        <p:nvSpPr>
          <p:cNvPr id="7" name="Rectangle 4"/>
          <p:cNvSpPr>
            <a:spLocks noChangeArrowheads="1"/>
          </p:cNvSpPr>
          <p:nvPr/>
        </p:nvSpPr>
        <p:spPr bwMode="auto">
          <a:xfrm>
            <a:off x="472825" y="1608078"/>
            <a:ext cx="351692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just" eaLnBrk="1" hangingPunct="1">
              <a:buClr>
                <a:schemeClr val="bg2"/>
              </a:buClr>
              <a:buSzPct val="75000"/>
              <a:buFont typeface="Wingdings" pitchFamily="2" charset="2"/>
              <a:buNone/>
            </a:pPr>
            <a:r>
              <a:rPr kumimoji="0" lang="en-US" altLang="zh-CN" sz="2400" b="0" dirty="0">
                <a:solidFill>
                  <a:schemeClr val="tx1"/>
                </a:solidFill>
                <a:latin typeface="Arial" charset="0"/>
              </a:rPr>
              <a:t> </a:t>
            </a:r>
            <a:r>
              <a:rPr kumimoji="0" lang="en-US" altLang="zh-CN" sz="2400" dirty="0">
                <a:solidFill>
                  <a:schemeClr val="tx1"/>
                </a:solidFill>
                <a:latin typeface="Arial" charset="0"/>
              </a:rPr>
              <a:t>2Fe</a:t>
            </a:r>
            <a:r>
              <a:rPr kumimoji="0" lang="en-US" altLang="zh-CN" sz="2400" baseline="30000" dirty="0">
                <a:solidFill>
                  <a:schemeClr val="tx1"/>
                </a:solidFill>
                <a:latin typeface="Arial" charset="0"/>
              </a:rPr>
              <a:t>3+ </a:t>
            </a:r>
            <a:r>
              <a:rPr kumimoji="0" lang="en-US" altLang="zh-CN" sz="2400" dirty="0">
                <a:solidFill>
                  <a:schemeClr val="tx1"/>
                </a:solidFill>
                <a:latin typeface="Arial" charset="0"/>
              </a:rPr>
              <a:t>+ 2I</a:t>
            </a:r>
            <a:r>
              <a:rPr kumimoji="0" lang="en-US" altLang="zh-CN" sz="2400" baseline="30000" dirty="0">
                <a:solidFill>
                  <a:schemeClr val="tx1"/>
                </a:solidFill>
                <a:latin typeface="Arial" charset="0"/>
              </a:rPr>
              <a:t>-</a:t>
            </a:r>
            <a:r>
              <a:rPr kumimoji="0" lang="en-US" altLang="zh-CN" sz="2400" dirty="0">
                <a:solidFill>
                  <a:schemeClr val="tx1"/>
                </a:solidFill>
                <a:latin typeface="Arial" charset="0"/>
              </a:rPr>
              <a:t> =2Fe</a:t>
            </a:r>
            <a:r>
              <a:rPr kumimoji="0" lang="en-US" altLang="zh-CN" sz="2400" baseline="30000" dirty="0">
                <a:solidFill>
                  <a:schemeClr val="tx1"/>
                </a:solidFill>
                <a:latin typeface="Arial" charset="0"/>
              </a:rPr>
              <a:t>2+</a:t>
            </a:r>
            <a:r>
              <a:rPr kumimoji="0" lang="zh-CN" altLang="en-US" sz="2400" baseline="30000" dirty="0">
                <a:solidFill>
                  <a:schemeClr val="tx1"/>
                </a:solidFill>
                <a:latin typeface="Arial" charset="0"/>
              </a:rPr>
              <a:t> </a:t>
            </a:r>
            <a:r>
              <a:rPr kumimoji="0" lang="en-US" altLang="zh-CN" sz="2400" dirty="0">
                <a:solidFill>
                  <a:schemeClr val="tx1"/>
                </a:solidFill>
                <a:latin typeface="Arial" charset="0"/>
              </a:rPr>
              <a:t>+ I</a:t>
            </a:r>
            <a:r>
              <a:rPr kumimoji="0" lang="en-US" altLang="zh-CN" sz="2400" baseline="-25000" dirty="0">
                <a:solidFill>
                  <a:schemeClr val="tx1"/>
                </a:solidFill>
                <a:latin typeface="Arial" charset="0"/>
              </a:rPr>
              <a:t>2</a:t>
            </a:r>
            <a:r>
              <a:rPr kumimoji="0" lang="en-US" altLang="zh-CN" sz="2400" dirty="0">
                <a:solidFill>
                  <a:schemeClr val="tx1"/>
                </a:solidFill>
                <a:latin typeface="Arial" charset="0"/>
              </a:rPr>
              <a:t>     </a:t>
            </a:r>
          </a:p>
        </p:txBody>
      </p:sp>
      <p:sp>
        <p:nvSpPr>
          <p:cNvPr id="12" name="Line 11"/>
          <p:cNvSpPr>
            <a:spLocks noChangeShapeType="1"/>
          </p:cNvSpPr>
          <p:nvPr/>
        </p:nvSpPr>
        <p:spPr bwMode="auto">
          <a:xfrm>
            <a:off x="2003924" y="2272939"/>
            <a:ext cx="515395" cy="59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 name="Line 12"/>
          <p:cNvSpPr>
            <a:spLocks noChangeShapeType="1"/>
          </p:cNvSpPr>
          <p:nvPr/>
        </p:nvSpPr>
        <p:spPr bwMode="auto">
          <a:xfrm flipH="1" flipV="1">
            <a:off x="1973588" y="2363226"/>
            <a:ext cx="51539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 name="TextBox 14"/>
          <p:cNvSpPr txBox="1">
            <a:spLocks noChangeArrowheads="1"/>
          </p:cNvSpPr>
          <p:nvPr/>
        </p:nvSpPr>
        <p:spPr bwMode="auto">
          <a:xfrm>
            <a:off x="4668220" y="1608078"/>
            <a:ext cx="260252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0"/>
              </a:spcBef>
              <a:buFontTx/>
              <a:buNone/>
            </a:pPr>
            <a:r>
              <a:rPr kumimoji="0" lang="en-US" altLang="zh-CN" sz="2400" dirty="0">
                <a:solidFill>
                  <a:schemeClr val="tx1"/>
                </a:solidFill>
                <a:latin typeface="Arial" charset="0"/>
              </a:rPr>
              <a:t>E</a:t>
            </a:r>
            <a:r>
              <a:rPr kumimoji="0" lang="el-GR" altLang="zh-CN" sz="2400" baseline="30000" dirty="0">
                <a:solidFill>
                  <a:schemeClr val="tx1"/>
                </a:solidFill>
                <a:latin typeface="华文中宋" pitchFamily="2" charset="-122"/>
                <a:ea typeface="华文中宋" pitchFamily="2" charset="-122"/>
              </a:rPr>
              <a:t>θ</a:t>
            </a:r>
            <a:r>
              <a:rPr kumimoji="0" lang="en-US" altLang="zh-CN" sz="2400" baseline="-25000" dirty="0">
                <a:solidFill>
                  <a:schemeClr val="tx1"/>
                </a:solidFill>
                <a:latin typeface="Arial" charset="0"/>
              </a:rPr>
              <a:t>Fe</a:t>
            </a:r>
            <a:r>
              <a:rPr kumimoji="0" lang="en-US" altLang="zh-CN" sz="2400" baseline="-5000" dirty="0">
                <a:solidFill>
                  <a:schemeClr val="tx1"/>
                </a:solidFill>
                <a:latin typeface="Arial" charset="0"/>
              </a:rPr>
              <a:t>3+</a:t>
            </a:r>
            <a:r>
              <a:rPr kumimoji="0" lang="en-US" altLang="zh-CN" sz="2400" baseline="-25000" dirty="0">
                <a:solidFill>
                  <a:schemeClr val="tx1"/>
                </a:solidFill>
                <a:latin typeface="Arial" charset="0"/>
              </a:rPr>
              <a:t>/Fe</a:t>
            </a:r>
            <a:r>
              <a:rPr kumimoji="0" lang="en-US" altLang="zh-CN" sz="2400" baseline="-5000" dirty="0">
                <a:solidFill>
                  <a:schemeClr val="tx1"/>
                </a:solidFill>
                <a:latin typeface="Arial" charset="0"/>
              </a:rPr>
              <a:t>2+</a:t>
            </a:r>
            <a:r>
              <a:rPr kumimoji="0" lang="en-US" altLang="zh-CN" sz="2400" dirty="0">
                <a:solidFill>
                  <a:schemeClr val="tx1"/>
                </a:solidFill>
                <a:latin typeface="Arial" charset="0"/>
              </a:rPr>
              <a:t>=0.77 V</a:t>
            </a:r>
            <a:endParaRPr kumimoji="0" lang="zh-CN" altLang="en-US" sz="2400" dirty="0">
              <a:solidFill>
                <a:schemeClr val="tx1"/>
              </a:solidFill>
              <a:latin typeface="Arial" charset="0"/>
            </a:endParaRPr>
          </a:p>
        </p:txBody>
      </p:sp>
      <p:sp>
        <p:nvSpPr>
          <p:cNvPr id="15" name="矩形 15"/>
          <p:cNvSpPr>
            <a:spLocks noChangeArrowheads="1"/>
          </p:cNvSpPr>
          <p:nvPr/>
        </p:nvSpPr>
        <p:spPr bwMode="auto">
          <a:xfrm>
            <a:off x="4853063" y="2112905"/>
            <a:ext cx="192232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0"/>
              </a:spcBef>
              <a:buFontTx/>
              <a:buNone/>
            </a:pPr>
            <a:r>
              <a:rPr kumimoji="0" lang="en-US" altLang="zh-CN" sz="2400" dirty="0">
                <a:solidFill>
                  <a:schemeClr val="tx1"/>
                </a:solidFill>
                <a:latin typeface="Arial" charset="0"/>
              </a:rPr>
              <a:t>E</a:t>
            </a:r>
            <a:r>
              <a:rPr kumimoji="0" lang="el-GR" altLang="zh-CN" sz="2400" baseline="30000" dirty="0">
                <a:solidFill>
                  <a:schemeClr val="tx1"/>
                </a:solidFill>
                <a:latin typeface="Arial" charset="0"/>
                <a:ea typeface="黑体" pitchFamily="2" charset="-122"/>
                <a:cs typeface="Arial" charset="0"/>
              </a:rPr>
              <a:t>θ</a:t>
            </a:r>
            <a:r>
              <a:rPr kumimoji="0" lang="en-US" altLang="zh-CN" sz="2400" dirty="0">
                <a:solidFill>
                  <a:schemeClr val="tx1"/>
                </a:solidFill>
                <a:latin typeface="Arial" charset="0"/>
              </a:rPr>
              <a:t>I</a:t>
            </a:r>
            <a:r>
              <a:rPr kumimoji="0" lang="en-US" altLang="zh-CN" sz="2400" baseline="-25000" dirty="0">
                <a:solidFill>
                  <a:schemeClr val="tx1"/>
                </a:solidFill>
                <a:latin typeface="Arial" charset="0"/>
              </a:rPr>
              <a:t>2</a:t>
            </a:r>
            <a:r>
              <a:rPr kumimoji="0" lang="en-US" altLang="zh-CN" sz="2400" dirty="0">
                <a:solidFill>
                  <a:schemeClr val="tx1"/>
                </a:solidFill>
                <a:latin typeface="Arial" charset="0"/>
              </a:rPr>
              <a:t>/I</a:t>
            </a:r>
            <a:r>
              <a:rPr kumimoji="0" lang="en-US" altLang="zh-CN" sz="2400" baseline="30000" dirty="0">
                <a:solidFill>
                  <a:schemeClr val="tx1"/>
                </a:solidFill>
                <a:latin typeface="Arial" charset="0"/>
              </a:rPr>
              <a:t>-</a:t>
            </a:r>
            <a:r>
              <a:rPr kumimoji="0" lang="en-US" altLang="zh-CN" sz="2400" dirty="0">
                <a:solidFill>
                  <a:schemeClr val="tx1"/>
                </a:solidFill>
                <a:latin typeface="Arial" charset="0"/>
              </a:rPr>
              <a:t>=0.54V</a:t>
            </a:r>
            <a:endParaRPr kumimoji="0" lang="zh-CN" altLang="en-US" sz="2400" b="0" dirty="0">
              <a:solidFill>
                <a:schemeClr val="tx1"/>
              </a:solidFill>
              <a:latin typeface="Arial" charset="0"/>
            </a:endParaRPr>
          </a:p>
        </p:txBody>
      </p:sp>
      <p:sp>
        <p:nvSpPr>
          <p:cNvPr id="16" name="Text Box 14"/>
          <p:cNvSpPr txBox="1">
            <a:spLocks noChangeArrowheads="1"/>
          </p:cNvSpPr>
          <p:nvPr/>
        </p:nvSpPr>
        <p:spPr bwMode="auto">
          <a:xfrm>
            <a:off x="251520" y="707061"/>
            <a:ext cx="8640960" cy="9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nSpc>
                <a:spcPct val="110000"/>
              </a:lnSpc>
              <a:spcBef>
                <a:spcPts val="0"/>
              </a:spcBef>
              <a:buFontTx/>
              <a:buNone/>
            </a:pPr>
            <a:r>
              <a:rPr kumimoji="0" lang="zh-CN" altLang="en-US" sz="2400" dirty="0">
                <a:solidFill>
                  <a:srgbClr val="0000FF"/>
                </a:solidFill>
                <a:latin typeface="+mn-lt"/>
                <a:ea typeface="+mj-ea"/>
              </a:rPr>
              <a:t>例：</a:t>
            </a:r>
            <a:r>
              <a:rPr kumimoji="0" lang="en-US" altLang="zh-CN" sz="2400" dirty="0">
                <a:solidFill>
                  <a:srgbClr val="0000FF"/>
                </a:solidFill>
                <a:latin typeface="+mn-lt"/>
                <a:ea typeface="+mj-ea"/>
              </a:rPr>
              <a:t>Fe</a:t>
            </a:r>
            <a:r>
              <a:rPr kumimoji="0" lang="en-US" altLang="zh-CN" sz="2400" baseline="30000" dirty="0">
                <a:solidFill>
                  <a:srgbClr val="0000FF"/>
                </a:solidFill>
                <a:latin typeface="+mn-lt"/>
                <a:ea typeface="+mj-ea"/>
              </a:rPr>
              <a:t>3+</a:t>
            </a:r>
            <a:r>
              <a:rPr kumimoji="0" lang="en-US" altLang="zh-CN" sz="2400" dirty="0">
                <a:solidFill>
                  <a:srgbClr val="0000FF"/>
                </a:solidFill>
                <a:latin typeface="+mn-lt"/>
                <a:ea typeface="+mj-ea"/>
              </a:rPr>
              <a:t>,Fe</a:t>
            </a:r>
            <a:r>
              <a:rPr kumimoji="0" lang="en-US" altLang="zh-CN" sz="2400" baseline="30000" dirty="0">
                <a:solidFill>
                  <a:srgbClr val="0000FF"/>
                </a:solidFill>
                <a:latin typeface="+mn-lt"/>
                <a:ea typeface="+mj-ea"/>
              </a:rPr>
              <a:t>2+</a:t>
            </a:r>
            <a:r>
              <a:rPr kumimoji="0" lang="zh-CN" altLang="en-US" sz="2400" dirty="0">
                <a:solidFill>
                  <a:srgbClr val="0000FF"/>
                </a:solidFill>
                <a:latin typeface="+mn-lt"/>
                <a:ea typeface="+mj-ea"/>
              </a:rPr>
              <a:t>都为</a:t>
            </a:r>
            <a:r>
              <a:rPr kumimoji="0" lang="en-US" altLang="zh-CN" sz="2400" dirty="0">
                <a:solidFill>
                  <a:srgbClr val="0000FF"/>
                </a:solidFill>
                <a:latin typeface="+mn-lt"/>
                <a:ea typeface="+mj-ea"/>
              </a:rPr>
              <a:t>1.0 </a:t>
            </a:r>
            <a:r>
              <a:rPr kumimoji="0" lang="en-US" altLang="zh-CN" sz="2400" dirty="0" err="1">
                <a:solidFill>
                  <a:srgbClr val="0000FF"/>
                </a:solidFill>
                <a:latin typeface="+mn-lt"/>
                <a:ea typeface="+mj-ea"/>
              </a:rPr>
              <a:t>mol</a:t>
            </a:r>
            <a:r>
              <a:rPr kumimoji="0" lang="en-US" altLang="zh-CN" sz="2400" dirty="0">
                <a:solidFill>
                  <a:srgbClr val="0000FF"/>
                </a:solidFill>
                <a:latin typeface="+mn-lt"/>
                <a:ea typeface="+mj-ea"/>
              </a:rPr>
              <a:t>/dm</a:t>
            </a:r>
            <a:r>
              <a:rPr kumimoji="0" lang="en-US" altLang="zh-CN" sz="2400" baseline="30000" dirty="0">
                <a:solidFill>
                  <a:srgbClr val="0000FF"/>
                </a:solidFill>
                <a:latin typeface="+mn-lt"/>
                <a:ea typeface="+mj-ea"/>
              </a:rPr>
              <a:t>3</a:t>
            </a:r>
            <a:r>
              <a:rPr kumimoji="0" lang="zh-CN" altLang="en-US" sz="2400" dirty="0">
                <a:solidFill>
                  <a:srgbClr val="0000FF"/>
                </a:solidFill>
                <a:latin typeface="+mn-lt"/>
                <a:ea typeface="+mj-ea"/>
              </a:rPr>
              <a:t>的溶液中，加入过量</a:t>
            </a:r>
            <a:r>
              <a:rPr kumimoji="0" lang="en-US" altLang="zh-CN" sz="2400" dirty="0" err="1">
                <a:solidFill>
                  <a:srgbClr val="0000FF"/>
                </a:solidFill>
                <a:latin typeface="+mn-lt"/>
                <a:ea typeface="+mj-ea"/>
              </a:rPr>
              <a:t>NaF</a:t>
            </a:r>
            <a:r>
              <a:rPr kumimoji="0" lang="en-US" altLang="zh-CN" sz="2400" dirty="0">
                <a:solidFill>
                  <a:srgbClr val="0000FF"/>
                </a:solidFill>
                <a:latin typeface="+mn-lt"/>
                <a:ea typeface="+mj-ea"/>
              </a:rPr>
              <a:t>, </a:t>
            </a:r>
            <a:r>
              <a:rPr kumimoji="0" lang="zh-CN" altLang="en-US" sz="2400" dirty="0">
                <a:solidFill>
                  <a:srgbClr val="0000FF"/>
                </a:solidFill>
                <a:latin typeface="+mn-lt"/>
                <a:ea typeface="+mj-ea"/>
              </a:rPr>
              <a:t>使反应后</a:t>
            </a:r>
            <a:r>
              <a:rPr kumimoji="0" lang="en-US" altLang="zh-CN" sz="2400" dirty="0">
                <a:solidFill>
                  <a:srgbClr val="0000FF"/>
                </a:solidFill>
                <a:latin typeface="+mn-lt"/>
                <a:ea typeface="+mj-ea"/>
              </a:rPr>
              <a:t>[F</a:t>
            </a:r>
            <a:r>
              <a:rPr kumimoji="0" lang="en-US" altLang="zh-CN" sz="2400" baseline="30000" dirty="0">
                <a:solidFill>
                  <a:srgbClr val="0000FF"/>
                </a:solidFill>
                <a:latin typeface="+mn-lt"/>
                <a:ea typeface="+mj-ea"/>
              </a:rPr>
              <a:t>-</a:t>
            </a:r>
            <a:r>
              <a:rPr kumimoji="0" lang="en-US" altLang="zh-CN" sz="2400" dirty="0">
                <a:solidFill>
                  <a:srgbClr val="0000FF"/>
                </a:solidFill>
                <a:latin typeface="+mn-lt"/>
                <a:ea typeface="+mj-ea"/>
              </a:rPr>
              <a:t>]= 1.0 </a:t>
            </a:r>
            <a:r>
              <a:rPr kumimoji="0" lang="en-US" altLang="zh-CN" sz="2400" dirty="0" err="1">
                <a:solidFill>
                  <a:srgbClr val="0000FF"/>
                </a:solidFill>
                <a:latin typeface="+mn-lt"/>
                <a:ea typeface="+mj-ea"/>
              </a:rPr>
              <a:t>mol</a:t>
            </a:r>
            <a:r>
              <a:rPr kumimoji="0" lang="en-US" altLang="zh-CN" sz="2400" dirty="0">
                <a:solidFill>
                  <a:srgbClr val="0000FF"/>
                </a:solidFill>
                <a:latin typeface="+mn-lt"/>
                <a:ea typeface="+mj-ea"/>
              </a:rPr>
              <a:t>/dm</a:t>
            </a:r>
            <a:r>
              <a:rPr kumimoji="0" lang="en-US" altLang="zh-CN" sz="2400" baseline="30000" dirty="0">
                <a:solidFill>
                  <a:srgbClr val="0000FF"/>
                </a:solidFill>
                <a:latin typeface="+mn-lt"/>
                <a:ea typeface="+mj-ea"/>
              </a:rPr>
              <a:t>3</a:t>
            </a:r>
            <a:r>
              <a:rPr kumimoji="0" lang="en-US" altLang="zh-CN" sz="2400" dirty="0">
                <a:solidFill>
                  <a:srgbClr val="0000FF"/>
                </a:solidFill>
                <a:latin typeface="+mn-lt"/>
                <a:ea typeface="+mj-ea"/>
              </a:rPr>
              <a:t>,</a:t>
            </a:r>
            <a:r>
              <a:rPr kumimoji="0" lang="zh-CN" altLang="en-US" sz="2400" dirty="0">
                <a:solidFill>
                  <a:srgbClr val="0000FF"/>
                </a:solidFill>
                <a:latin typeface="+mn-lt"/>
                <a:ea typeface="+mj-ea"/>
              </a:rPr>
              <a:t>问此条件下</a:t>
            </a:r>
            <a:r>
              <a:rPr kumimoji="0" lang="en-US" altLang="zh-CN" sz="2400" dirty="0">
                <a:solidFill>
                  <a:srgbClr val="0000FF"/>
                </a:solidFill>
                <a:latin typeface="+mn-lt"/>
                <a:ea typeface="+mj-ea"/>
              </a:rPr>
              <a:t>Fe</a:t>
            </a:r>
            <a:r>
              <a:rPr kumimoji="0" lang="en-US" altLang="zh-CN" sz="2400" baseline="30000" dirty="0">
                <a:solidFill>
                  <a:srgbClr val="0000FF"/>
                </a:solidFill>
                <a:latin typeface="+mn-lt"/>
                <a:ea typeface="+mj-ea"/>
              </a:rPr>
              <a:t>3+</a:t>
            </a:r>
            <a:r>
              <a:rPr kumimoji="0" lang="zh-CN" altLang="en-US" sz="2400" dirty="0">
                <a:solidFill>
                  <a:srgbClr val="0000FF"/>
                </a:solidFill>
                <a:latin typeface="+mn-lt"/>
                <a:ea typeface="+mj-ea"/>
              </a:rPr>
              <a:t>能否氧化</a:t>
            </a:r>
            <a:r>
              <a:rPr kumimoji="0" lang="en-US" altLang="zh-CN" sz="2400" dirty="0">
                <a:solidFill>
                  <a:srgbClr val="0000FF"/>
                </a:solidFill>
                <a:latin typeface="+mn-lt"/>
                <a:ea typeface="+mj-ea"/>
              </a:rPr>
              <a:t>I</a:t>
            </a:r>
            <a:r>
              <a:rPr kumimoji="0" lang="en-US" altLang="zh-CN" sz="2400" baseline="30000" dirty="0">
                <a:solidFill>
                  <a:srgbClr val="0000FF"/>
                </a:solidFill>
                <a:latin typeface="+mn-lt"/>
                <a:ea typeface="+mj-ea"/>
              </a:rPr>
              <a:t>-</a:t>
            </a:r>
            <a:r>
              <a:rPr kumimoji="0" lang="en-US" altLang="zh-CN" sz="2400" dirty="0">
                <a:solidFill>
                  <a:srgbClr val="0000FF"/>
                </a:solidFill>
                <a:latin typeface="+mn-lt"/>
                <a:ea typeface="+mj-ea"/>
              </a:rPr>
              <a:t>?</a:t>
            </a:r>
          </a:p>
        </p:txBody>
      </p:sp>
      <p:sp>
        <p:nvSpPr>
          <p:cNvPr id="17" name="Rectangle 4"/>
          <p:cNvSpPr>
            <a:spLocks noChangeArrowheads="1"/>
          </p:cNvSpPr>
          <p:nvPr/>
        </p:nvSpPr>
        <p:spPr bwMode="auto">
          <a:xfrm>
            <a:off x="467544" y="2081322"/>
            <a:ext cx="3840636"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just" eaLnBrk="1" hangingPunct="1">
              <a:buClr>
                <a:schemeClr val="bg2"/>
              </a:buClr>
              <a:buSzPct val="75000"/>
              <a:buFont typeface="Wingdings" pitchFamily="2" charset="2"/>
              <a:buNone/>
            </a:pPr>
            <a:r>
              <a:rPr kumimoji="0" lang="en-US" altLang="zh-CN" sz="2400" dirty="0">
                <a:solidFill>
                  <a:schemeClr val="tx1"/>
                </a:solidFill>
                <a:latin typeface="Arial" charset="0"/>
              </a:rPr>
              <a:t>Fe</a:t>
            </a:r>
            <a:r>
              <a:rPr kumimoji="0" lang="en-US" altLang="zh-CN" sz="2400" baseline="30000" dirty="0">
                <a:solidFill>
                  <a:schemeClr val="tx1"/>
                </a:solidFill>
                <a:latin typeface="Arial" charset="0"/>
              </a:rPr>
              <a:t>3+ </a:t>
            </a:r>
            <a:r>
              <a:rPr kumimoji="0" lang="en-US" altLang="zh-CN" sz="2400" dirty="0">
                <a:solidFill>
                  <a:schemeClr val="tx1"/>
                </a:solidFill>
                <a:latin typeface="Arial" charset="0"/>
              </a:rPr>
              <a:t>+ 6F</a:t>
            </a:r>
            <a:r>
              <a:rPr kumimoji="0" lang="en-US" altLang="zh-CN" sz="2400" baseline="30000" dirty="0">
                <a:solidFill>
                  <a:schemeClr val="tx1"/>
                </a:solidFill>
                <a:latin typeface="Arial" charset="0"/>
              </a:rPr>
              <a:t>-</a:t>
            </a:r>
            <a:r>
              <a:rPr kumimoji="0" lang="en-US" altLang="zh-CN" sz="2400" dirty="0">
                <a:solidFill>
                  <a:schemeClr val="tx1"/>
                </a:solidFill>
                <a:latin typeface="Arial" charset="0"/>
              </a:rPr>
              <a:t>          FeF</a:t>
            </a:r>
            <a:r>
              <a:rPr kumimoji="0" lang="en-US" altLang="zh-CN" sz="2400" baseline="-25000" dirty="0">
                <a:solidFill>
                  <a:schemeClr val="tx1"/>
                </a:solidFill>
                <a:latin typeface="Arial" charset="0"/>
              </a:rPr>
              <a:t>6</a:t>
            </a:r>
            <a:r>
              <a:rPr kumimoji="0" lang="en-US" altLang="zh-CN" sz="2400" baseline="30000" dirty="0">
                <a:solidFill>
                  <a:schemeClr val="tx1"/>
                </a:solidFill>
                <a:latin typeface="Arial" charset="0"/>
              </a:rPr>
              <a:t>3-</a:t>
            </a:r>
            <a:endParaRPr kumimoji="0" lang="en-US" altLang="zh-CN" sz="2400" dirty="0">
              <a:solidFill>
                <a:schemeClr val="tx1"/>
              </a:solidFill>
              <a:latin typeface="Arial" charset="0"/>
            </a:endParaRPr>
          </a:p>
        </p:txBody>
      </p:sp>
    </p:spTree>
    <p:extLst>
      <p:ext uri="{BB962C8B-B14F-4D97-AF65-F5344CB8AC3E}">
        <p14:creationId xmlns:p14="http://schemas.microsoft.com/office/powerpoint/2010/main" val="1210637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0418" name="Text Box 2"/>
          <p:cNvSpPr txBox="1">
            <a:spLocks noChangeArrowheads="1"/>
          </p:cNvSpPr>
          <p:nvPr/>
        </p:nvSpPr>
        <p:spPr bwMode="auto">
          <a:xfrm>
            <a:off x="2045676" y="333376"/>
            <a:ext cx="5622667" cy="523220"/>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spcAft>
                <a:spcPct val="50000"/>
              </a:spcAft>
              <a:buClr>
                <a:srgbClr val="0000FF"/>
              </a:buClr>
              <a:buFont typeface="Wingdings" pitchFamily="2" charset="2"/>
              <a:buChar char="q"/>
              <a:defRPr/>
            </a:pPr>
            <a:r>
              <a:rPr kumimoji="0" lang="en-US" altLang="zh-CN" sz="2800" dirty="0">
                <a:solidFill>
                  <a:srgbClr val="0000FF"/>
                </a:solidFill>
                <a:effectLst>
                  <a:outerShdw blurRad="38100" dist="38100" dir="2700000" algn="tl">
                    <a:srgbClr val="C0C0C0"/>
                  </a:outerShdw>
                </a:effectLst>
              </a:rPr>
              <a:t> </a:t>
            </a:r>
            <a:r>
              <a:rPr kumimoji="0" lang="zh-CN" altLang="en-US" sz="2800" dirty="0">
                <a:solidFill>
                  <a:srgbClr val="0000FF"/>
                </a:solidFill>
                <a:effectLst>
                  <a:outerShdw blurRad="38100" dist="38100" dir="2700000" algn="tl">
                    <a:srgbClr val="C0C0C0"/>
                  </a:outerShdw>
                </a:effectLst>
              </a:rPr>
              <a:t>配合物之间的转化和平衡</a:t>
            </a:r>
          </a:p>
        </p:txBody>
      </p:sp>
      <p:sp>
        <p:nvSpPr>
          <p:cNvPr id="1980420" name="Text Box 4"/>
          <p:cNvSpPr txBox="1">
            <a:spLocks noChangeArrowheads="1"/>
          </p:cNvSpPr>
          <p:nvPr/>
        </p:nvSpPr>
        <p:spPr bwMode="auto">
          <a:xfrm>
            <a:off x="317989" y="981076"/>
            <a:ext cx="8510954" cy="2308324"/>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20000"/>
              </a:lnSpc>
              <a:defRPr/>
            </a:pPr>
            <a:r>
              <a:rPr kumimoji="0" lang="en-US" altLang="zh-CN" dirty="0"/>
              <a:t>        </a:t>
            </a:r>
            <a:r>
              <a:rPr kumimoji="0" lang="zh-CN" altLang="en-US" dirty="0"/>
              <a:t>多数过渡金属离子的配合物都有颜色，可用这些特征颜色来鉴定离子的存在。但一种配合试剂有时能同时与两种金属离子生成不同颜色的配离子，就要相互干扰。为消除这种干扰，可加入适当的配合试剂使干扰离子转化为更稳定的配合物而将其屏蔽起来。</a:t>
            </a:r>
            <a:endParaRPr kumimoji="0" lang="zh-CN" altLang="en-US" sz="2000" dirty="0"/>
          </a:p>
        </p:txBody>
      </p:sp>
      <p:grpSp>
        <p:nvGrpSpPr>
          <p:cNvPr id="2" name="组合 1"/>
          <p:cNvGrpSpPr/>
          <p:nvPr/>
        </p:nvGrpSpPr>
        <p:grpSpPr>
          <a:xfrm>
            <a:off x="1581150" y="3219871"/>
            <a:ext cx="6519242" cy="1398588"/>
            <a:chOff x="1581150" y="2996952"/>
            <a:chExt cx="6519242" cy="1398588"/>
          </a:xfrm>
        </p:grpSpPr>
        <p:grpSp>
          <p:nvGrpSpPr>
            <p:cNvPr id="125956" name="Group 19"/>
            <p:cNvGrpSpPr>
              <a:grpSpLocks/>
            </p:cNvGrpSpPr>
            <p:nvPr/>
          </p:nvGrpSpPr>
          <p:grpSpPr bwMode="auto">
            <a:xfrm>
              <a:off x="1581150" y="2996952"/>
              <a:ext cx="6519242" cy="1398588"/>
              <a:chOff x="1079" y="1888"/>
              <a:chExt cx="3744" cy="881"/>
            </a:xfrm>
          </p:grpSpPr>
          <p:sp>
            <p:nvSpPr>
              <p:cNvPr id="1980419" name="Text Box 3"/>
              <p:cNvSpPr txBox="1">
                <a:spLocks noChangeArrowheads="1"/>
              </p:cNvSpPr>
              <p:nvPr/>
            </p:nvSpPr>
            <p:spPr bwMode="auto">
              <a:xfrm>
                <a:off x="1079" y="1888"/>
                <a:ext cx="3744" cy="617"/>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20000"/>
                  </a:lnSpc>
                  <a:defRPr/>
                </a:pPr>
                <a:r>
                  <a:rPr kumimoji="0" lang="en-US" altLang="zh-CN" dirty="0">
                    <a:solidFill>
                      <a:schemeClr val="tx2"/>
                    </a:solidFill>
                  </a:rPr>
                  <a:t>  Co</a:t>
                </a:r>
                <a:r>
                  <a:rPr kumimoji="0" lang="en-US" altLang="zh-CN" baseline="30000" dirty="0">
                    <a:solidFill>
                      <a:schemeClr val="tx2"/>
                    </a:solidFill>
                  </a:rPr>
                  <a:t>2</a:t>
                </a:r>
                <a:r>
                  <a:rPr kumimoji="0" lang="zh-CN" altLang="en-US" baseline="30000" dirty="0">
                    <a:solidFill>
                      <a:schemeClr val="tx2"/>
                    </a:solidFill>
                  </a:rPr>
                  <a:t>＋ </a:t>
                </a:r>
                <a:r>
                  <a:rPr kumimoji="0" lang="en-US" altLang="zh-CN" dirty="0">
                    <a:solidFill>
                      <a:schemeClr val="tx2"/>
                    </a:solidFill>
                  </a:rPr>
                  <a:t>+ 4SCN</a:t>
                </a:r>
                <a:r>
                  <a:rPr kumimoji="0" lang="en-US" altLang="zh-CN" baseline="30000" dirty="0">
                    <a:solidFill>
                      <a:schemeClr val="tx2"/>
                    </a:solidFill>
                    <a:sym typeface="Symbol" pitchFamily="18" charset="2"/>
                  </a:rPr>
                  <a:t></a:t>
                </a:r>
                <a:r>
                  <a:rPr kumimoji="0" lang="en-US" altLang="zh-CN" dirty="0">
                    <a:solidFill>
                      <a:schemeClr val="tx2"/>
                    </a:solidFill>
                  </a:rPr>
                  <a:t>         Co(NCS)</a:t>
                </a:r>
                <a:r>
                  <a:rPr kumimoji="0" lang="en-US" altLang="zh-CN" baseline="-25000" dirty="0">
                    <a:solidFill>
                      <a:schemeClr val="tx2"/>
                    </a:solidFill>
                  </a:rPr>
                  <a:t>4</a:t>
                </a:r>
                <a:r>
                  <a:rPr kumimoji="0" lang="en-US" altLang="zh-CN" baseline="30000" dirty="0">
                    <a:solidFill>
                      <a:schemeClr val="tx2"/>
                    </a:solidFill>
                  </a:rPr>
                  <a:t>2</a:t>
                </a:r>
                <a:r>
                  <a:rPr kumimoji="0" lang="en-US" altLang="zh-CN" baseline="30000" dirty="0">
                    <a:solidFill>
                      <a:schemeClr val="tx2"/>
                    </a:solidFill>
                    <a:sym typeface="Symbol" pitchFamily="18" charset="2"/>
                  </a:rPr>
                  <a:t></a:t>
                </a:r>
                <a:r>
                  <a:rPr kumimoji="0" lang="en-US" altLang="zh-CN" dirty="0">
                    <a:solidFill>
                      <a:schemeClr val="tx2"/>
                    </a:solidFill>
                  </a:rPr>
                  <a:t>    (</a:t>
                </a:r>
                <a:r>
                  <a:rPr kumimoji="0" lang="zh-CN" altLang="en-US" dirty="0">
                    <a:solidFill>
                      <a:schemeClr val="tx2"/>
                    </a:solidFill>
                  </a:rPr>
                  <a:t>蓝紫色</a:t>
                </a:r>
                <a:r>
                  <a:rPr kumimoji="0" lang="en-US" altLang="zh-CN" dirty="0">
                    <a:solidFill>
                      <a:schemeClr val="tx2"/>
                    </a:solidFill>
                  </a:rPr>
                  <a:t>)</a:t>
                </a:r>
              </a:p>
              <a:p>
                <a:pPr eaLnBrk="1" hangingPunct="1">
                  <a:lnSpc>
                    <a:spcPct val="120000"/>
                  </a:lnSpc>
                  <a:defRPr/>
                </a:pPr>
                <a:r>
                  <a:rPr kumimoji="0" lang="en-US" altLang="zh-CN" dirty="0">
                    <a:solidFill>
                      <a:schemeClr val="tx2"/>
                    </a:solidFill>
                  </a:rPr>
                  <a:t>  Fe</a:t>
                </a:r>
                <a:r>
                  <a:rPr kumimoji="0" lang="en-US" altLang="zh-CN" baseline="30000" dirty="0">
                    <a:solidFill>
                      <a:schemeClr val="tx2"/>
                    </a:solidFill>
                  </a:rPr>
                  <a:t>3</a:t>
                </a:r>
                <a:r>
                  <a:rPr kumimoji="0" lang="zh-CN" altLang="en-US" baseline="30000" dirty="0">
                    <a:solidFill>
                      <a:schemeClr val="tx2"/>
                    </a:solidFill>
                  </a:rPr>
                  <a:t>＋</a:t>
                </a:r>
                <a:r>
                  <a:rPr kumimoji="0" lang="zh-CN" altLang="en-US" dirty="0">
                    <a:solidFill>
                      <a:schemeClr val="tx2"/>
                    </a:solidFill>
                  </a:rPr>
                  <a:t> </a:t>
                </a:r>
                <a:r>
                  <a:rPr kumimoji="0" lang="en-US" altLang="zh-CN" dirty="0">
                    <a:solidFill>
                      <a:schemeClr val="tx2"/>
                    </a:solidFill>
                  </a:rPr>
                  <a:t>+ SCN</a:t>
                </a:r>
                <a:r>
                  <a:rPr kumimoji="0" lang="en-US" altLang="zh-CN" baseline="30000" dirty="0">
                    <a:solidFill>
                      <a:schemeClr val="tx2"/>
                    </a:solidFill>
                    <a:sym typeface="Symbol" pitchFamily="18" charset="2"/>
                  </a:rPr>
                  <a:t></a:t>
                </a:r>
                <a:r>
                  <a:rPr kumimoji="0" lang="en-US" altLang="zh-CN" dirty="0">
                    <a:solidFill>
                      <a:schemeClr val="tx2"/>
                    </a:solidFill>
                  </a:rPr>
                  <a:t>          Fe(NCS)</a:t>
                </a:r>
                <a:r>
                  <a:rPr kumimoji="0" lang="en-US" altLang="zh-CN" baseline="30000" dirty="0">
                    <a:solidFill>
                      <a:schemeClr val="tx2"/>
                    </a:solidFill>
                  </a:rPr>
                  <a:t>2+</a:t>
                </a:r>
                <a:r>
                  <a:rPr kumimoji="0" lang="en-US" altLang="zh-CN" dirty="0">
                    <a:solidFill>
                      <a:schemeClr val="tx2"/>
                    </a:solidFill>
                  </a:rPr>
                  <a:t>     (</a:t>
                </a:r>
                <a:r>
                  <a:rPr kumimoji="0" lang="zh-CN" altLang="en-US" dirty="0">
                    <a:solidFill>
                      <a:schemeClr val="tx2"/>
                    </a:solidFill>
                  </a:rPr>
                  <a:t>血红色</a:t>
                </a:r>
                <a:r>
                  <a:rPr kumimoji="0" lang="en-US" altLang="zh-CN" dirty="0">
                    <a:solidFill>
                      <a:schemeClr val="tx2"/>
                    </a:solidFill>
                  </a:rPr>
                  <a:t>)  </a:t>
                </a:r>
              </a:p>
            </p:txBody>
          </p:sp>
          <p:sp>
            <p:nvSpPr>
              <p:cNvPr id="1980421" name="Text Box 5"/>
              <p:cNvSpPr txBox="1">
                <a:spLocks noChangeArrowheads="1"/>
              </p:cNvSpPr>
              <p:nvPr/>
            </p:nvSpPr>
            <p:spPr bwMode="auto">
              <a:xfrm>
                <a:off x="1124" y="2478"/>
                <a:ext cx="3168" cy="291"/>
              </a:xfrm>
              <a:prstGeom prst="rect">
                <a:avLst/>
              </a:prstGeom>
              <a:noFill/>
              <a:ln w="9525" algn="ctr">
                <a:noFill/>
                <a:miter lim="800000"/>
                <a:headEnd/>
                <a:tailEnd/>
              </a:ln>
              <a:effectLst/>
            </p:spPr>
            <p:txBody>
              <a:bodyPr>
                <a:spAutoFit/>
              </a:bodyPr>
              <a:lstStyle/>
              <a:p>
                <a:pPr>
                  <a:defRPr/>
                </a:pPr>
                <a:r>
                  <a:rPr kumimoji="0" lang="en-US" altLang="zh-CN" dirty="0">
                    <a:solidFill>
                      <a:schemeClr val="tx2"/>
                    </a:solidFill>
                  </a:rPr>
                  <a:t> Fe(NCS)</a:t>
                </a:r>
                <a:r>
                  <a:rPr kumimoji="0" lang="en-US" altLang="zh-CN" baseline="30000" dirty="0">
                    <a:solidFill>
                      <a:schemeClr val="tx2"/>
                    </a:solidFill>
                  </a:rPr>
                  <a:t>2+</a:t>
                </a:r>
                <a:r>
                  <a:rPr kumimoji="0" lang="zh-CN" altLang="en-US" dirty="0">
                    <a:solidFill>
                      <a:schemeClr val="tx2"/>
                    </a:solidFill>
                  </a:rPr>
                  <a:t>＋</a:t>
                </a:r>
                <a:r>
                  <a:rPr kumimoji="0" lang="en-US" altLang="zh-CN" dirty="0">
                    <a:solidFill>
                      <a:schemeClr val="tx2"/>
                    </a:solidFill>
                  </a:rPr>
                  <a:t>3F</a:t>
                </a:r>
                <a:r>
                  <a:rPr kumimoji="0" lang="en-US" altLang="zh-CN" baseline="30000" dirty="0">
                    <a:solidFill>
                      <a:schemeClr val="tx2"/>
                    </a:solidFill>
                    <a:sym typeface="Symbol" pitchFamily="18" charset="2"/>
                  </a:rPr>
                  <a:t></a:t>
                </a:r>
                <a:r>
                  <a:rPr kumimoji="0" lang="en-US" altLang="zh-CN" dirty="0">
                    <a:solidFill>
                      <a:schemeClr val="tx2"/>
                    </a:solidFill>
                  </a:rPr>
                  <a:t>         FeF</a:t>
                </a:r>
                <a:r>
                  <a:rPr kumimoji="0" lang="en-US" altLang="zh-CN" baseline="-25000" dirty="0">
                    <a:solidFill>
                      <a:schemeClr val="tx2"/>
                    </a:solidFill>
                  </a:rPr>
                  <a:t>3</a:t>
                </a:r>
                <a:r>
                  <a:rPr kumimoji="0" lang="en-US" altLang="zh-CN" dirty="0">
                    <a:solidFill>
                      <a:schemeClr val="tx2"/>
                    </a:solidFill>
                  </a:rPr>
                  <a:t> + SCN</a:t>
                </a:r>
                <a:r>
                  <a:rPr kumimoji="0" lang="en-US" altLang="zh-CN" baseline="30000" dirty="0">
                    <a:solidFill>
                      <a:schemeClr val="tx2"/>
                    </a:solidFill>
                    <a:sym typeface="Symbol" pitchFamily="18" charset="2"/>
                  </a:rPr>
                  <a:t></a:t>
                </a:r>
                <a:r>
                  <a:rPr kumimoji="0" lang="en-US" altLang="zh-CN" dirty="0">
                    <a:solidFill>
                      <a:schemeClr val="tx2"/>
                    </a:solidFill>
                  </a:rPr>
                  <a:t> </a:t>
                </a:r>
              </a:p>
            </p:txBody>
          </p:sp>
        </p:grpSp>
        <p:grpSp>
          <p:nvGrpSpPr>
            <p:cNvPr id="125957" name="Group 6"/>
            <p:cNvGrpSpPr>
              <a:grpSpLocks/>
            </p:cNvGrpSpPr>
            <p:nvPr/>
          </p:nvGrpSpPr>
          <p:grpSpPr bwMode="auto">
            <a:xfrm>
              <a:off x="3994435" y="4127500"/>
              <a:ext cx="505557" cy="71438"/>
              <a:chOff x="2381" y="3929"/>
              <a:chExt cx="318" cy="45"/>
            </a:xfrm>
          </p:grpSpPr>
          <p:sp>
            <p:nvSpPr>
              <p:cNvPr id="125966" name="Line 7"/>
              <p:cNvSpPr>
                <a:spLocks noChangeShapeType="1"/>
              </p:cNvSpPr>
              <p:nvPr/>
            </p:nvSpPr>
            <p:spPr bwMode="auto">
              <a:xfrm>
                <a:off x="2381" y="3929"/>
                <a:ext cx="318" cy="0"/>
              </a:xfrm>
              <a:prstGeom prst="line">
                <a:avLst/>
              </a:prstGeom>
              <a:noFill/>
              <a:ln w="19050">
                <a:solidFill>
                  <a:schemeClr val="tx2"/>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25967" name="Line 8"/>
              <p:cNvSpPr>
                <a:spLocks noChangeShapeType="1"/>
              </p:cNvSpPr>
              <p:nvPr/>
            </p:nvSpPr>
            <p:spPr bwMode="auto">
              <a:xfrm flipH="1">
                <a:off x="2381" y="3974"/>
                <a:ext cx="318" cy="0"/>
              </a:xfrm>
              <a:prstGeom prst="line">
                <a:avLst/>
              </a:prstGeom>
              <a:noFill/>
              <a:ln w="19050">
                <a:solidFill>
                  <a:schemeClr val="tx2"/>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grpSp>
        <p:grpSp>
          <p:nvGrpSpPr>
            <p:cNvPr id="125958" name="Group 9"/>
            <p:cNvGrpSpPr>
              <a:grpSpLocks/>
            </p:cNvGrpSpPr>
            <p:nvPr/>
          </p:nvGrpSpPr>
          <p:grpSpPr bwMode="auto">
            <a:xfrm>
              <a:off x="3635860" y="3694114"/>
              <a:ext cx="504092" cy="71437"/>
              <a:chOff x="2381" y="3929"/>
              <a:chExt cx="318" cy="45"/>
            </a:xfrm>
          </p:grpSpPr>
          <p:sp>
            <p:nvSpPr>
              <p:cNvPr id="125964" name="Line 10"/>
              <p:cNvSpPr>
                <a:spLocks noChangeShapeType="1"/>
              </p:cNvSpPr>
              <p:nvPr/>
            </p:nvSpPr>
            <p:spPr bwMode="auto">
              <a:xfrm>
                <a:off x="2381" y="3929"/>
                <a:ext cx="318" cy="0"/>
              </a:xfrm>
              <a:prstGeom prst="line">
                <a:avLst/>
              </a:prstGeom>
              <a:noFill/>
              <a:ln w="19050">
                <a:solidFill>
                  <a:schemeClr val="tx2"/>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25965" name="Line 11"/>
              <p:cNvSpPr>
                <a:spLocks noChangeShapeType="1"/>
              </p:cNvSpPr>
              <p:nvPr/>
            </p:nvSpPr>
            <p:spPr bwMode="auto">
              <a:xfrm flipH="1">
                <a:off x="2381" y="3974"/>
                <a:ext cx="318" cy="0"/>
              </a:xfrm>
              <a:prstGeom prst="line">
                <a:avLst/>
              </a:prstGeom>
              <a:noFill/>
              <a:ln w="19050">
                <a:solidFill>
                  <a:schemeClr val="tx2"/>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grpSp>
        <p:grpSp>
          <p:nvGrpSpPr>
            <p:cNvPr id="125959" name="Group 12"/>
            <p:cNvGrpSpPr>
              <a:grpSpLocks/>
            </p:cNvGrpSpPr>
            <p:nvPr/>
          </p:nvGrpSpPr>
          <p:grpSpPr bwMode="auto">
            <a:xfrm>
              <a:off x="3707868" y="3263900"/>
              <a:ext cx="504092" cy="71438"/>
              <a:chOff x="2381" y="3929"/>
              <a:chExt cx="318" cy="45"/>
            </a:xfrm>
          </p:grpSpPr>
          <p:sp>
            <p:nvSpPr>
              <p:cNvPr id="125962" name="Line 13"/>
              <p:cNvSpPr>
                <a:spLocks noChangeShapeType="1"/>
              </p:cNvSpPr>
              <p:nvPr/>
            </p:nvSpPr>
            <p:spPr bwMode="auto">
              <a:xfrm>
                <a:off x="2381" y="3929"/>
                <a:ext cx="318" cy="0"/>
              </a:xfrm>
              <a:prstGeom prst="line">
                <a:avLst/>
              </a:prstGeom>
              <a:noFill/>
              <a:ln w="19050">
                <a:solidFill>
                  <a:schemeClr val="tx2"/>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sp>
            <p:nvSpPr>
              <p:cNvPr id="125963" name="Line 14"/>
              <p:cNvSpPr>
                <a:spLocks noChangeShapeType="1"/>
              </p:cNvSpPr>
              <p:nvPr/>
            </p:nvSpPr>
            <p:spPr bwMode="auto">
              <a:xfrm flipH="1">
                <a:off x="2381" y="3974"/>
                <a:ext cx="318" cy="0"/>
              </a:xfrm>
              <a:prstGeom prst="line">
                <a:avLst/>
              </a:prstGeom>
              <a:noFill/>
              <a:ln w="19050">
                <a:solidFill>
                  <a:schemeClr val="tx2"/>
                </a:solidFill>
                <a:round/>
                <a:headEnd/>
                <a:tailEnd type="triangle" w="sm" len="sm"/>
              </a:ln>
              <a:extLst>
                <a:ext uri="{909E8E84-426E-40DD-AFC4-6F175D3DCCD1}">
                  <a14:hiddenFill xmlns:a14="http://schemas.microsoft.com/office/drawing/2010/main">
                    <a:noFill/>
                  </a14:hiddenFill>
                </a:ext>
              </a:extLst>
            </p:spPr>
            <p:txBody>
              <a:bodyPr/>
              <a:lstStyle/>
              <a:p>
                <a:endParaRPr lang="zh-CN" altLang="en-US"/>
              </a:p>
            </p:txBody>
          </p:sp>
        </p:grpSp>
      </p:grpSp>
      <p:sp>
        <p:nvSpPr>
          <p:cNvPr id="1980431" name="Text Box 15"/>
          <p:cNvSpPr txBox="1">
            <a:spLocks noChangeArrowheads="1"/>
          </p:cNvSpPr>
          <p:nvPr/>
        </p:nvSpPr>
        <p:spPr bwMode="auto">
          <a:xfrm>
            <a:off x="964223" y="6068144"/>
            <a:ext cx="646527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defRPr/>
            </a:pPr>
            <a:r>
              <a:rPr kumimoji="0" lang="zh-CN" altLang="en-US" dirty="0"/>
              <a:t>可用第三步反应将</a:t>
            </a:r>
            <a:r>
              <a:rPr kumimoji="0" lang="en-US" altLang="zh-CN" dirty="0"/>
              <a:t>Fe</a:t>
            </a:r>
            <a:r>
              <a:rPr kumimoji="0" lang="en-US" altLang="zh-CN" baseline="30000" dirty="0"/>
              <a:t>3+</a:t>
            </a:r>
            <a:r>
              <a:rPr kumimoji="0" lang="zh-CN" altLang="en-US" dirty="0"/>
              <a:t>掩蔽起来以消除其干扰</a:t>
            </a:r>
          </a:p>
        </p:txBody>
      </p:sp>
      <p:graphicFrame>
        <p:nvGraphicFramePr>
          <p:cNvPr id="125961" name="Object 12"/>
          <p:cNvGraphicFramePr>
            <a:graphicFrameLocks noChangeAspect="1"/>
          </p:cNvGraphicFramePr>
          <p:nvPr/>
        </p:nvGraphicFramePr>
        <p:xfrm>
          <a:off x="2113085" y="4713188"/>
          <a:ext cx="3657600" cy="1308100"/>
        </p:xfrm>
        <a:graphic>
          <a:graphicData uri="http://schemas.openxmlformats.org/presentationml/2006/ole">
            <mc:AlternateContent xmlns:mc="http://schemas.openxmlformats.org/markup-compatibility/2006">
              <mc:Choice xmlns:v="urn:schemas-microsoft-com:vml" Requires="v">
                <p:oleObj name="Equation" r:id="rId2" imgW="2184400" imgH="723900" progId="Equation.3">
                  <p:embed/>
                </p:oleObj>
              </mc:Choice>
              <mc:Fallback>
                <p:oleObj name="Equation" r:id="rId2" imgW="2184400" imgH="723900" progId="Equation.3">
                  <p:embed/>
                  <p:pic>
                    <p:nvPicPr>
                      <p:cNvPr id="125961" name="Object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3085" y="4713188"/>
                        <a:ext cx="3657600" cy="130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4357822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8" name="Picture 9"/>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736981" y="4005264"/>
            <a:ext cx="3376246" cy="2382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6979" name="Picture 8"/>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641482" y="4076700"/>
            <a:ext cx="2656742" cy="256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6980" name="Picture 4" descr="FG28_16"/>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15866" y="3716338"/>
            <a:ext cx="2640623"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81442" name="Text Box 2"/>
          <p:cNvSpPr txBox="1">
            <a:spLocks noChangeArrowheads="1"/>
          </p:cNvSpPr>
          <p:nvPr/>
        </p:nvSpPr>
        <p:spPr bwMode="auto">
          <a:xfrm>
            <a:off x="2045678" y="188640"/>
            <a:ext cx="5838690" cy="523220"/>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spcAft>
                <a:spcPct val="50000"/>
              </a:spcAft>
              <a:defRPr/>
            </a:pPr>
            <a:r>
              <a:rPr kumimoji="0" lang="en-US" altLang="zh-CN" sz="2800" dirty="0">
                <a:solidFill>
                  <a:srgbClr val="C00000"/>
                </a:solidFill>
                <a:effectLst>
                  <a:outerShdw blurRad="38100" dist="38100" dir="2700000" algn="tl">
                    <a:srgbClr val="C0C0C0"/>
                  </a:outerShdw>
                </a:effectLst>
                <a:latin typeface="Arial" charset="0"/>
              </a:rPr>
              <a:t>10.7</a:t>
            </a:r>
            <a:r>
              <a:rPr kumimoji="0" lang="zh-CN" altLang="en-US" sz="2800" dirty="0">
                <a:solidFill>
                  <a:srgbClr val="C00000"/>
                </a:solidFill>
                <a:effectLst>
                  <a:outerShdw blurRad="38100" dist="38100" dir="2700000" algn="tl">
                    <a:srgbClr val="C0C0C0"/>
                  </a:outerShdw>
                </a:effectLst>
                <a:latin typeface="Arial" charset="0"/>
              </a:rPr>
              <a:t>  配位化合物的应用 </a:t>
            </a:r>
            <a:r>
              <a:rPr lang="en-US" altLang="zh-CN" sz="2800" dirty="0">
                <a:solidFill>
                  <a:srgbClr val="C00000"/>
                </a:solidFill>
              </a:rPr>
              <a:t>(</a:t>
            </a:r>
            <a:r>
              <a:rPr lang="zh-CN" altLang="en-US" sz="2800" dirty="0">
                <a:solidFill>
                  <a:srgbClr val="C00000"/>
                </a:solidFill>
              </a:rPr>
              <a:t>自学</a:t>
            </a:r>
            <a:r>
              <a:rPr lang="en-US" altLang="zh-CN" sz="2800" dirty="0">
                <a:solidFill>
                  <a:srgbClr val="C00000"/>
                </a:solidFill>
              </a:rPr>
              <a:t>)</a:t>
            </a:r>
            <a:endParaRPr kumimoji="0" lang="zh-CN" altLang="en-US" sz="2800" dirty="0">
              <a:solidFill>
                <a:srgbClr val="C00000"/>
              </a:solidFill>
              <a:effectLst>
                <a:outerShdw blurRad="38100" dist="38100" dir="2700000" algn="tl">
                  <a:srgbClr val="C0C0C0"/>
                </a:outerShdw>
              </a:effectLst>
              <a:latin typeface="Arial" charset="0"/>
            </a:endParaRPr>
          </a:p>
        </p:txBody>
      </p:sp>
      <p:pic>
        <p:nvPicPr>
          <p:cNvPr id="126982" name="Picture 4"/>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17989" y="1341439"/>
            <a:ext cx="3191608" cy="2593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6983" name="Picture 6"/>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747239" y="1268413"/>
            <a:ext cx="2813538" cy="2773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6984" name="Picture 5"/>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442189" y="1916114"/>
            <a:ext cx="2375388" cy="2592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3017686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a:extLst>
              <a:ext uri="{FF2B5EF4-FFF2-40B4-BE49-F238E27FC236}">
                <a16:creationId xmlns:a16="http://schemas.microsoft.com/office/drawing/2014/main" id="{85F6CDA8-7F3A-7537-8146-49A9BDE3DDED}"/>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14" name="Rectangle 11">
            <a:extLst>
              <a:ext uri="{FF2B5EF4-FFF2-40B4-BE49-F238E27FC236}">
                <a16:creationId xmlns:a16="http://schemas.microsoft.com/office/drawing/2014/main" id="{41B469C6-EB4A-A7F6-3063-7122B8C4791F}"/>
              </a:ext>
            </a:extLst>
          </p:cNvPr>
          <p:cNvSpPr>
            <a:spLocks noChangeArrowheads="1"/>
          </p:cNvSpPr>
          <p:nvPr/>
        </p:nvSpPr>
        <p:spPr bwMode="auto">
          <a:xfrm>
            <a:off x="1215548" y="188640"/>
            <a:ext cx="6524804" cy="584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25" tIns="45712" rIns="91425" bIns="45712">
            <a:spAutoFit/>
          </a:bodyPr>
          <a:lstStyle/>
          <a:p>
            <a:pPr algn="ctr">
              <a:defRPr/>
            </a:pPr>
            <a:r>
              <a:rPr kumimoji="0" lang="en-US" altLang="zh-CN" sz="3200" b="0" dirty="0">
                <a:solidFill>
                  <a:srgbClr val="C00000"/>
                </a:solidFill>
              </a:rPr>
              <a:t>d - d </a:t>
            </a:r>
            <a:r>
              <a:rPr kumimoji="0" lang="zh-CN" altLang="en-US" sz="3200" b="0" dirty="0">
                <a:solidFill>
                  <a:srgbClr val="C00000"/>
                </a:solidFill>
              </a:rPr>
              <a:t>跃迁使配合物产生颜色</a:t>
            </a:r>
          </a:p>
        </p:txBody>
      </p:sp>
      <p:sp>
        <p:nvSpPr>
          <p:cNvPr id="16" name="文本框 15">
            <a:extLst>
              <a:ext uri="{FF2B5EF4-FFF2-40B4-BE49-F238E27FC236}">
                <a16:creationId xmlns:a16="http://schemas.microsoft.com/office/drawing/2014/main" id="{D95E9E78-9A00-F999-54D2-5A7FAD36A999}"/>
              </a:ext>
            </a:extLst>
          </p:cNvPr>
          <p:cNvSpPr txBox="1"/>
          <p:nvPr/>
        </p:nvSpPr>
        <p:spPr>
          <a:xfrm>
            <a:off x="467544" y="1109253"/>
            <a:ext cx="8208912" cy="1762983"/>
          </a:xfrm>
          <a:prstGeom prst="rect">
            <a:avLst/>
          </a:prstGeom>
          <a:noFill/>
        </p:spPr>
        <p:txBody>
          <a:bodyPr wrap="square">
            <a:spAutoFit/>
          </a:bodyPr>
          <a:lstStyle/>
          <a:p>
            <a:pPr eaLnBrk="1" hangingPunct="1">
              <a:lnSpc>
                <a:spcPct val="150000"/>
              </a:lnSpc>
              <a:spcBef>
                <a:spcPct val="0"/>
              </a:spcBef>
              <a:buFontTx/>
              <a:buNone/>
            </a:pPr>
            <a:r>
              <a:rPr lang="en-US" altLang="zh-CN" sz="2400" b="0" dirty="0">
                <a:solidFill>
                  <a:schemeClr val="tx1"/>
                </a:solidFill>
                <a:latin typeface="Arial" charset="0"/>
                <a:ea typeface="黑体" pitchFamily="2" charset="-122"/>
                <a:sym typeface="Monotype Sorts" pitchFamily="2" charset="2"/>
              </a:rPr>
              <a:t>Mn</a:t>
            </a:r>
            <a:r>
              <a:rPr lang="en-US" altLang="zh-CN" sz="2400" b="0" baseline="30000" dirty="0">
                <a:solidFill>
                  <a:schemeClr val="tx1"/>
                </a:solidFill>
                <a:latin typeface="Arial" charset="0"/>
                <a:ea typeface="黑体" pitchFamily="2" charset="-122"/>
                <a:sym typeface="Monotype Sorts" pitchFamily="2" charset="2"/>
              </a:rPr>
              <a:t>2+</a:t>
            </a:r>
            <a:r>
              <a:rPr lang="en-US" altLang="zh-CN" sz="2400" b="0" dirty="0">
                <a:solidFill>
                  <a:schemeClr val="tx1"/>
                </a:solidFill>
                <a:latin typeface="Arial" charset="0"/>
                <a:ea typeface="黑体" pitchFamily="2" charset="-122"/>
                <a:sym typeface="Monotype Sorts" pitchFamily="2" charset="2"/>
              </a:rPr>
              <a:t>: 3</a:t>
            </a:r>
            <a:r>
              <a:rPr lang="en-US" altLang="zh-CN" sz="2400" b="0" i="1" dirty="0">
                <a:solidFill>
                  <a:schemeClr val="tx1"/>
                </a:solidFill>
                <a:latin typeface="Arial" charset="0"/>
                <a:ea typeface="黑体" pitchFamily="2" charset="-122"/>
                <a:sym typeface="Monotype Sorts" pitchFamily="2" charset="2"/>
              </a:rPr>
              <a:t>d</a:t>
            </a:r>
            <a:r>
              <a:rPr lang="en-US" altLang="zh-CN" sz="2400" b="0" baseline="30000" dirty="0">
                <a:solidFill>
                  <a:schemeClr val="tx1"/>
                </a:solidFill>
                <a:latin typeface="Arial" charset="0"/>
                <a:ea typeface="黑体" pitchFamily="2" charset="-122"/>
                <a:sym typeface="Monotype Sorts" pitchFamily="2" charset="2"/>
              </a:rPr>
              <a:t>5    </a:t>
            </a:r>
            <a:r>
              <a:rPr lang="zh-CN" altLang="en-US" sz="2400" b="0" dirty="0">
                <a:solidFill>
                  <a:schemeClr val="tx1"/>
                </a:solidFill>
                <a:latin typeface="Arial" charset="0"/>
                <a:ea typeface="黑体" pitchFamily="2" charset="-122"/>
                <a:sym typeface="Monotype Sorts" pitchFamily="2" charset="2"/>
              </a:rPr>
              <a:t>在弱场时 </a:t>
            </a:r>
            <a:r>
              <a:rPr lang="en-US" altLang="zh-CN" sz="2400" b="0" i="1" dirty="0">
                <a:solidFill>
                  <a:schemeClr val="tx1"/>
                </a:solidFill>
                <a:latin typeface="Arial" charset="0"/>
                <a:ea typeface="黑体" pitchFamily="2" charset="-122"/>
                <a:sym typeface="Monotype Sorts" pitchFamily="2" charset="2"/>
              </a:rPr>
              <a:t>t</a:t>
            </a:r>
            <a:r>
              <a:rPr lang="en-US" altLang="zh-CN" sz="2400" b="0" i="1" baseline="-25000" dirty="0">
                <a:solidFill>
                  <a:schemeClr val="tx1"/>
                </a:solidFill>
                <a:latin typeface="Arial" charset="0"/>
                <a:ea typeface="黑体" pitchFamily="2" charset="-122"/>
                <a:sym typeface="Monotype Sorts" pitchFamily="2" charset="2"/>
              </a:rPr>
              <a:t>2g</a:t>
            </a:r>
            <a:r>
              <a:rPr lang="en-US" altLang="zh-CN" sz="2400" b="0" baseline="30000" dirty="0">
                <a:solidFill>
                  <a:schemeClr val="tx1"/>
                </a:solidFill>
                <a:latin typeface="Arial" charset="0"/>
                <a:ea typeface="黑体" pitchFamily="2" charset="-122"/>
                <a:sym typeface="Monotype Sorts" pitchFamily="2" charset="2"/>
              </a:rPr>
              <a:t>3</a:t>
            </a:r>
            <a:r>
              <a:rPr lang="en-US" altLang="zh-CN" sz="2400" b="0" dirty="0">
                <a:solidFill>
                  <a:schemeClr val="tx1"/>
                </a:solidFill>
                <a:latin typeface="Arial" charset="0"/>
                <a:ea typeface="黑体" pitchFamily="2" charset="-122"/>
                <a:sym typeface="Monotype Sorts" pitchFamily="2" charset="2"/>
              </a:rPr>
              <a:t> </a:t>
            </a:r>
            <a:r>
              <a:rPr lang="en-US" altLang="zh-CN" sz="2400" b="0" i="1" dirty="0">
                <a:solidFill>
                  <a:schemeClr val="tx1"/>
                </a:solidFill>
                <a:latin typeface="Arial" charset="0"/>
                <a:ea typeface="黑体" pitchFamily="2" charset="-122"/>
                <a:sym typeface="Monotype Sorts" pitchFamily="2" charset="2"/>
              </a:rPr>
              <a:t>e</a:t>
            </a:r>
            <a:r>
              <a:rPr lang="en-US" altLang="zh-CN" sz="2400" b="0" i="1" baseline="-25000" dirty="0">
                <a:solidFill>
                  <a:schemeClr val="tx1"/>
                </a:solidFill>
                <a:latin typeface="Arial" charset="0"/>
                <a:ea typeface="黑体" pitchFamily="2" charset="-122"/>
                <a:sym typeface="Monotype Sorts" pitchFamily="2" charset="2"/>
              </a:rPr>
              <a:t>g</a:t>
            </a:r>
            <a:r>
              <a:rPr lang="en-US" altLang="zh-CN" sz="2400" b="0" baseline="30000" dirty="0">
                <a:solidFill>
                  <a:schemeClr val="tx1"/>
                </a:solidFill>
                <a:latin typeface="Arial" charset="0"/>
                <a:ea typeface="黑体" pitchFamily="2" charset="-122"/>
                <a:sym typeface="Monotype Sorts" pitchFamily="2" charset="2"/>
              </a:rPr>
              <a:t>2</a:t>
            </a:r>
            <a:endParaRPr lang="zh-CN" altLang="en-US" sz="2400" b="0" dirty="0">
              <a:solidFill>
                <a:schemeClr val="tx1"/>
              </a:solidFill>
              <a:latin typeface="Arial" charset="0"/>
              <a:ea typeface="黑体" pitchFamily="2" charset="-122"/>
              <a:sym typeface="Monotype Sorts" pitchFamily="2" charset="2"/>
            </a:endParaRPr>
          </a:p>
          <a:p>
            <a:pPr eaLnBrk="1" hangingPunct="1">
              <a:lnSpc>
                <a:spcPct val="150000"/>
              </a:lnSpc>
              <a:spcBef>
                <a:spcPct val="0"/>
              </a:spcBef>
              <a:buFontTx/>
              <a:buNone/>
            </a:pPr>
            <a:r>
              <a:rPr lang="en-US" altLang="zh-CN" sz="2400" b="0" dirty="0">
                <a:solidFill>
                  <a:schemeClr val="tx1"/>
                </a:solidFill>
                <a:latin typeface="Arial" charset="0"/>
                <a:ea typeface="黑体" pitchFamily="2" charset="-122"/>
                <a:sym typeface="Monotype Sorts" pitchFamily="2" charset="2"/>
              </a:rPr>
              <a:t> </a:t>
            </a:r>
            <a:r>
              <a:rPr lang="en-US" altLang="en-US" sz="2400" b="0" i="1" dirty="0">
                <a:solidFill>
                  <a:schemeClr val="tx1"/>
                </a:solidFill>
                <a:latin typeface="Arial" charset="0"/>
                <a:ea typeface="黑体" pitchFamily="2" charset="-122"/>
                <a:sym typeface="Monotype Sorts" pitchFamily="2" charset="2"/>
              </a:rPr>
              <a:t>d</a:t>
            </a:r>
            <a:r>
              <a:rPr lang="en-US" altLang="en-US" sz="2400" b="0" dirty="0">
                <a:solidFill>
                  <a:schemeClr val="tx1"/>
                </a:solidFill>
                <a:latin typeface="Arial" charset="0"/>
                <a:ea typeface="黑体" pitchFamily="2" charset="-122"/>
                <a:sym typeface="Monotype Sorts" pitchFamily="2" charset="2"/>
              </a:rPr>
              <a:t>-</a:t>
            </a:r>
            <a:r>
              <a:rPr lang="en-US" altLang="en-US" sz="2400" b="0" i="1" dirty="0">
                <a:solidFill>
                  <a:schemeClr val="tx1"/>
                </a:solidFill>
                <a:latin typeface="Arial" charset="0"/>
                <a:ea typeface="黑体" pitchFamily="2" charset="-122"/>
                <a:sym typeface="Monotype Sorts" pitchFamily="2" charset="2"/>
              </a:rPr>
              <a:t>d </a:t>
            </a:r>
            <a:r>
              <a:rPr lang="en-US" altLang="zh-CN" sz="2400" b="0" dirty="0" err="1">
                <a:solidFill>
                  <a:schemeClr val="tx1"/>
                </a:solidFill>
                <a:latin typeface="Arial" charset="0"/>
                <a:ea typeface="黑体" pitchFamily="2" charset="-122"/>
                <a:sym typeface="Monotype Sorts" pitchFamily="2" charset="2"/>
              </a:rPr>
              <a:t>跃迁</a:t>
            </a:r>
            <a:r>
              <a:rPr lang="zh-CN" altLang="en-US" sz="2400" b="0" dirty="0">
                <a:solidFill>
                  <a:schemeClr val="tx1"/>
                </a:solidFill>
                <a:latin typeface="Arial" charset="0"/>
                <a:ea typeface="黑体" pitchFamily="2" charset="-122"/>
                <a:sym typeface="Monotype Sorts" pitchFamily="2" charset="2"/>
              </a:rPr>
              <a:t>自旋方向发生改变</a:t>
            </a:r>
          </a:p>
          <a:p>
            <a:pPr eaLnBrk="1" hangingPunct="1">
              <a:lnSpc>
                <a:spcPct val="150000"/>
              </a:lnSpc>
              <a:spcBef>
                <a:spcPct val="0"/>
              </a:spcBef>
              <a:buFontTx/>
              <a:buNone/>
            </a:pPr>
            <a:r>
              <a:rPr lang="zh-CN" altLang="en-US" sz="2800" b="0" dirty="0">
                <a:solidFill>
                  <a:schemeClr val="tx1"/>
                </a:solidFill>
                <a:latin typeface="Arial" charset="0"/>
                <a:ea typeface="黑体" pitchFamily="2" charset="-122"/>
                <a:sym typeface="Monotype Sorts" pitchFamily="2" charset="2"/>
              </a:rPr>
              <a:t> </a:t>
            </a:r>
            <a:r>
              <a:rPr lang="zh-CN" altLang="en-US" sz="2800" b="0" dirty="0">
                <a:solidFill>
                  <a:srgbClr val="0000FF"/>
                </a:solidFill>
                <a:latin typeface="Arial" charset="0"/>
                <a:ea typeface="黑体" pitchFamily="2" charset="-122"/>
                <a:sym typeface="Monotype Sorts" pitchFamily="2" charset="2"/>
              </a:rPr>
              <a:t>自旋禁阻 — 颜色浅</a:t>
            </a:r>
          </a:p>
        </p:txBody>
      </p:sp>
      <p:pic>
        <p:nvPicPr>
          <p:cNvPr id="21" name="图片 20">
            <a:extLst>
              <a:ext uri="{FF2B5EF4-FFF2-40B4-BE49-F238E27FC236}">
                <a16:creationId xmlns:a16="http://schemas.microsoft.com/office/drawing/2014/main" id="{0C903EC2-C181-A76D-B9EC-86D9AC45486C}"/>
              </a:ext>
            </a:extLst>
          </p:cNvPr>
          <p:cNvPicPr>
            <a:picLocks noChangeAspect="1"/>
          </p:cNvPicPr>
          <p:nvPr/>
        </p:nvPicPr>
        <p:blipFill>
          <a:blip r:embed="rId2"/>
          <a:stretch>
            <a:fillRect/>
          </a:stretch>
        </p:blipFill>
        <p:spPr>
          <a:xfrm>
            <a:off x="1010850" y="3573016"/>
            <a:ext cx="6934200" cy="1879600"/>
          </a:xfrm>
          <a:prstGeom prst="rect">
            <a:avLst/>
          </a:prstGeom>
        </p:spPr>
      </p:pic>
      <p:cxnSp>
        <p:nvCxnSpPr>
          <p:cNvPr id="26" name="直线箭头连接符 25">
            <a:extLst>
              <a:ext uri="{FF2B5EF4-FFF2-40B4-BE49-F238E27FC236}">
                <a16:creationId xmlns:a16="http://schemas.microsoft.com/office/drawing/2014/main" id="{67AFC57B-0B5F-249B-7B02-41D1BF54B5EE}"/>
              </a:ext>
            </a:extLst>
          </p:cNvPr>
          <p:cNvCxnSpPr>
            <a:cxnSpLocks/>
          </p:cNvCxnSpPr>
          <p:nvPr/>
        </p:nvCxnSpPr>
        <p:spPr>
          <a:xfrm flipV="1">
            <a:off x="3009236" y="4684717"/>
            <a:ext cx="0" cy="3600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813FE8F2-2D4A-452B-35AF-CC27A84B825D}"/>
              </a:ext>
            </a:extLst>
          </p:cNvPr>
          <p:cNvCxnSpPr>
            <a:cxnSpLocks/>
          </p:cNvCxnSpPr>
          <p:nvPr/>
        </p:nvCxnSpPr>
        <p:spPr>
          <a:xfrm flipV="1">
            <a:off x="4701276" y="4684717"/>
            <a:ext cx="0" cy="3600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a:extLst>
              <a:ext uri="{FF2B5EF4-FFF2-40B4-BE49-F238E27FC236}">
                <a16:creationId xmlns:a16="http://schemas.microsoft.com/office/drawing/2014/main" id="{982BBE5C-B7D9-B6B0-3A9F-7AC42D8F9FFC}"/>
              </a:ext>
            </a:extLst>
          </p:cNvPr>
          <p:cNvCxnSpPr>
            <a:cxnSpLocks/>
          </p:cNvCxnSpPr>
          <p:nvPr/>
        </p:nvCxnSpPr>
        <p:spPr>
          <a:xfrm flipV="1">
            <a:off x="6501476" y="3581400"/>
            <a:ext cx="0" cy="3600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84E2B139-E4E7-8559-DAB6-F78EC27173DF}"/>
              </a:ext>
            </a:extLst>
          </p:cNvPr>
          <p:cNvCxnSpPr>
            <a:cxnSpLocks/>
          </p:cNvCxnSpPr>
          <p:nvPr/>
        </p:nvCxnSpPr>
        <p:spPr>
          <a:xfrm flipV="1">
            <a:off x="7293564" y="3573016"/>
            <a:ext cx="0" cy="3600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id="{72E18429-6E5D-1B5E-F601-54ADDEEFFF42}"/>
              </a:ext>
            </a:extLst>
          </p:cNvPr>
          <p:cNvCxnSpPr>
            <a:cxnSpLocks/>
          </p:cNvCxnSpPr>
          <p:nvPr/>
        </p:nvCxnSpPr>
        <p:spPr>
          <a:xfrm flipV="1">
            <a:off x="6069428" y="4693101"/>
            <a:ext cx="0" cy="3600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线箭头连接符 36">
            <a:extLst>
              <a:ext uri="{FF2B5EF4-FFF2-40B4-BE49-F238E27FC236}">
                <a16:creationId xmlns:a16="http://schemas.microsoft.com/office/drawing/2014/main" id="{82AB777A-E14F-6DCE-287D-103CBE1C9C7D}"/>
              </a:ext>
            </a:extLst>
          </p:cNvPr>
          <p:cNvCxnSpPr>
            <a:cxnSpLocks/>
          </p:cNvCxnSpPr>
          <p:nvPr/>
        </p:nvCxnSpPr>
        <p:spPr>
          <a:xfrm flipV="1">
            <a:off x="6933524" y="4701485"/>
            <a:ext cx="0" cy="3600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线箭头连接符 38">
            <a:extLst>
              <a:ext uri="{FF2B5EF4-FFF2-40B4-BE49-F238E27FC236}">
                <a16:creationId xmlns:a16="http://schemas.microsoft.com/office/drawing/2014/main" id="{89669B7B-16BE-4FB0-7A73-85AE1EB97AA9}"/>
              </a:ext>
            </a:extLst>
          </p:cNvPr>
          <p:cNvCxnSpPr>
            <a:cxnSpLocks/>
          </p:cNvCxnSpPr>
          <p:nvPr/>
        </p:nvCxnSpPr>
        <p:spPr>
          <a:xfrm flipV="1">
            <a:off x="7725612" y="4701485"/>
            <a:ext cx="0" cy="3600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a:extLst>
              <a:ext uri="{FF2B5EF4-FFF2-40B4-BE49-F238E27FC236}">
                <a16:creationId xmlns:a16="http://schemas.microsoft.com/office/drawing/2014/main" id="{337DA634-F3C3-90FA-03C1-4BDA574EA17E}"/>
              </a:ext>
            </a:extLst>
          </p:cNvPr>
          <p:cNvCxnSpPr>
            <a:cxnSpLocks/>
          </p:cNvCxnSpPr>
          <p:nvPr/>
        </p:nvCxnSpPr>
        <p:spPr>
          <a:xfrm flipV="1">
            <a:off x="3837180" y="4701485"/>
            <a:ext cx="0" cy="3600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线箭头连接符 41">
            <a:extLst>
              <a:ext uri="{FF2B5EF4-FFF2-40B4-BE49-F238E27FC236}">
                <a16:creationId xmlns:a16="http://schemas.microsoft.com/office/drawing/2014/main" id="{F00E00CD-1C15-514E-B8CF-210202FDF704}"/>
              </a:ext>
            </a:extLst>
          </p:cNvPr>
          <p:cNvCxnSpPr>
            <a:cxnSpLocks/>
          </p:cNvCxnSpPr>
          <p:nvPr/>
        </p:nvCxnSpPr>
        <p:spPr>
          <a:xfrm flipV="1">
            <a:off x="4247186" y="3613232"/>
            <a:ext cx="0" cy="3600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a:extLst>
              <a:ext uri="{FF2B5EF4-FFF2-40B4-BE49-F238E27FC236}">
                <a16:creationId xmlns:a16="http://schemas.microsoft.com/office/drawing/2014/main" id="{37F7E220-DE7D-FE84-7477-E92851A34BFB}"/>
              </a:ext>
            </a:extLst>
          </p:cNvPr>
          <p:cNvCxnSpPr>
            <a:cxnSpLocks/>
          </p:cNvCxnSpPr>
          <p:nvPr/>
        </p:nvCxnSpPr>
        <p:spPr>
          <a:xfrm flipV="1">
            <a:off x="3405132" y="3573016"/>
            <a:ext cx="0" cy="36000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32483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2466" name="Text Box 2"/>
          <p:cNvSpPr txBox="1">
            <a:spLocks noChangeArrowheads="1"/>
          </p:cNvSpPr>
          <p:nvPr/>
        </p:nvSpPr>
        <p:spPr bwMode="auto">
          <a:xfrm>
            <a:off x="323528" y="1124744"/>
            <a:ext cx="8640960" cy="1421928"/>
          </a:xfrm>
          <a:prstGeom prst="rect">
            <a:avLst/>
          </a:prstGeom>
          <a:noFill/>
          <a:ln w="9525" algn="ctr">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20000"/>
              </a:lnSpc>
              <a:spcBef>
                <a:spcPct val="50000"/>
              </a:spcBef>
              <a:buClr>
                <a:schemeClr val="tx2"/>
              </a:buClr>
              <a:buFont typeface="Wingdings" pitchFamily="2" charset="2"/>
              <a:buNone/>
              <a:defRPr/>
            </a:pPr>
            <a:r>
              <a:rPr kumimoji="0" lang="zh-CN" altLang="en-US" dirty="0"/>
              <a:t>金矿砂中金的提取；电解铜阳极泥中</a:t>
            </a:r>
            <a:r>
              <a:rPr kumimoji="0" lang="en-US" altLang="zh-CN" dirty="0"/>
              <a:t>Au</a:t>
            </a:r>
            <a:r>
              <a:rPr kumimoji="0" lang="zh-CN" altLang="en-US" dirty="0"/>
              <a:t>、</a:t>
            </a:r>
            <a:r>
              <a:rPr kumimoji="0" lang="en-US" altLang="zh-CN" dirty="0"/>
              <a:t>Pt</a:t>
            </a:r>
            <a:r>
              <a:rPr kumimoji="0" lang="zh-CN" altLang="en-US" dirty="0"/>
              <a:t>等贵金属的回收等</a:t>
            </a:r>
            <a:r>
              <a:rPr kumimoji="0" lang="en-US" altLang="zh-CN" dirty="0"/>
              <a:t>(HAuCl</a:t>
            </a:r>
            <a:r>
              <a:rPr kumimoji="0" lang="en-US" altLang="zh-CN" baseline="-25000" dirty="0"/>
              <a:t>4</a:t>
            </a:r>
            <a:r>
              <a:rPr kumimoji="0" lang="en-US" altLang="zh-CN" dirty="0"/>
              <a:t>, H</a:t>
            </a:r>
            <a:r>
              <a:rPr kumimoji="0" lang="en-US" altLang="zh-CN" baseline="-25000" dirty="0"/>
              <a:t>2</a:t>
            </a:r>
            <a:r>
              <a:rPr kumimoji="0" lang="en-US" altLang="zh-CN" dirty="0"/>
              <a:t>PtCl</a:t>
            </a:r>
            <a:r>
              <a:rPr kumimoji="0" lang="en-US" altLang="zh-CN" baseline="-25000" dirty="0"/>
              <a:t>4</a:t>
            </a:r>
            <a:r>
              <a:rPr kumimoji="0" lang="en-US" altLang="zh-CN" dirty="0"/>
              <a:t>)</a:t>
            </a:r>
            <a:r>
              <a:rPr kumimoji="0" lang="zh-CN" altLang="en-US" dirty="0"/>
              <a:t>；利用羰基金属配合物分离</a:t>
            </a:r>
            <a:r>
              <a:rPr kumimoji="0" lang="en-US" altLang="zh-CN" dirty="0"/>
              <a:t>Fe, Co, Ni</a:t>
            </a:r>
            <a:r>
              <a:rPr kumimoji="0" lang="zh-CN" altLang="en-US" dirty="0"/>
              <a:t>；稀土元素的分离等。</a:t>
            </a:r>
            <a:endParaRPr kumimoji="0" lang="zh-CN" altLang="en-US" sz="2000" dirty="0"/>
          </a:p>
        </p:txBody>
      </p:sp>
      <p:grpSp>
        <p:nvGrpSpPr>
          <p:cNvPr id="128003" name="Group 20"/>
          <p:cNvGrpSpPr>
            <a:grpSpLocks/>
          </p:cNvGrpSpPr>
          <p:nvPr/>
        </p:nvGrpSpPr>
        <p:grpSpPr bwMode="auto">
          <a:xfrm>
            <a:off x="1248508" y="3345482"/>
            <a:ext cx="7067908" cy="1163638"/>
            <a:chOff x="852" y="2024"/>
            <a:chExt cx="4273" cy="733"/>
          </a:xfrm>
        </p:grpSpPr>
        <p:grpSp>
          <p:nvGrpSpPr>
            <p:cNvPr id="128022" name="Group 18"/>
            <p:cNvGrpSpPr>
              <a:grpSpLocks/>
            </p:cNvGrpSpPr>
            <p:nvPr/>
          </p:nvGrpSpPr>
          <p:grpSpPr bwMode="auto">
            <a:xfrm>
              <a:off x="852" y="2024"/>
              <a:ext cx="4273" cy="733"/>
              <a:chOff x="897" y="1753"/>
              <a:chExt cx="4273" cy="733"/>
            </a:xfrm>
          </p:grpSpPr>
          <p:sp>
            <p:nvSpPr>
              <p:cNvPr id="1982471" name="Text Box 7"/>
              <p:cNvSpPr txBox="1">
                <a:spLocks noChangeArrowheads="1"/>
              </p:cNvSpPr>
              <p:nvPr/>
            </p:nvSpPr>
            <p:spPr bwMode="auto">
              <a:xfrm>
                <a:off x="897" y="1753"/>
                <a:ext cx="4273" cy="733"/>
              </a:xfrm>
              <a:prstGeom prst="rect">
                <a:avLst/>
              </a:prstGeom>
              <a:noFill/>
              <a:ln w="9525">
                <a:noFill/>
                <a:miter lim="800000"/>
                <a:headEnd/>
                <a:tailEnd/>
              </a:ln>
              <a:effectLst/>
            </p:spPr>
            <p:txBody>
              <a:bodyPr lIns="91425" tIns="45712" rIns="91425" bIns="45712">
                <a:spAutoFit/>
              </a:bodyPr>
              <a:lstStyle/>
              <a:p>
                <a:pPr>
                  <a:lnSpc>
                    <a:spcPct val="120000"/>
                  </a:lnSpc>
                  <a:spcBef>
                    <a:spcPct val="50000"/>
                  </a:spcBef>
                  <a:defRPr/>
                </a:pPr>
                <a:r>
                  <a:rPr lang="en-US" altLang="zh-CN" dirty="0"/>
                  <a:t>4Au + 8CN</a:t>
                </a:r>
                <a:r>
                  <a:rPr lang="en-US" altLang="zh-CN" baseline="30000" dirty="0">
                    <a:sym typeface="Symbol" pitchFamily="18" charset="2"/>
                  </a:rPr>
                  <a:t></a:t>
                </a:r>
                <a:r>
                  <a:rPr lang="en-US" altLang="zh-CN" dirty="0"/>
                  <a:t> + 2H</a:t>
                </a:r>
                <a:r>
                  <a:rPr lang="en-US" altLang="zh-CN" baseline="-25000" dirty="0"/>
                  <a:t>2</a:t>
                </a:r>
                <a:r>
                  <a:rPr lang="en-US" altLang="zh-CN" dirty="0"/>
                  <a:t>O + O</a:t>
                </a:r>
                <a:r>
                  <a:rPr lang="en-US" altLang="zh-CN" baseline="-25000" dirty="0"/>
                  <a:t>2</a:t>
                </a:r>
                <a:r>
                  <a:rPr lang="en-US" altLang="zh-CN" dirty="0"/>
                  <a:t>          4Au(CN)</a:t>
                </a:r>
                <a:r>
                  <a:rPr lang="en-US" altLang="zh-CN" baseline="-25000" dirty="0"/>
                  <a:t>2</a:t>
                </a:r>
                <a:r>
                  <a:rPr lang="en-US" altLang="zh-CN" baseline="30000" dirty="0">
                    <a:sym typeface="Symbol" pitchFamily="18" charset="2"/>
                  </a:rPr>
                  <a:t></a:t>
                </a:r>
                <a:r>
                  <a:rPr lang="en-US" altLang="zh-CN" dirty="0"/>
                  <a:t> + 4OH</a:t>
                </a:r>
                <a:r>
                  <a:rPr lang="en-US" altLang="zh-CN" baseline="30000" dirty="0">
                    <a:sym typeface="Symbol" pitchFamily="18" charset="2"/>
                  </a:rPr>
                  <a:t></a:t>
                </a:r>
                <a:endParaRPr lang="en-US" altLang="zh-CN" dirty="0">
                  <a:sym typeface="Symbol" pitchFamily="18" charset="2"/>
                </a:endParaRPr>
              </a:p>
              <a:p>
                <a:pPr>
                  <a:lnSpc>
                    <a:spcPct val="120000"/>
                  </a:lnSpc>
                  <a:spcBef>
                    <a:spcPct val="50000"/>
                  </a:spcBef>
                  <a:defRPr/>
                </a:pPr>
                <a:r>
                  <a:rPr lang="en-US" altLang="zh-CN" dirty="0">
                    <a:sym typeface="Symbol" pitchFamily="18" charset="2"/>
                  </a:rPr>
                  <a:t>               Zn + </a:t>
                </a:r>
                <a:r>
                  <a:rPr lang="en-US" altLang="zh-CN" dirty="0"/>
                  <a:t>2Au(CN)</a:t>
                </a:r>
                <a:r>
                  <a:rPr lang="en-US" altLang="zh-CN" baseline="-25000" dirty="0"/>
                  <a:t>2</a:t>
                </a:r>
                <a:r>
                  <a:rPr lang="en-US" altLang="zh-CN" baseline="30000" dirty="0">
                    <a:sym typeface="Symbol" pitchFamily="18" charset="2"/>
                  </a:rPr>
                  <a:t></a:t>
                </a:r>
                <a:r>
                  <a:rPr lang="en-US" altLang="zh-CN" dirty="0"/>
                  <a:t>           2Au + Zn(CN)</a:t>
                </a:r>
                <a:r>
                  <a:rPr lang="en-US" altLang="zh-CN" baseline="-25000" dirty="0"/>
                  <a:t>4</a:t>
                </a:r>
                <a:r>
                  <a:rPr lang="en-US" altLang="zh-CN" baseline="30000" dirty="0"/>
                  <a:t>2</a:t>
                </a:r>
                <a:r>
                  <a:rPr lang="en-US" altLang="zh-CN" baseline="30000" dirty="0">
                    <a:sym typeface="Symbol" pitchFamily="18" charset="2"/>
                  </a:rPr>
                  <a:t></a:t>
                </a:r>
                <a:r>
                  <a:rPr lang="en-US" altLang="zh-CN" dirty="0"/>
                  <a:t> </a:t>
                </a:r>
              </a:p>
            </p:txBody>
          </p:sp>
          <p:grpSp>
            <p:nvGrpSpPr>
              <p:cNvPr id="128027" name="Group 10"/>
              <p:cNvGrpSpPr>
                <a:grpSpLocks/>
              </p:cNvGrpSpPr>
              <p:nvPr/>
            </p:nvGrpSpPr>
            <p:grpSpPr bwMode="auto">
              <a:xfrm>
                <a:off x="2993" y="1933"/>
                <a:ext cx="384" cy="36"/>
                <a:chOff x="1123" y="2544"/>
                <a:chExt cx="384" cy="36"/>
              </a:xfrm>
            </p:grpSpPr>
            <p:sp>
              <p:nvSpPr>
                <p:cNvPr id="128028" name="Line 8"/>
                <p:cNvSpPr>
                  <a:spLocks noChangeShapeType="1"/>
                </p:cNvSpPr>
                <p:nvPr/>
              </p:nvSpPr>
              <p:spPr bwMode="auto">
                <a:xfrm>
                  <a:off x="1123" y="2544"/>
                  <a:ext cx="384"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28029" name="Line 9"/>
                <p:cNvSpPr>
                  <a:spLocks noChangeShapeType="1"/>
                </p:cNvSpPr>
                <p:nvPr/>
              </p:nvSpPr>
              <p:spPr bwMode="auto">
                <a:xfrm rot="10800000">
                  <a:off x="1123" y="2580"/>
                  <a:ext cx="384"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grpSp>
        </p:grpSp>
        <p:grpSp>
          <p:nvGrpSpPr>
            <p:cNvPr id="128023" name="Group 11"/>
            <p:cNvGrpSpPr>
              <a:grpSpLocks/>
            </p:cNvGrpSpPr>
            <p:nvPr/>
          </p:nvGrpSpPr>
          <p:grpSpPr bwMode="auto">
            <a:xfrm>
              <a:off x="2948" y="2609"/>
              <a:ext cx="384" cy="36"/>
              <a:chOff x="1112" y="2544"/>
              <a:chExt cx="384" cy="36"/>
            </a:xfrm>
          </p:grpSpPr>
          <p:sp>
            <p:nvSpPr>
              <p:cNvPr id="128024" name="Line 12"/>
              <p:cNvSpPr>
                <a:spLocks noChangeShapeType="1"/>
              </p:cNvSpPr>
              <p:nvPr/>
            </p:nvSpPr>
            <p:spPr bwMode="auto">
              <a:xfrm>
                <a:off x="1112" y="2544"/>
                <a:ext cx="384"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28025" name="Line 13"/>
              <p:cNvSpPr>
                <a:spLocks noChangeShapeType="1"/>
              </p:cNvSpPr>
              <p:nvPr/>
            </p:nvSpPr>
            <p:spPr bwMode="auto">
              <a:xfrm rot="10800000">
                <a:off x="1112" y="2580"/>
                <a:ext cx="384"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grpSp>
      </p:grpSp>
      <p:sp>
        <p:nvSpPr>
          <p:cNvPr id="265232" name="Rectangle 16"/>
          <p:cNvSpPr>
            <a:spLocks noChangeArrowheads="1"/>
          </p:cNvSpPr>
          <p:nvPr/>
        </p:nvSpPr>
        <p:spPr bwMode="auto">
          <a:xfrm>
            <a:off x="2577613" y="188640"/>
            <a:ext cx="5583115" cy="683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spAutoFit/>
          </a:bodyPr>
          <a:lstStyle/>
          <a:p>
            <a:pPr algn="ctr">
              <a:lnSpc>
                <a:spcPct val="120000"/>
              </a:lnSpc>
              <a:spcBef>
                <a:spcPct val="50000"/>
              </a:spcBef>
              <a:buClr>
                <a:schemeClr val="tx2"/>
              </a:buClr>
              <a:buFont typeface="Wingdings" pitchFamily="2" charset="2"/>
              <a:buNone/>
              <a:defRPr/>
            </a:pPr>
            <a:r>
              <a:rPr kumimoji="0" lang="zh-CN" altLang="en-US" sz="3200" dirty="0">
                <a:solidFill>
                  <a:srgbClr val="CC0000"/>
                </a:solidFill>
                <a:effectLst>
                  <a:outerShdw blurRad="38100" dist="38100" dir="2700000" algn="tl">
                    <a:srgbClr val="C0C0C0"/>
                  </a:outerShdw>
                </a:effectLst>
              </a:rPr>
              <a:t>金属的提取和分离（湿法冶金）</a:t>
            </a:r>
          </a:p>
        </p:txBody>
      </p:sp>
      <p:sp>
        <p:nvSpPr>
          <p:cNvPr id="128005" name="Text Box 19"/>
          <p:cNvSpPr txBox="1">
            <a:spLocks noChangeArrowheads="1"/>
          </p:cNvSpPr>
          <p:nvPr/>
        </p:nvSpPr>
        <p:spPr bwMode="auto">
          <a:xfrm>
            <a:off x="583224" y="2781300"/>
            <a:ext cx="2040913" cy="461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400">
                <a:solidFill>
                  <a:srgbClr val="0000FF"/>
                </a:solidFill>
                <a:ea typeface="黑体" pitchFamily="2" charset="-122"/>
              </a:rPr>
              <a:t>氰化物提炼金</a:t>
            </a:r>
          </a:p>
        </p:txBody>
      </p:sp>
      <p:grpSp>
        <p:nvGrpSpPr>
          <p:cNvPr id="128006" name="Group 25"/>
          <p:cNvGrpSpPr>
            <a:grpSpLocks/>
          </p:cNvGrpSpPr>
          <p:nvPr/>
        </p:nvGrpSpPr>
        <p:grpSpPr bwMode="auto">
          <a:xfrm>
            <a:off x="107504" y="5275269"/>
            <a:ext cx="8264770" cy="461963"/>
            <a:chOff x="1021" y="3215"/>
            <a:chExt cx="5640" cy="291"/>
          </a:xfrm>
        </p:grpSpPr>
        <p:sp>
          <p:nvSpPr>
            <p:cNvPr id="128018" name="Text Box 21"/>
            <p:cNvSpPr txBox="1">
              <a:spLocks noChangeArrowheads="1"/>
            </p:cNvSpPr>
            <p:nvPr/>
          </p:nvSpPr>
          <p:spPr bwMode="auto">
            <a:xfrm>
              <a:off x="1021" y="3215"/>
              <a:ext cx="564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dirty="0">
                  <a:solidFill>
                    <a:schemeClr val="tx1"/>
                  </a:solidFill>
                  <a:latin typeface="Arial" charset="0"/>
                  <a:ea typeface="黑体" pitchFamily="2" charset="-122"/>
                </a:rPr>
                <a:t>4Au + 8SC(NH</a:t>
              </a:r>
              <a:r>
                <a:rPr lang="en-US" altLang="zh-CN" sz="2400" baseline="-25000" dirty="0">
                  <a:solidFill>
                    <a:schemeClr val="tx1"/>
                  </a:solidFill>
                  <a:latin typeface="Arial" charset="0"/>
                  <a:ea typeface="黑体" pitchFamily="2" charset="-122"/>
                </a:rPr>
                <a:t>2</a:t>
              </a:r>
              <a:r>
                <a:rPr lang="en-US" altLang="zh-CN" sz="2400" dirty="0">
                  <a:solidFill>
                    <a:schemeClr val="tx1"/>
                  </a:solidFill>
                  <a:latin typeface="Arial" charset="0"/>
                  <a:ea typeface="黑体" pitchFamily="2" charset="-122"/>
                </a:rPr>
                <a:t>)</a:t>
              </a:r>
              <a:r>
                <a:rPr lang="en-US" altLang="zh-CN" sz="2400" baseline="-25000" dirty="0">
                  <a:solidFill>
                    <a:schemeClr val="tx1"/>
                  </a:solidFill>
                  <a:latin typeface="Arial" charset="0"/>
                  <a:ea typeface="黑体" pitchFamily="2" charset="-122"/>
                </a:rPr>
                <a:t>2 </a:t>
              </a:r>
              <a:r>
                <a:rPr lang="en-US" altLang="zh-CN" sz="2400" dirty="0">
                  <a:solidFill>
                    <a:schemeClr val="tx1"/>
                  </a:solidFill>
                  <a:latin typeface="Arial" charset="0"/>
                  <a:ea typeface="黑体" pitchFamily="2" charset="-122"/>
                </a:rPr>
                <a:t>+ O</a:t>
              </a:r>
              <a:r>
                <a:rPr lang="en-US" altLang="zh-CN" sz="2400" baseline="-25000" dirty="0">
                  <a:solidFill>
                    <a:schemeClr val="tx1"/>
                  </a:solidFill>
                  <a:latin typeface="Arial" charset="0"/>
                  <a:ea typeface="黑体" pitchFamily="2" charset="-122"/>
                </a:rPr>
                <a:t>2 </a:t>
              </a:r>
              <a:r>
                <a:rPr lang="en-US" altLang="zh-CN" sz="2400" dirty="0">
                  <a:solidFill>
                    <a:schemeClr val="tx1"/>
                  </a:solidFill>
                  <a:latin typeface="Arial" charset="0"/>
                  <a:ea typeface="黑体" pitchFamily="2" charset="-122"/>
                </a:rPr>
                <a:t>+ 8H</a:t>
              </a:r>
              <a:r>
                <a:rPr lang="en-US" altLang="zh-CN" sz="2400" baseline="30000" dirty="0">
                  <a:solidFill>
                    <a:schemeClr val="tx1"/>
                  </a:solidFill>
                  <a:latin typeface="Arial" charset="0"/>
                  <a:ea typeface="黑体" pitchFamily="2" charset="-122"/>
                </a:rPr>
                <a:t>+</a:t>
              </a:r>
              <a:r>
                <a:rPr lang="en-US" altLang="zh-CN" sz="2400" dirty="0">
                  <a:solidFill>
                    <a:schemeClr val="tx1"/>
                  </a:solidFill>
                  <a:latin typeface="Arial" charset="0"/>
                  <a:ea typeface="黑体" pitchFamily="2" charset="-122"/>
                </a:rPr>
                <a:t>          4Au[SC(NH</a:t>
              </a:r>
              <a:r>
                <a:rPr lang="en-US" altLang="zh-CN" sz="2400" baseline="-25000" dirty="0">
                  <a:solidFill>
                    <a:schemeClr val="tx1"/>
                  </a:solidFill>
                  <a:latin typeface="Arial" charset="0"/>
                  <a:ea typeface="黑体" pitchFamily="2" charset="-122"/>
                </a:rPr>
                <a:t>2</a:t>
              </a:r>
              <a:r>
                <a:rPr lang="en-US" altLang="zh-CN" sz="2400" dirty="0">
                  <a:solidFill>
                    <a:schemeClr val="tx1"/>
                  </a:solidFill>
                  <a:latin typeface="Arial" charset="0"/>
                  <a:ea typeface="黑体" pitchFamily="2" charset="-122"/>
                </a:rPr>
                <a:t>)</a:t>
              </a:r>
              <a:r>
                <a:rPr lang="en-US" altLang="zh-CN" sz="2400" baseline="-25000" dirty="0">
                  <a:solidFill>
                    <a:schemeClr val="tx1"/>
                  </a:solidFill>
                  <a:latin typeface="Arial" charset="0"/>
                  <a:ea typeface="黑体" pitchFamily="2" charset="-122"/>
                </a:rPr>
                <a:t>2</a:t>
              </a:r>
              <a:r>
                <a:rPr lang="en-US" altLang="zh-CN" sz="2400" dirty="0">
                  <a:solidFill>
                    <a:schemeClr val="tx1"/>
                  </a:solidFill>
                  <a:latin typeface="Arial" charset="0"/>
                  <a:ea typeface="黑体" pitchFamily="2" charset="-122"/>
                </a:rPr>
                <a:t>]</a:t>
              </a:r>
              <a:r>
                <a:rPr lang="en-US" altLang="zh-CN" sz="2400" baseline="30000" dirty="0">
                  <a:solidFill>
                    <a:schemeClr val="tx1"/>
                  </a:solidFill>
                  <a:latin typeface="Arial" charset="0"/>
                  <a:ea typeface="黑体" pitchFamily="2" charset="-122"/>
                </a:rPr>
                <a:t>+</a:t>
              </a:r>
              <a:r>
                <a:rPr lang="en-US" altLang="zh-CN" sz="2400" dirty="0">
                  <a:solidFill>
                    <a:schemeClr val="tx1"/>
                  </a:solidFill>
                  <a:latin typeface="Arial" charset="0"/>
                  <a:ea typeface="黑体" pitchFamily="2" charset="-122"/>
                </a:rPr>
                <a:t> + 2H</a:t>
              </a:r>
              <a:r>
                <a:rPr lang="en-US" altLang="zh-CN" sz="2400" baseline="-25000" dirty="0">
                  <a:solidFill>
                    <a:schemeClr val="tx1"/>
                  </a:solidFill>
                  <a:latin typeface="Arial" charset="0"/>
                  <a:ea typeface="黑体" pitchFamily="2" charset="-122"/>
                </a:rPr>
                <a:t>2</a:t>
              </a:r>
              <a:r>
                <a:rPr lang="en-US" altLang="zh-CN" sz="2400" dirty="0">
                  <a:solidFill>
                    <a:schemeClr val="tx1"/>
                  </a:solidFill>
                  <a:latin typeface="Arial" charset="0"/>
                  <a:ea typeface="黑体" pitchFamily="2" charset="-122"/>
                </a:rPr>
                <a:t>O</a:t>
              </a:r>
            </a:p>
          </p:txBody>
        </p:sp>
        <p:grpSp>
          <p:nvGrpSpPr>
            <p:cNvPr id="128019" name="Group 10"/>
            <p:cNvGrpSpPr>
              <a:grpSpLocks/>
            </p:cNvGrpSpPr>
            <p:nvPr/>
          </p:nvGrpSpPr>
          <p:grpSpPr bwMode="auto">
            <a:xfrm>
              <a:off x="3831" y="3339"/>
              <a:ext cx="384" cy="36"/>
              <a:chOff x="1429" y="2544"/>
              <a:chExt cx="384" cy="36"/>
            </a:xfrm>
          </p:grpSpPr>
          <p:sp>
            <p:nvSpPr>
              <p:cNvPr id="128020" name="Line 8"/>
              <p:cNvSpPr>
                <a:spLocks noChangeShapeType="1"/>
              </p:cNvSpPr>
              <p:nvPr/>
            </p:nvSpPr>
            <p:spPr bwMode="auto">
              <a:xfrm>
                <a:off x="1429" y="2544"/>
                <a:ext cx="384"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28021" name="Line 9"/>
              <p:cNvSpPr>
                <a:spLocks noChangeShapeType="1"/>
              </p:cNvSpPr>
              <p:nvPr/>
            </p:nvSpPr>
            <p:spPr bwMode="auto">
              <a:xfrm rot="10800000">
                <a:off x="1429" y="2580"/>
                <a:ext cx="384"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grpSp>
      </p:grpSp>
      <p:grpSp>
        <p:nvGrpSpPr>
          <p:cNvPr id="128007" name="Group 31"/>
          <p:cNvGrpSpPr>
            <a:grpSpLocks/>
          </p:cNvGrpSpPr>
          <p:nvPr/>
        </p:nvGrpSpPr>
        <p:grpSpPr bwMode="auto">
          <a:xfrm>
            <a:off x="467544" y="5851532"/>
            <a:ext cx="7161336" cy="461963"/>
            <a:chOff x="761" y="3793"/>
            <a:chExt cx="4887" cy="291"/>
          </a:xfrm>
        </p:grpSpPr>
        <p:sp>
          <p:nvSpPr>
            <p:cNvPr id="128014" name="Text Box 27"/>
            <p:cNvSpPr txBox="1">
              <a:spLocks noChangeArrowheads="1"/>
            </p:cNvSpPr>
            <p:nvPr/>
          </p:nvSpPr>
          <p:spPr bwMode="auto">
            <a:xfrm>
              <a:off x="761" y="3793"/>
              <a:ext cx="4887"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dirty="0">
                  <a:solidFill>
                    <a:schemeClr val="tx1"/>
                  </a:solidFill>
                  <a:latin typeface="Arial" charset="0"/>
                  <a:ea typeface="黑体" pitchFamily="2" charset="-122"/>
                </a:rPr>
                <a:t>Au + 2SC(NH</a:t>
              </a:r>
              <a:r>
                <a:rPr lang="en-US" altLang="zh-CN" sz="2400" baseline="-25000" dirty="0">
                  <a:solidFill>
                    <a:schemeClr val="tx1"/>
                  </a:solidFill>
                  <a:latin typeface="Arial" charset="0"/>
                  <a:ea typeface="黑体" pitchFamily="2" charset="-122"/>
                </a:rPr>
                <a:t>2</a:t>
              </a:r>
              <a:r>
                <a:rPr lang="en-US" altLang="zh-CN" sz="2400" dirty="0">
                  <a:solidFill>
                    <a:schemeClr val="tx1"/>
                  </a:solidFill>
                  <a:latin typeface="Arial" charset="0"/>
                  <a:ea typeface="黑体" pitchFamily="2" charset="-122"/>
                </a:rPr>
                <a:t>)</a:t>
              </a:r>
              <a:r>
                <a:rPr lang="en-US" altLang="zh-CN" sz="2400" baseline="-25000" dirty="0">
                  <a:solidFill>
                    <a:schemeClr val="tx1"/>
                  </a:solidFill>
                  <a:latin typeface="Arial" charset="0"/>
                  <a:ea typeface="黑体" pitchFamily="2" charset="-122"/>
                </a:rPr>
                <a:t>2 </a:t>
              </a:r>
              <a:r>
                <a:rPr lang="en-US" altLang="zh-CN" sz="2400" dirty="0">
                  <a:solidFill>
                    <a:schemeClr val="tx1"/>
                  </a:solidFill>
                  <a:latin typeface="Arial" charset="0"/>
                  <a:ea typeface="黑体" pitchFamily="2" charset="-122"/>
                </a:rPr>
                <a:t>+ Fe</a:t>
              </a:r>
              <a:r>
                <a:rPr lang="en-US" altLang="zh-CN" sz="2400" baseline="30000" dirty="0">
                  <a:solidFill>
                    <a:schemeClr val="tx1"/>
                  </a:solidFill>
                  <a:latin typeface="Arial" charset="0"/>
                  <a:ea typeface="黑体" pitchFamily="2" charset="-122"/>
                </a:rPr>
                <a:t>3+</a:t>
              </a:r>
              <a:r>
                <a:rPr lang="en-US" altLang="zh-CN" sz="2400" dirty="0">
                  <a:solidFill>
                    <a:schemeClr val="tx1"/>
                  </a:solidFill>
                  <a:latin typeface="Arial" charset="0"/>
                  <a:ea typeface="黑体" pitchFamily="2" charset="-122"/>
                </a:rPr>
                <a:t>          Au[SC(NH</a:t>
              </a:r>
              <a:r>
                <a:rPr lang="en-US" altLang="zh-CN" sz="2400" baseline="-25000" dirty="0">
                  <a:solidFill>
                    <a:schemeClr val="tx1"/>
                  </a:solidFill>
                  <a:latin typeface="Arial" charset="0"/>
                  <a:ea typeface="黑体" pitchFamily="2" charset="-122"/>
                </a:rPr>
                <a:t>2</a:t>
              </a:r>
              <a:r>
                <a:rPr lang="en-US" altLang="zh-CN" sz="2400" dirty="0">
                  <a:solidFill>
                    <a:schemeClr val="tx1"/>
                  </a:solidFill>
                  <a:latin typeface="Arial" charset="0"/>
                  <a:ea typeface="黑体" pitchFamily="2" charset="-122"/>
                </a:rPr>
                <a:t>)</a:t>
              </a:r>
              <a:r>
                <a:rPr lang="en-US" altLang="zh-CN" sz="2400" baseline="-25000" dirty="0">
                  <a:solidFill>
                    <a:schemeClr val="tx1"/>
                  </a:solidFill>
                  <a:latin typeface="Arial" charset="0"/>
                  <a:ea typeface="黑体" pitchFamily="2" charset="-122"/>
                </a:rPr>
                <a:t>2</a:t>
              </a:r>
              <a:r>
                <a:rPr lang="en-US" altLang="zh-CN" sz="2400" dirty="0">
                  <a:solidFill>
                    <a:schemeClr val="tx1"/>
                  </a:solidFill>
                  <a:latin typeface="Arial" charset="0"/>
                  <a:ea typeface="黑体" pitchFamily="2" charset="-122"/>
                </a:rPr>
                <a:t>]</a:t>
              </a:r>
              <a:r>
                <a:rPr lang="en-US" altLang="zh-CN" sz="2400" baseline="30000" dirty="0">
                  <a:solidFill>
                    <a:schemeClr val="tx1"/>
                  </a:solidFill>
                  <a:latin typeface="Arial" charset="0"/>
                  <a:ea typeface="黑体" pitchFamily="2" charset="-122"/>
                </a:rPr>
                <a:t>+</a:t>
              </a:r>
              <a:r>
                <a:rPr lang="en-US" altLang="zh-CN" sz="2400" dirty="0">
                  <a:solidFill>
                    <a:schemeClr val="tx1"/>
                  </a:solidFill>
                  <a:latin typeface="Arial" charset="0"/>
                  <a:ea typeface="黑体" pitchFamily="2" charset="-122"/>
                </a:rPr>
                <a:t> + Fe</a:t>
              </a:r>
              <a:r>
                <a:rPr lang="en-US" altLang="zh-CN" sz="2400" baseline="30000" dirty="0">
                  <a:solidFill>
                    <a:schemeClr val="tx1"/>
                  </a:solidFill>
                  <a:latin typeface="Arial" charset="0"/>
                  <a:ea typeface="黑体" pitchFamily="2" charset="-122"/>
                </a:rPr>
                <a:t>2+</a:t>
              </a:r>
              <a:endParaRPr lang="en-US" altLang="zh-CN" sz="2400" dirty="0">
                <a:solidFill>
                  <a:schemeClr val="tx1"/>
                </a:solidFill>
                <a:latin typeface="Arial" charset="0"/>
                <a:ea typeface="黑体" pitchFamily="2" charset="-122"/>
              </a:endParaRPr>
            </a:p>
          </p:txBody>
        </p:sp>
        <p:grpSp>
          <p:nvGrpSpPr>
            <p:cNvPr id="128015" name="Group 10"/>
            <p:cNvGrpSpPr>
              <a:grpSpLocks/>
            </p:cNvGrpSpPr>
            <p:nvPr/>
          </p:nvGrpSpPr>
          <p:grpSpPr bwMode="auto">
            <a:xfrm>
              <a:off x="3071" y="3929"/>
              <a:ext cx="384" cy="36"/>
              <a:chOff x="1423" y="2544"/>
              <a:chExt cx="384" cy="36"/>
            </a:xfrm>
          </p:grpSpPr>
          <p:sp>
            <p:nvSpPr>
              <p:cNvPr id="128016" name="Line 8"/>
              <p:cNvSpPr>
                <a:spLocks noChangeShapeType="1"/>
              </p:cNvSpPr>
              <p:nvPr/>
            </p:nvSpPr>
            <p:spPr bwMode="auto">
              <a:xfrm>
                <a:off x="1423" y="2544"/>
                <a:ext cx="384"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28017" name="Line 9"/>
              <p:cNvSpPr>
                <a:spLocks noChangeShapeType="1"/>
              </p:cNvSpPr>
              <p:nvPr/>
            </p:nvSpPr>
            <p:spPr bwMode="auto">
              <a:xfrm rot="10800000">
                <a:off x="1423" y="2580"/>
                <a:ext cx="384"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grpSp>
      </p:grpSp>
      <p:sp>
        <p:nvSpPr>
          <p:cNvPr id="128008" name="Text Box 32"/>
          <p:cNvSpPr txBox="1">
            <a:spLocks noChangeArrowheads="1"/>
          </p:cNvSpPr>
          <p:nvPr/>
        </p:nvSpPr>
        <p:spPr bwMode="auto">
          <a:xfrm>
            <a:off x="644770" y="4700588"/>
            <a:ext cx="2040913" cy="461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400">
                <a:solidFill>
                  <a:srgbClr val="0000FF"/>
                </a:solidFill>
                <a:ea typeface="黑体" pitchFamily="2" charset="-122"/>
              </a:rPr>
              <a:t>硫脲法提炼金</a:t>
            </a:r>
          </a:p>
        </p:txBody>
      </p:sp>
      <p:sp>
        <p:nvSpPr>
          <p:cNvPr id="128009" name="Rectangle 37"/>
          <p:cNvSpPr>
            <a:spLocks noChangeArrowheads="1"/>
          </p:cNvSpPr>
          <p:nvPr/>
        </p:nvSpPr>
        <p:spPr bwMode="auto">
          <a:xfrm>
            <a:off x="0" y="2436176"/>
            <a:ext cx="184700" cy="461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nchor="ct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solidFill>
                <a:schemeClr val="tx1"/>
              </a:solidFill>
              <a:ea typeface="黑体" pitchFamily="2" charset="-122"/>
            </a:endParaRPr>
          </a:p>
        </p:txBody>
      </p:sp>
      <p:sp>
        <p:nvSpPr>
          <p:cNvPr id="128010" name="Rectangle 39"/>
          <p:cNvSpPr>
            <a:spLocks noChangeArrowheads="1"/>
          </p:cNvSpPr>
          <p:nvPr/>
        </p:nvSpPr>
        <p:spPr bwMode="auto">
          <a:xfrm>
            <a:off x="0" y="2093276"/>
            <a:ext cx="184700" cy="461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nchor="ct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endParaRPr lang="zh-CN" altLang="en-US" sz="2400">
              <a:solidFill>
                <a:schemeClr val="tx1"/>
              </a:solidFill>
              <a:ea typeface="黑体" pitchFamily="2" charset="-122"/>
            </a:endParaRPr>
          </a:p>
        </p:txBody>
      </p:sp>
      <p:grpSp>
        <p:nvGrpSpPr>
          <p:cNvPr id="128011" name="Group 41"/>
          <p:cNvGrpSpPr>
            <a:grpSpLocks/>
          </p:cNvGrpSpPr>
          <p:nvPr/>
        </p:nvGrpSpPr>
        <p:grpSpPr bwMode="auto">
          <a:xfrm>
            <a:off x="7696201" y="5300664"/>
            <a:ext cx="1329104" cy="1012825"/>
            <a:chOff x="7696201" y="3339"/>
            <a:chExt cx="1329104" cy="638"/>
          </a:xfrm>
        </p:grpSpPr>
        <p:graphicFrame>
          <p:nvGraphicFramePr>
            <p:cNvPr id="128012" name="Object 38"/>
            <p:cNvGraphicFramePr>
              <a:graphicFrameLocks noChangeAspect="1"/>
            </p:cNvGraphicFramePr>
            <p:nvPr>
              <p:extLst>
                <p:ext uri="{D42A27DB-BD31-4B8C-83A1-F6EECF244321}">
                  <p14:modId xmlns:p14="http://schemas.microsoft.com/office/powerpoint/2010/main" val="3709247991"/>
                </p:ext>
              </p:extLst>
            </p:nvPr>
          </p:nvGraphicFramePr>
          <p:xfrm>
            <a:off x="7696201" y="3339"/>
            <a:ext cx="1329104" cy="638"/>
          </p:xfrm>
          <a:graphic>
            <a:graphicData uri="http://schemas.openxmlformats.org/presentationml/2006/ole">
              <mc:AlternateContent xmlns:mc="http://schemas.openxmlformats.org/markup-compatibility/2006">
                <mc:Choice xmlns:v="urn:schemas-microsoft-com:vml" Requires="v">
                  <p:oleObj name="CS ChemDraw Drawing" r:id="rId2" imgW="3141980" imgH="2207260" progId="ChemDraw.Document.6.0">
                    <p:embed/>
                  </p:oleObj>
                </mc:Choice>
                <mc:Fallback>
                  <p:oleObj name="CS ChemDraw Drawing" r:id="rId2" imgW="3141980" imgH="2207260" progId="ChemDraw.Document.6.0">
                    <p:embed/>
                    <p:pic>
                      <p:nvPicPr>
                        <p:cNvPr id="128012" name="Object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6201" y="3339"/>
                          <a:ext cx="1329104" cy="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28013" name="Line 40"/>
            <p:cNvSpPr>
              <a:spLocks noChangeShapeType="1"/>
            </p:cNvSpPr>
            <p:nvPr/>
          </p:nvSpPr>
          <p:spPr bwMode="auto">
            <a:xfrm>
              <a:off x="8437686" y="3392"/>
              <a:ext cx="0" cy="318"/>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lstStyle/>
            <a:p>
              <a:endParaRPr lang="zh-CN" altLang="en-US"/>
            </a:p>
          </p:txBody>
        </p:sp>
      </p:grpSp>
      <p:sp>
        <p:nvSpPr>
          <p:cNvPr id="30" name="矩形 29"/>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6993208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9026" name="Group 21"/>
          <p:cNvGrpSpPr>
            <a:grpSpLocks/>
          </p:cNvGrpSpPr>
          <p:nvPr/>
        </p:nvGrpSpPr>
        <p:grpSpPr bwMode="auto">
          <a:xfrm>
            <a:off x="716573" y="1627189"/>
            <a:ext cx="8195897" cy="461963"/>
            <a:chOff x="489" y="1025"/>
            <a:chExt cx="5593" cy="291"/>
          </a:xfrm>
        </p:grpSpPr>
        <p:sp>
          <p:nvSpPr>
            <p:cNvPr id="129045" name="Rectangle 4"/>
            <p:cNvSpPr>
              <a:spLocks noChangeArrowheads="1"/>
            </p:cNvSpPr>
            <p:nvPr/>
          </p:nvSpPr>
          <p:spPr bwMode="auto">
            <a:xfrm>
              <a:off x="489" y="1025"/>
              <a:ext cx="559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nchor="ct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0"/>
                </a:spcBef>
                <a:buFontTx/>
                <a:buNone/>
              </a:pPr>
              <a:r>
                <a:rPr lang="en-US" altLang="zh-CN" sz="2400">
                  <a:solidFill>
                    <a:schemeClr val="tx1"/>
                  </a:solidFill>
                  <a:latin typeface="Arial" charset="0"/>
                  <a:ea typeface="黑体" pitchFamily="2" charset="-122"/>
                </a:rPr>
                <a:t>Au</a:t>
              </a:r>
              <a:r>
                <a:rPr lang="en-US" altLang="zh-CN" sz="2400" baseline="30000">
                  <a:solidFill>
                    <a:schemeClr val="tx1"/>
                  </a:solidFill>
                  <a:latin typeface="Arial" charset="0"/>
                  <a:ea typeface="黑体" pitchFamily="2" charset="-122"/>
                </a:rPr>
                <a:t>+</a:t>
              </a:r>
              <a:r>
                <a:rPr lang="en-US" altLang="zh-CN" sz="2400">
                  <a:solidFill>
                    <a:schemeClr val="tx1"/>
                  </a:solidFill>
                  <a:latin typeface="Arial" charset="0"/>
                  <a:ea typeface="黑体" pitchFamily="2" charset="-122"/>
                </a:rPr>
                <a:t>+2S</a:t>
              </a:r>
              <a:r>
                <a:rPr lang="en-US" altLang="zh-CN" sz="2400" baseline="-25000">
                  <a:solidFill>
                    <a:schemeClr val="tx1"/>
                  </a:solidFill>
                  <a:latin typeface="Arial" charset="0"/>
                  <a:ea typeface="黑体" pitchFamily="2" charset="-122"/>
                </a:rPr>
                <a:t>2</a:t>
              </a:r>
              <a:r>
                <a:rPr lang="en-US" altLang="zh-CN" sz="2400">
                  <a:solidFill>
                    <a:schemeClr val="tx1"/>
                  </a:solidFill>
                  <a:latin typeface="Arial" charset="0"/>
                  <a:ea typeface="黑体" pitchFamily="2" charset="-122"/>
                </a:rPr>
                <a:t>O</a:t>
              </a:r>
              <a:r>
                <a:rPr lang="en-US" altLang="zh-CN" sz="2400" baseline="-25000">
                  <a:solidFill>
                    <a:schemeClr val="tx1"/>
                  </a:solidFill>
                  <a:latin typeface="Arial" charset="0"/>
                  <a:ea typeface="黑体" pitchFamily="2" charset="-122"/>
                </a:rPr>
                <a:t>3</a:t>
              </a:r>
              <a:r>
                <a:rPr lang="en-US" altLang="zh-CN" sz="2400" baseline="30000">
                  <a:solidFill>
                    <a:schemeClr val="tx1"/>
                  </a:solidFill>
                  <a:latin typeface="Arial" charset="0"/>
                  <a:ea typeface="黑体" pitchFamily="2" charset="-122"/>
                </a:rPr>
                <a:t>2-</a:t>
              </a:r>
              <a:r>
                <a:rPr lang="en-US" altLang="zh-CN" sz="2400">
                  <a:solidFill>
                    <a:schemeClr val="tx1"/>
                  </a:solidFill>
                  <a:latin typeface="Arial" charset="0"/>
                  <a:ea typeface="黑体" pitchFamily="2" charset="-122"/>
                </a:rPr>
                <a:t>           [Au(S</a:t>
              </a:r>
              <a:r>
                <a:rPr lang="en-US" altLang="zh-CN" sz="2400" baseline="-25000">
                  <a:solidFill>
                    <a:schemeClr val="tx1"/>
                  </a:solidFill>
                  <a:latin typeface="Arial" charset="0"/>
                  <a:ea typeface="黑体" pitchFamily="2" charset="-122"/>
                </a:rPr>
                <a:t>2</a:t>
              </a:r>
              <a:r>
                <a:rPr lang="en-US" altLang="zh-CN" sz="2400">
                  <a:solidFill>
                    <a:schemeClr val="tx1"/>
                  </a:solidFill>
                  <a:latin typeface="Arial" charset="0"/>
                  <a:ea typeface="黑体" pitchFamily="2" charset="-122"/>
                </a:rPr>
                <a:t>O</a:t>
              </a:r>
              <a:r>
                <a:rPr lang="en-US" altLang="zh-CN" sz="2400" baseline="-25000">
                  <a:solidFill>
                    <a:schemeClr val="tx1"/>
                  </a:solidFill>
                  <a:latin typeface="Arial" charset="0"/>
                  <a:ea typeface="黑体" pitchFamily="2" charset="-122"/>
                </a:rPr>
                <a:t>3</a:t>
              </a:r>
              <a:r>
                <a:rPr lang="en-US" altLang="zh-CN" sz="2400">
                  <a:solidFill>
                    <a:schemeClr val="tx1"/>
                  </a:solidFill>
                  <a:latin typeface="Arial" charset="0"/>
                  <a:ea typeface="黑体" pitchFamily="2" charset="-122"/>
                </a:rPr>
                <a:t>)</a:t>
              </a:r>
              <a:r>
                <a:rPr lang="en-US" altLang="zh-CN" sz="2400" baseline="-25000">
                  <a:solidFill>
                    <a:schemeClr val="tx1"/>
                  </a:solidFill>
                  <a:latin typeface="Arial" charset="0"/>
                  <a:ea typeface="黑体" pitchFamily="2" charset="-122"/>
                </a:rPr>
                <a:t>2</a:t>
              </a:r>
              <a:r>
                <a:rPr lang="en-US" altLang="zh-CN" sz="2400">
                  <a:solidFill>
                    <a:schemeClr val="tx1"/>
                  </a:solidFill>
                  <a:latin typeface="Arial" charset="0"/>
                  <a:ea typeface="黑体" pitchFamily="2" charset="-122"/>
                </a:rPr>
                <a:t>]</a:t>
              </a:r>
              <a:r>
                <a:rPr lang="en-US" altLang="zh-CN" sz="2400" baseline="30000">
                  <a:solidFill>
                    <a:schemeClr val="tx1"/>
                  </a:solidFill>
                  <a:latin typeface="Arial" charset="0"/>
                  <a:ea typeface="黑体" pitchFamily="2" charset="-122"/>
                </a:rPr>
                <a:t>3-</a:t>
              </a:r>
              <a:r>
                <a:rPr lang="en-US" altLang="zh-CN" sz="2400">
                  <a:solidFill>
                    <a:schemeClr val="tx1"/>
                  </a:solidFill>
                  <a:latin typeface="Arial" charset="0"/>
                  <a:ea typeface="黑体" pitchFamily="2" charset="-122"/>
                </a:rPr>
                <a:t>   △G</a:t>
              </a:r>
              <a:r>
                <a:rPr lang="en-US" altLang="zh-CN" sz="2400" baseline="30000">
                  <a:solidFill>
                    <a:schemeClr val="tx1"/>
                  </a:solidFill>
                  <a:latin typeface="Arial" charset="0"/>
                  <a:ea typeface="黑体" pitchFamily="2" charset="-122"/>
                </a:rPr>
                <a:t>ө</a:t>
              </a:r>
              <a:r>
                <a:rPr lang="en-US" altLang="zh-CN" sz="2400" baseline="-25000">
                  <a:solidFill>
                    <a:schemeClr val="tx1"/>
                  </a:solidFill>
                  <a:latin typeface="Arial" charset="0"/>
                  <a:ea typeface="黑体" pitchFamily="2" charset="-122"/>
                </a:rPr>
                <a:t>298</a:t>
              </a:r>
              <a:r>
                <a:rPr lang="en-US" altLang="zh-CN" sz="2400">
                  <a:solidFill>
                    <a:schemeClr val="tx1"/>
                  </a:solidFill>
                  <a:latin typeface="Arial" charset="0"/>
                  <a:ea typeface="黑体" pitchFamily="2" charset="-122"/>
                </a:rPr>
                <a:t> = -1022 kJ/mol </a:t>
              </a:r>
            </a:p>
          </p:txBody>
        </p:sp>
        <p:grpSp>
          <p:nvGrpSpPr>
            <p:cNvPr id="129046" name="Group 10"/>
            <p:cNvGrpSpPr>
              <a:grpSpLocks/>
            </p:cNvGrpSpPr>
            <p:nvPr/>
          </p:nvGrpSpPr>
          <p:grpSpPr bwMode="auto">
            <a:xfrm>
              <a:off x="1707" y="1178"/>
              <a:ext cx="384" cy="36"/>
              <a:chOff x="1200" y="2544"/>
              <a:chExt cx="384" cy="36"/>
            </a:xfrm>
          </p:grpSpPr>
          <p:sp>
            <p:nvSpPr>
              <p:cNvPr id="129047" name="Line 8"/>
              <p:cNvSpPr>
                <a:spLocks noChangeShapeType="1"/>
              </p:cNvSpPr>
              <p:nvPr/>
            </p:nvSpPr>
            <p:spPr bwMode="auto">
              <a:xfrm>
                <a:off x="1200" y="2544"/>
                <a:ext cx="384"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29048" name="Line 9"/>
              <p:cNvSpPr>
                <a:spLocks noChangeShapeType="1"/>
              </p:cNvSpPr>
              <p:nvPr/>
            </p:nvSpPr>
            <p:spPr bwMode="auto">
              <a:xfrm rot="10800000">
                <a:off x="1200" y="2580"/>
                <a:ext cx="384"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grpSp>
      </p:grpSp>
      <p:sp>
        <p:nvSpPr>
          <p:cNvPr id="129027" name="Rectangle 9"/>
          <p:cNvSpPr>
            <a:spLocks noChangeArrowheads="1"/>
          </p:cNvSpPr>
          <p:nvPr/>
        </p:nvSpPr>
        <p:spPr bwMode="auto">
          <a:xfrm>
            <a:off x="783982" y="2202814"/>
            <a:ext cx="2265333" cy="461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nchor="ct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0"/>
              </a:spcBef>
              <a:buFontTx/>
              <a:buNone/>
            </a:pPr>
            <a:r>
              <a:rPr lang="en-US" altLang="zh-CN" sz="2400" b="0" dirty="0">
                <a:solidFill>
                  <a:schemeClr val="tx1"/>
                </a:solidFill>
                <a:ea typeface="黑体" pitchFamily="2" charset="-122"/>
              </a:rPr>
              <a:t>K</a:t>
            </a:r>
            <a:r>
              <a:rPr lang="zh-CN" altLang="en-US" sz="2400" b="0" baseline="-25000" dirty="0">
                <a:solidFill>
                  <a:schemeClr val="tx1"/>
                </a:solidFill>
                <a:ea typeface="黑体" pitchFamily="2" charset="-122"/>
              </a:rPr>
              <a:t>不稳</a:t>
            </a:r>
            <a:r>
              <a:rPr lang="zh-CN" altLang="en-US" sz="2400" b="0" dirty="0">
                <a:solidFill>
                  <a:schemeClr val="tx1"/>
                </a:solidFill>
                <a:ea typeface="黑体" pitchFamily="2" charset="-122"/>
              </a:rPr>
              <a:t> </a:t>
            </a:r>
            <a:r>
              <a:rPr lang="en-US" altLang="zh-CN" sz="2400" b="0" dirty="0">
                <a:solidFill>
                  <a:schemeClr val="tx1"/>
                </a:solidFill>
                <a:ea typeface="黑体" pitchFamily="2" charset="-122"/>
              </a:rPr>
              <a:t>= 1×10</a:t>
            </a:r>
            <a:r>
              <a:rPr lang="en-US" altLang="zh-CN" sz="2400" b="0" baseline="30000" dirty="0">
                <a:solidFill>
                  <a:schemeClr val="tx1"/>
                </a:solidFill>
                <a:ea typeface="黑体" pitchFamily="2" charset="-122"/>
              </a:rPr>
              <a:t>-28</a:t>
            </a:r>
            <a:r>
              <a:rPr lang="en-US" altLang="zh-CN" sz="2400" b="0" dirty="0">
                <a:solidFill>
                  <a:schemeClr val="tx1"/>
                </a:solidFill>
                <a:ea typeface="黑体" pitchFamily="2" charset="-122"/>
              </a:rPr>
              <a:t> </a:t>
            </a:r>
          </a:p>
        </p:txBody>
      </p:sp>
      <p:sp>
        <p:nvSpPr>
          <p:cNvPr id="129028" name="Rectangle 10"/>
          <p:cNvSpPr>
            <a:spLocks noChangeArrowheads="1"/>
          </p:cNvSpPr>
          <p:nvPr/>
        </p:nvSpPr>
        <p:spPr bwMode="auto">
          <a:xfrm>
            <a:off x="517282" y="1050289"/>
            <a:ext cx="2117857" cy="461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nchor="ct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spcBef>
                <a:spcPct val="0"/>
              </a:spcBef>
              <a:buFontTx/>
              <a:buNone/>
            </a:pPr>
            <a:r>
              <a:rPr lang="zh-CN" altLang="en-US" sz="2400">
                <a:solidFill>
                  <a:srgbClr val="0000FF"/>
                </a:solidFill>
                <a:ea typeface="黑体" pitchFamily="2" charset="-122"/>
              </a:rPr>
              <a:t>硫代硫酸盐法</a:t>
            </a:r>
            <a:r>
              <a:rPr lang="zh-CN" altLang="en-US" sz="2400" b="0">
                <a:solidFill>
                  <a:schemeClr val="tx1"/>
                </a:solidFill>
                <a:ea typeface="黑体" pitchFamily="2" charset="-122"/>
              </a:rPr>
              <a:t> </a:t>
            </a:r>
          </a:p>
        </p:txBody>
      </p:sp>
      <p:grpSp>
        <p:nvGrpSpPr>
          <p:cNvPr id="129029" name="Group 22"/>
          <p:cNvGrpSpPr>
            <a:grpSpLocks/>
          </p:cNvGrpSpPr>
          <p:nvPr/>
        </p:nvGrpSpPr>
        <p:grpSpPr bwMode="auto">
          <a:xfrm>
            <a:off x="683568" y="2852741"/>
            <a:ext cx="7086600" cy="461963"/>
            <a:chOff x="625" y="1842"/>
            <a:chExt cx="4836" cy="291"/>
          </a:xfrm>
        </p:grpSpPr>
        <p:sp>
          <p:nvSpPr>
            <p:cNvPr id="129041" name="Rectangle 11"/>
            <p:cNvSpPr>
              <a:spLocks noChangeArrowheads="1"/>
            </p:cNvSpPr>
            <p:nvPr/>
          </p:nvSpPr>
          <p:spPr bwMode="auto">
            <a:xfrm>
              <a:off x="625" y="1842"/>
              <a:ext cx="483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400">
                  <a:solidFill>
                    <a:schemeClr val="tx1"/>
                  </a:solidFill>
                  <a:latin typeface="Arial" charset="0"/>
                </a:rPr>
                <a:t> </a:t>
              </a:r>
              <a:r>
                <a:rPr lang="en-US" altLang="zh-CN" sz="2400">
                  <a:solidFill>
                    <a:schemeClr val="tx1"/>
                  </a:solidFill>
                  <a:latin typeface="Arial" charset="0"/>
                </a:rPr>
                <a:t>4Au+8S</a:t>
              </a:r>
              <a:r>
                <a:rPr lang="en-US" altLang="zh-CN" sz="2400" baseline="-25000">
                  <a:solidFill>
                    <a:schemeClr val="tx1"/>
                  </a:solidFill>
                  <a:latin typeface="Arial" charset="0"/>
                </a:rPr>
                <a:t>2</a:t>
              </a:r>
              <a:r>
                <a:rPr lang="en-US" altLang="zh-CN" sz="2400">
                  <a:solidFill>
                    <a:schemeClr val="tx1"/>
                  </a:solidFill>
                  <a:latin typeface="Arial" charset="0"/>
                </a:rPr>
                <a:t>O</a:t>
              </a:r>
              <a:r>
                <a:rPr lang="en-US" altLang="zh-CN" sz="2400" baseline="-25000">
                  <a:solidFill>
                    <a:schemeClr val="tx1"/>
                  </a:solidFill>
                  <a:latin typeface="Arial" charset="0"/>
                </a:rPr>
                <a:t>3</a:t>
              </a:r>
              <a:r>
                <a:rPr lang="en-US" altLang="zh-CN" sz="2400" baseline="30000">
                  <a:solidFill>
                    <a:schemeClr val="tx1"/>
                  </a:solidFill>
                  <a:latin typeface="Arial" charset="0"/>
                </a:rPr>
                <a:t>2-</a:t>
              </a:r>
              <a:r>
                <a:rPr lang="en-US" altLang="zh-CN" sz="2400">
                  <a:solidFill>
                    <a:schemeClr val="tx1"/>
                  </a:solidFill>
                  <a:latin typeface="Arial" charset="0"/>
                </a:rPr>
                <a:t>+O</a:t>
              </a:r>
              <a:r>
                <a:rPr lang="en-US" altLang="zh-CN" sz="2400" baseline="-25000">
                  <a:solidFill>
                    <a:schemeClr val="tx1"/>
                  </a:solidFill>
                  <a:latin typeface="Arial" charset="0"/>
                </a:rPr>
                <a:t>2</a:t>
              </a:r>
              <a:r>
                <a:rPr lang="en-US" altLang="zh-CN" sz="2400">
                  <a:solidFill>
                    <a:schemeClr val="tx1"/>
                  </a:solidFill>
                  <a:latin typeface="Arial" charset="0"/>
                </a:rPr>
                <a:t> +2H</a:t>
              </a:r>
              <a:r>
                <a:rPr lang="en-US" altLang="zh-CN" sz="2400" baseline="-25000">
                  <a:solidFill>
                    <a:schemeClr val="tx1"/>
                  </a:solidFill>
                  <a:latin typeface="Arial" charset="0"/>
                </a:rPr>
                <a:t>2</a:t>
              </a:r>
              <a:r>
                <a:rPr lang="en-US" altLang="zh-CN" sz="2400">
                  <a:solidFill>
                    <a:schemeClr val="tx1"/>
                  </a:solidFill>
                  <a:latin typeface="Arial" charset="0"/>
                </a:rPr>
                <a:t>O          4Au(S</a:t>
              </a:r>
              <a:r>
                <a:rPr lang="en-US" altLang="zh-CN" sz="2400" baseline="-25000">
                  <a:solidFill>
                    <a:schemeClr val="tx1"/>
                  </a:solidFill>
                  <a:latin typeface="Arial" charset="0"/>
                </a:rPr>
                <a:t>2</a:t>
              </a:r>
              <a:r>
                <a:rPr lang="en-US" altLang="zh-CN" sz="2400">
                  <a:solidFill>
                    <a:schemeClr val="tx1"/>
                  </a:solidFill>
                  <a:latin typeface="Arial" charset="0"/>
                </a:rPr>
                <a:t>O</a:t>
              </a:r>
              <a:r>
                <a:rPr lang="en-US" altLang="zh-CN" sz="2400" baseline="-25000">
                  <a:solidFill>
                    <a:schemeClr val="tx1"/>
                  </a:solidFill>
                  <a:latin typeface="Arial" charset="0"/>
                </a:rPr>
                <a:t>3</a:t>
              </a:r>
              <a:r>
                <a:rPr lang="en-US" altLang="zh-CN" sz="2400">
                  <a:solidFill>
                    <a:schemeClr val="tx1"/>
                  </a:solidFill>
                  <a:latin typeface="Arial" charset="0"/>
                </a:rPr>
                <a:t>)</a:t>
              </a:r>
              <a:r>
                <a:rPr lang="en-US" altLang="zh-CN" sz="2400" baseline="-25000">
                  <a:solidFill>
                    <a:schemeClr val="tx1"/>
                  </a:solidFill>
                  <a:latin typeface="Arial" charset="0"/>
                </a:rPr>
                <a:t>2</a:t>
              </a:r>
              <a:r>
                <a:rPr lang="en-US" altLang="zh-CN" sz="2400" baseline="30000">
                  <a:solidFill>
                    <a:schemeClr val="tx1"/>
                  </a:solidFill>
                  <a:latin typeface="Arial" charset="0"/>
                </a:rPr>
                <a:t>3-</a:t>
              </a:r>
              <a:r>
                <a:rPr lang="en-US" altLang="zh-CN" sz="2400">
                  <a:solidFill>
                    <a:schemeClr val="tx1"/>
                  </a:solidFill>
                  <a:latin typeface="Arial" charset="0"/>
                </a:rPr>
                <a:t>+4OH</a:t>
              </a:r>
              <a:r>
                <a:rPr lang="en-US" altLang="zh-CN" sz="2400" baseline="30000">
                  <a:solidFill>
                    <a:schemeClr val="tx1"/>
                  </a:solidFill>
                  <a:latin typeface="Arial" charset="0"/>
                </a:rPr>
                <a:t>-</a:t>
              </a:r>
              <a:endParaRPr lang="zh-CN" altLang="en-US" sz="2400" baseline="30000">
                <a:solidFill>
                  <a:schemeClr val="tx1"/>
                </a:solidFill>
                <a:latin typeface="Arial" charset="0"/>
              </a:endParaRPr>
            </a:p>
          </p:txBody>
        </p:sp>
        <p:grpSp>
          <p:nvGrpSpPr>
            <p:cNvPr id="129042" name="Group 10"/>
            <p:cNvGrpSpPr>
              <a:grpSpLocks/>
            </p:cNvGrpSpPr>
            <p:nvPr/>
          </p:nvGrpSpPr>
          <p:grpSpPr bwMode="auto">
            <a:xfrm>
              <a:off x="3042" y="1971"/>
              <a:ext cx="384" cy="36"/>
              <a:chOff x="1352" y="2544"/>
              <a:chExt cx="384" cy="36"/>
            </a:xfrm>
          </p:grpSpPr>
          <p:sp>
            <p:nvSpPr>
              <p:cNvPr id="129043" name="Line 8"/>
              <p:cNvSpPr>
                <a:spLocks noChangeShapeType="1"/>
              </p:cNvSpPr>
              <p:nvPr/>
            </p:nvSpPr>
            <p:spPr bwMode="auto">
              <a:xfrm>
                <a:off x="1352" y="2544"/>
                <a:ext cx="384"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29044" name="Line 9"/>
              <p:cNvSpPr>
                <a:spLocks noChangeShapeType="1"/>
              </p:cNvSpPr>
              <p:nvPr/>
            </p:nvSpPr>
            <p:spPr bwMode="auto">
              <a:xfrm rot="10800000">
                <a:off x="1352" y="2580"/>
                <a:ext cx="384"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grpSp>
      </p:grpSp>
      <p:sp>
        <p:nvSpPr>
          <p:cNvPr id="129030" name="Text Box 26"/>
          <p:cNvSpPr txBox="1">
            <a:spLocks noChangeArrowheads="1"/>
          </p:cNvSpPr>
          <p:nvPr/>
        </p:nvSpPr>
        <p:spPr bwMode="auto">
          <a:xfrm>
            <a:off x="967154" y="3455988"/>
            <a:ext cx="5724614" cy="461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400" b="0">
                <a:solidFill>
                  <a:schemeClr val="tx1"/>
                </a:solidFill>
                <a:latin typeface="Arial" charset="0"/>
                <a:ea typeface="黑体" pitchFamily="2" charset="-122"/>
              </a:rPr>
              <a:t>二价铜氨离子可以起到辅助金溶解的作用</a:t>
            </a:r>
          </a:p>
        </p:txBody>
      </p:sp>
      <p:grpSp>
        <p:nvGrpSpPr>
          <p:cNvPr id="129031" name="Group 33"/>
          <p:cNvGrpSpPr>
            <a:grpSpLocks/>
          </p:cNvGrpSpPr>
          <p:nvPr/>
        </p:nvGrpSpPr>
        <p:grpSpPr bwMode="auto">
          <a:xfrm>
            <a:off x="55766" y="4076704"/>
            <a:ext cx="9196754" cy="461963"/>
            <a:chOff x="379" y="2490"/>
            <a:chExt cx="6276" cy="291"/>
          </a:xfrm>
        </p:grpSpPr>
        <p:sp>
          <p:nvSpPr>
            <p:cNvPr id="129037" name="Rectangle 24"/>
            <p:cNvSpPr>
              <a:spLocks noChangeArrowheads="1"/>
            </p:cNvSpPr>
            <p:nvPr/>
          </p:nvSpPr>
          <p:spPr bwMode="auto">
            <a:xfrm>
              <a:off x="379" y="2490"/>
              <a:ext cx="6276"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dirty="0">
                  <a:solidFill>
                    <a:schemeClr val="tx1"/>
                  </a:solidFill>
                  <a:latin typeface="Arial" charset="0"/>
                </a:rPr>
                <a:t>Au +5S</a:t>
              </a:r>
              <a:r>
                <a:rPr lang="en-US" altLang="zh-CN" sz="2400" baseline="-25000" dirty="0">
                  <a:solidFill>
                    <a:schemeClr val="tx1"/>
                  </a:solidFill>
                  <a:latin typeface="Arial" charset="0"/>
                </a:rPr>
                <a:t>2</a:t>
              </a:r>
              <a:r>
                <a:rPr lang="en-US" altLang="zh-CN" sz="2400" dirty="0">
                  <a:solidFill>
                    <a:schemeClr val="tx1"/>
                  </a:solidFill>
                  <a:latin typeface="Arial" charset="0"/>
                </a:rPr>
                <a:t>O</a:t>
              </a:r>
              <a:r>
                <a:rPr lang="en-US" altLang="zh-CN" sz="2400" baseline="-25000" dirty="0">
                  <a:solidFill>
                    <a:schemeClr val="tx1"/>
                  </a:solidFill>
                  <a:latin typeface="Arial" charset="0"/>
                </a:rPr>
                <a:t>3</a:t>
              </a:r>
              <a:r>
                <a:rPr lang="en-US" altLang="zh-CN" sz="2400" baseline="30000" dirty="0">
                  <a:solidFill>
                    <a:schemeClr val="tx1"/>
                  </a:solidFill>
                  <a:latin typeface="Arial" charset="0"/>
                </a:rPr>
                <a:t>2- </a:t>
              </a:r>
              <a:r>
                <a:rPr lang="en-US" altLang="zh-CN" sz="2400" dirty="0">
                  <a:solidFill>
                    <a:schemeClr val="tx1"/>
                  </a:solidFill>
                  <a:latin typeface="Arial" charset="0"/>
                </a:rPr>
                <a:t>+ Cu(NH</a:t>
              </a:r>
              <a:r>
                <a:rPr lang="en-US" altLang="zh-CN" sz="2400" baseline="-25000" dirty="0">
                  <a:solidFill>
                    <a:schemeClr val="tx1"/>
                  </a:solidFill>
                  <a:latin typeface="Arial" charset="0"/>
                </a:rPr>
                <a:t>3</a:t>
              </a:r>
              <a:r>
                <a:rPr lang="en-US" altLang="zh-CN" sz="2400" dirty="0">
                  <a:solidFill>
                    <a:schemeClr val="tx1"/>
                  </a:solidFill>
                  <a:latin typeface="Arial" charset="0"/>
                </a:rPr>
                <a:t>)</a:t>
              </a:r>
              <a:r>
                <a:rPr lang="en-US" altLang="zh-CN" sz="2400" baseline="-25000" dirty="0">
                  <a:solidFill>
                    <a:schemeClr val="tx1"/>
                  </a:solidFill>
                  <a:latin typeface="Arial" charset="0"/>
                </a:rPr>
                <a:t>4</a:t>
              </a:r>
              <a:r>
                <a:rPr lang="en-US" altLang="zh-CN" sz="2400" baseline="30000" dirty="0">
                  <a:solidFill>
                    <a:schemeClr val="tx1"/>
                  </a:solidFill>
                  <a:latin typeface="Arial" charset="0"/>
                </a:rPr>
                <a:t>2+ </a:t>
              </a:r>
              <a:r>
                <a:rPr lang="en-US" altLang="zh-CN" sz="2400" dirty="0">
                  <a:solidFill>
                    <a:schemeClr val="tx1"/>
                  </a:solidFill>
                  <a:latin typeface="Arial" charset="0"/>
                </a:rPr>
                <a:t>        Au(S</a:t>
              </a:r>
              <a:r>
                <a:rPr lang="en-US" altLang="zh-CN" sz="2400" baseline="-25000" dirty="0">
                  <a:solidFill>
                    <a:schemeClr val="tx1"/>
                  </a:solidFill>
                  <a:latin typeface="Arial" charset="0"/>
                </a:rPr>
                <a:t>2</a:t>
              </a:r>
              <a:r>
                <a:rPr lang="en-US" altLang="zh-CN" sz="2400" dirty="0">
                  <a:solidFill>
                    <a:schemeClr val="tx1"/>
                  </a:solidFill>
                  <a:latin typeface="Arial" charset="0"/>
                </a:rPr>
                <a:t>O</a:t>
              </a:r>
              <a:r>
                <a:rPr lang="en-US" altLang="zh-CN" sz="2400" baseline="-25000" dirty="0">
                  <a:solidFill>
                    <a:schemeClr val="tx1"/>
                  </a:solidFill>
                  <a:latin typeface="Arial" charset="0"/>
                </a:rPr>
                <a:t>3</a:t>
              </a:r>
              <a:r>
                <a:rPr lang="en-US" altLang="zh-CN" sz="2400" dirty="0">
                  <a:solidFill>
                    <a:schemeClr val="tx1"/>
                  </a:solidFill>
                  <a:latin typeface="Arial" charset="0"/>
                </a:rPr>
                <a:t>)</a:t>
              </a:r>
              <a:r>
                <a:rPr lang="en-US" altLang="zh-CN" sz="2400" baseline="-25000" dirty="0">
                  <a:solidFill>
                    <a:schemeClr val="tx1"/>
                  </a:solidFill>
                  <a:latin typeface="Arial" charset="0"/>
                </a:rPr>
                <a:t>2</a:t>
              </a:r>
              <a:r>
                <a:rPr lang="en-US" altLang="zh-CN" sz="2400" baseline="30000" dirty="0">
                  <a:solidFill>
                    <a:schemeClr val="tx1"/>
                  </a:solidFill>
                  <a:latin typeface="Arial" charset="0"/>
                </a:rPr>
                <a:t>3- </a:t>
              </a:r>
              <a:r>
                <a:rPr lang="en-US" altLang="zh-CN" sz="2400" dirty="0">
                  <a:solidFill>
                    <a:schemeClr val="tx1"/>
                  </a:solidFill>
                  <a:latin typeface="Arial" charset="0"/>
                </a:rPr>
                <a:t>+ 4NH</a:t>
              </a:r>
              <a:r>
                <a:rPr lang="en-US" altLang="zh-CN" sz="2400" baseline="-25000" dirty="0">
                  <a:solidFill>
                    <a:schemeClr val="tx1"/>
                  </a:solidFill>
                  <a:latin typeface="Arial" charset="0"/>
                </a:rPr>
                <a:t>3</a:t>
              </a:r>
              <a:r>
                <a:rPr lang="en-US" altLang="zh-CN" sz="2400" dirty="0">
                  <a:solidFill>
                    <a:schemeClr val="tx1"/>
                  </a:solidFill>
                  <a:latin typeface="Arial" charset="0"/>
                </a:rPr>
                <a:t> + Cu(S</a:t>
              </a:r>
              <a:r>
                <a:rPr lang="en-US" altLang="zh-CN" sz="2400" baseline="-25000" dirty="0">
                  <a:solidFill>
                    <a:schemeClr val="tx1"/>
                  </a:solidFill>
                  <a:latin typeface="Arial" charset="0"/>
                </a:rPr>
                <a:t>2</a:t>
              </a:r>
              <a:r>
                <a:rPr lang="en-US" altLang="zh-CN" sz="2400" dirty="0">
                  <a:solidFill>
                    <a:schemeClr val="tx1"/>
                  </a:solidFill>
                  <a:latin typeface="Arial" charset="0"/>
                </a:rPr>
                <a:t>O</a:t>
              </a:r>
              <a:r>
                <a:rPr lang="en-US" altLang="zh-CN" sz="2400" baseline="-25000" dirty="0">
                  <a:solidFill>
                    <a:schemeClr val="tx1"/>
                  </a:solidFill>
                  <a:latin typeface="Arial" charset="0"/>
                </a:rPr>
                <a:t>3</a:t>
              </a:r>
              <a:r>
                <a:rPr lang="en-US" altLang="zh-CN" sz="2400" dirty="0">
                  <a:solidFill>
                    <a:schemeClr val="tx1"/>
                  </a:solidFill>
                  <a:latin typeface="Arial" charset="0"/>
                </a:rPr>
                <a:t> )</a:t>
              </a:r>
              <a:r>
                <a:rPr lang="en-US" altLang="zh-CN" sz="2400" baseline="-25000" dirty="0">
                  <a:solidFill>
                    <a:schemeClr val="tx1"/>
                  </a:solidFill>
                  <a:latin typeface="Arial" charset="0"/>
                </a:rPr>
                <a:t>3</a:t>
              </a:r>
              <a:r>
                <a:rPr lang="en-US" altLang="zh-CN" sz="2400" baseline="30000" dirty="0">
                  <a:solidFill>
                    <a:schemeClr val="tx1"/>
                  </a:solidFill>
                  <a:latin typeface="Arial" charset="0"/>
                </a:rPr>
                <a:t>5-</a:t>
              </a:r>
              <a:endParaRPr lang="zh-CN" altLang="en-US" sz="2400" baseline="30000" dirty="0">
                <a:solidFill>
                  <a:schemeClr val="tx1"/>
                </a:solidFill>
                <a:latin typeface="Arial" charset="0"/>
              </a:endParaRPr>
            </a:p>
          </p:txBody>
        </p:sp>
        <p:grpSp>
          <p:nvGrpSpPr>
            <p:cNvPr id="129038" name="Group 10"/>
            <p:cNvGrpSpPr>
              <a:grpSpLocks/>
            </p:cNvGrpSpPr>
            <p:nvPr/>
          </p:nvGrpSpPr>
          <p:grpSpPr bwMode="auto">
            <a:xfrm>
              <a:off x="2836" y="2652"/>
              <a:ext cx="393" cy="36"/>
              <a:chOff x="1384" y="2544"/>
              <a:chExt cx="393" cy="36"/>
            </a:xfrm>
          </p:grpSpPr>
          <p:sp>
            <p:nvSpPr>
              <p:cNvPr id="129039" name="Line 8"/>
              <p:cNvSpPr>
                <a:spLocks noChangeShapeType="1"/>
              </p:cNvSpPr>
              <p:nvPr/>
            </p:nvSpPr>
            <p:spPr bwMode="auto">
              <a:xfrm>
                <a:off x="1384" y="2544"/>
                <a:ext cx="384"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29040" name="Line 9"/>
              <p:cNvSpPr>
                <a:spLocks noChangeShapeType="1"/>
              </p:cNvSpPr>
              <p:nvPr/>
            </p:nvSpPr>
            <p:spPr bwMode="auto">
              <a:xfrm rot="10800000">
                <a:off x="1393" y="2580"/>
                <a:ext cx="384"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grpSp>
      </p:grpSp>
      <p:grpSp>
        <p:nvGrpSpPr>
          <p:cNvPr id="129032" name="Group 37"/>
          <p:cNvGrpSpPr>
            <a:grpSpLocks/>
          </p:cNvGrpSpPr>
          <p:nvPr/>
        </p:nvGrpSpPr>
        <p:grpSpPr bwMode="auto">
          <a:xfrm>
            <a:off x="99114" y="4652968"/>
            <a:ext cx="8937382" cy="461963"/>
            <a:chOff x="379" y="2988"/>
            <a:chExt cx="6099" cy="291"/>
          </a:xfrm>
        </p:grpSpPr>
        <p:sp>
          <p:nvSpPr>
            <p:cNvPr id="129033" name="Rectangle 25"/>
            <p:cNvSpPr>
              <a:spLocks noChangeArrowheads="1"/>
            </p:cNvSpPr>
            <p:nvPr/>
          </p:nvSpPr>
          <p:spPr bwMode="auto">
            <a:xfrm>
              <a:off x="379" y="2988"/>
              <a:ext cx="6099"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dirty="0">
                  <a:solidFill>
                    <a:schemeClr val="tx1"/>
                  </a:solidFill>
                  <a:latin typeface="Arial" charset="0"/>
                </a:rPr>
                <a:t>Au +2S</a:t>
              </a:r>
              <a:r>
                <a:rPr lang="en-US" altLang="zh-CN" sz="2400" baseline="-25000" dirty="0">
                  <a:solidFill>
                    <a:schemeClr val="tx1"/>
                  </a:solidFill>
                  <a:latin typeface="Arial" charset="0"/>
                </a:rPr>
                <a:t>2</a:t>
              </a:r>
              <a:r>
                <a:rPr lang="en-US" altLang="zh-CN" sz="2400" dirty="0">
                  <a:solidFill>
                    <a:schemeClr val="tx1"/>
                  </a:solidFill>
                  <a:latin typeface="Arial" charset="0"/>
                </a:rPr>
                <a:t>O</a:t>
              </a:r>
              <a:r>
                <a:rPr lang="en-US" altLang="zh-CN" sz="2400" baseline="-25000" dirty="0">
                  <a:solidFill>
                    <a:schemeClr val="tx1"/>
                  </a:solidFill>
                  <a:latin typeface="Arial" charset="0"/>
                </a:rPr>
                <a:t>3</a:t>
              </a:r>
              <a:r>
                <a:rPr lang="en-US" altLang="zh-CN" sz="2400" baseline="30000" dirty="0">
                  <a:solidFill>
                    <a:schemeClr val="tx1"/>
                  </a:solidFill>
                  <a:latin typeface="Arial" charset="0"/>
                </a:rPr>
                <a:t>2- </a:t>
              </a:r>
              <a:r>
                <a:rPr lang="en-US" altLang="zh-CN" sz="2400" dirty="0">
                  <a:solidFill>
                    <a:schemeClr val="tx1"/>
                  </a:solidFill>
                  <a:latin typeface="Arial" charset="0"/>
                </a:rPr>
                <a:t>+ Cu(NH</a:t>
              </a:r>
              <a:r>
                <a:rPr lang="en-US" altLang="zh-CN" sz="2400" baseline="-25000" dirty="0">
                  <a:solidFill>
                    <a:schemeClr val="tx1"/>
                  </a:solidFill>
                  <a:latin typeface="Arial" charset="0"/>
                </a:rPr>
                <a:t>3</a:t>
              </a:r>
              <a:r>
                <a:rPr lang="en-US" altLang="zh-CN" sz="2400" dirty="0">
                  <a:solidFill>
                    <a:schemeClr val="tx1"/>
                  </a:solidFill>
                  <a:latin typeface="Arial" charset="0"/>
                </a:rPr>
                <a:t>)</a:t>
              </a:r>
              <a:r>
                <a:rPr lang="en-US" altLang="zh-CN" sz="2400" baseline="-25000" dirty="0">
                  <a:solidFill>
                    <a:schemeClr val="tx1"/>
                  </a:solidFill>
                  <a:latin typeface="Arial" charset="0"/>
                </a:rPr>
                <a:t>4</a:t>
              </a:r>
              <a:r>
                <a:rPr lang="en-US" altLang="zh-CN" sz="2400" baseline="30000" dirty="0">
                  <a:solidFill>
                    <a:schemeClr val="tx1"/>
                  </a:solidFill>
                  <a:latin typeface="Arial" charset="0"/>
                </a:rPr>
                <a:t>2+ </a:t>
              </a:r>
              <a:r>
                <a:rPr lang="en-US" altLang="zh-CN" sz="2400" dirty="0">
                  <a:solidFill>
                    <a:schemeClr val="tx1"/>
                  </a:solidFill>
                  <a:latin typeface="Arial" charset="0"/>
                </a:rPr>
                <a:t>       Au(S</a:t>
              </a:r>
              <a:r>
                <a:rPr lang="en-US" altLang="zh-CN" sz="2400" baseline="-25000" dirty="0">
                  <a:solidFill>
                    <a:schemeClr val="tx1"/>
                  </a:solidFill>
                  <a:latin typeface="Arial" charset="0"/>
                </a:rPr>
                <a:t>2</a:t>
              </a:r>
              <a:r>
                <a:rPr lang="en-US" altLang="zh-CN" sz="2400" dirty="0">
                  <a:solidFill>
                    <a:schemeClr val="tx1"/>
                  </a:solidFill>
                  <a:latin typeface="Arial" charset="0"/>
                </a:rPr>
                <a:t>O</a:t>
              </a:r>
              <a:r>
                <a:rPr lang="en-US" altLang="zh-CN" sz="2400" baseline="-25000" dirty="0">
                  <a:solidFill>
                    <a:schemeClr val="tx1"/>
                  </a:solidFill>
                  <a:latin typeface="Arial" charset="0"/>
                </a:rPr>
                <a:t>3</a:t>
              </a:r>
              <a:r>
                <a:rPr lang="en-US" altLang="zh-CN" sz="2400" dirty="0">
                  <a:solidFill>
                    <a:schemeClr val="tx1"/>
                  </a:solidFill>
                  <a:latin typeface="Arial" charset="0"/>
                </a:rPr>
                <a:t>)</a:t>
              </a:r>
              <a:r>
                <a:rPr lang="en-US" altLang="zh-CN" sz="2400" baseline="-25000" dirty="0">
                  <a:solidFill>
                    <a:schemeClr val="tx1"/>
                  </a:solidFill>
                  <a:latin typeface="Arial" charset="0"/>
                </a:rPr>
                <a:t>2</a:t>
              </a:r>
              <a:r>
                <a:rPr lang="en-US" altLang="zh-CN" sz="2400" baseline="30000" dirty="0">
                  <a:solidFill>
                    <a:schemeClr val="tx1"/>
                  </a:solidFill>
                  <a:latin typeface="Arial" charset="0"/>
                </a:rPr>
                <a:t>3- </a:t>
              </a:r>
              <a:r>
                <a:rPr lang="en-US" altLang="zh-CN" sz="2400" dirty="0">
                  <a:solidFill>
                    <a:schemeClr val="tx1"/>
                  </a:solidFill>
                  <a:latin typeface="Arial" charset="0"/>
                </a:rPr>
                <a:t>+ 4NH</a:t>
              </a:r>
              <a:r>
                <a:rPr lang="en-US" altLang="zh-CN" sz="2400" baseline="-25000" dirty="0">
                  <a:solidFill>
                    <a:schemeClr val="tx1"/>
                  </a:solidFill>
                  <a:latin typeface="Arial" charset="0"/>
                </a:rPr>
                <a:t>3</a:t>
              </a:r>
              <a:r>
                <a:rPr lang="en-US" altLang="zh-CN" sz="2400" dirty="0">
                  <a:solidFill>
                    <a:schemeClr val="tx1"/>
                  </a:solidFill>
                  <a:latin typeface="Arial" charset="0"/>
                </a:rPr>
                <a:t> + Cu(NH</a:t>
              </a:r>
              <a:r>
                <a:rPr lang="en-US" altLang="zh-CN" sz="2400" baseline="-25000" dirty="0">
                  <a:solidFill>
                    <a:schemeClr val="tx1"/>
                  </a:solidFill>
                  <a:latin typeface="Arial" charset="0"/>
                </a:rPr>
                <a:t>3</a:t>
              </a:r>
              <a:r>
                <a:rPr lang="en-US" altLang="zh-CN" sz="2400" dirty="0">
                  <a:solidFill>
                    <a:schemeClr val="tx1"/>
                  </a:solidFill>
                  <a:latin typeface="Arial" charset="0"/>
                </a:rPr>
                <a:t>)</a:t>
              </a:r>
              <a:r>
                <a:rPr lang="en-US" altLang="zh-CN" sz="2400" baseline="-25000" dirty="0">
                  <a:solidFill>
                    <a:schemeClr val="tx1"/>
                  </a:solidFill>
                  <a:latin typeface="Arial" charset="0"/>
                </a:rPr>
                <a:t>2</a:t>
              </a:r>
              <a:r>
                <a:rPr lang="en-US" altLang="zh-CN" sz="2400" baseline="30000" dirty="0">
                  <a:solidFill>
                    <a:schemeClr val="tx1"/>
                  </a:solidFill>
                  <a:latin typeface="Arial" charset="0"/>
                </a:rPr>
                <a:t>+</a:t>
              </a:r>
              <a:endParaRPr lang="zh-CN" altLang="en-US" sz="2400" baseline="30000" dirty="0">
                <a:solidFill>
                  <a:schemeClr val="tx1"/>
                </a:solidFill>
                <a:latin typeface="Arial" charset="0"/>
              </a:endParaRPr>
            </a:p>
          </p:txBody>
        </p:sp>
        <p:grpSp>
          <p:nvGrpSpPr>
            <p:cNvPr id="129034" name="Group 10"/>
            <p:cNvGrpSpPr>
              <a:grpSpLocks/>
            </p:cNvGrpSpPr>
            <p:nvPr/>
          </p:nvGrpSpPr>
          <p:grpSpPr bwMode="auto">
            <a:xfrm>
              <a:off x="2807" y="3134"/>
              <a:ext cx="384" cy="36"/>
              <a:chOff x="1348" y="2544"/>
              <a:chExt cx="384" cy="36"/>
            </a:xfrm>
          </p:grpSpPr>
          <p:sp>
            <p:nvSpPr>
              <p:cNvPr id="129035" name="Line 8"/>
              <p:cNvSpPr>
                <a:spLocks noChangeShapeType="1"/>
              </p:cNvSpPr>
              <p:nvPr/>
            </p:nvSpPr>
            <p:spPr bwMode="auto">
              <a:xfrm>
                <a:off x="1348" y="2544"/>
                <a:ext cx="384"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29036" name="Line 9"/>
              <p:cNvSpPr>
                <a:spLocks noChangeShapeType="1"/>
              </p:cNvSpPr>
              <p:nvPr/>
            </p:nvSpPr>
            <p:spPr bwMode="auto">
              <a:xfrm rot="10800000">
                <a:off x="1348" y="2580"/>
                <a:ext cx="384"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grpSp>
      </p:grpSp>
      <p:sp>
        <p:nvSpPr>
          <p:cNvPr id="25" name="Rectangle 16"/>
          <p:cNvSpPr>
            <a:spLocks noChangeArrowheads="1"/>
          </p:cNvSpPr>
          <p:nvPr/>
        </p:nvSpPr>
        <p:spPr bwMode="auto">
          <a:xfrm>
            <a:off x="2577613" y="188640"/>
            <a:ext cx="5583115" cy="683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spAutoFit/>
          </a:bodyPr>
          <a:lstStyle/>
          <a:p>
            <a:pPr algn="ctr">
              <a:lnSpc>
                <a:spcPct val="120000"/>
              </a:lnSpc>
              <a:spcBef>
                <a:spcPct val="50000"/>
              </a:spcBef>
              <a:buClr>
                <a:schemeClr val="tx2"/>
              </a:buClr>
              <a:buFont typeface="Wingdings" pitchFamily="2" charset="2"/>
              <a:buNone/>
              <a:defRPr/>
            </a:pPr>
            <a:r>
              <a:rPr kumimoji="0" lang="zh-CN" altLang="en-US" sz="3200" dirty="0">
                <a:solidFill>
                  <a:srgbClr val="CC0000"/>
                </a:solidFill>
                <a:effectLst>
                  <a:outerShdw blurRad="38100" dist="38100" dir="2700000" algn="tl">
                    <a:srgbClr val="C0C0C0"/>
                  </a:outerShdw>
                </a:effectLst>
              </a:rPr>
              <a:t>金属的提取和分离（湿法冶金）</a:t>
            </a:r>
          </a:p>
        </p:txBody>
      </p:sp>
      <p:sp>
        <p:nvSpPr>
          <p:cNvPr id="26" name="矩形 25"/>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24041990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4"/>
          <p:cNvSpPr>
            <a:spLocks noChangeArrowheads="1"/>
          </p:cNvSpPr>
          <p:nvPr/>
        </p:nvSpPr>
        <p:spPr bwMode="auto">
          <a:xfrm>
            <a:off x="650631" y="1052513"/>
            <a:ext cx="160752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nchor="ct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gn="ctr">
              <a:spcBef>
                <a:spcPct val="0"/>
              </a:spcBef>
              <a:buFontTx/>
              <a:buNone/>
            </a:pPr>
            <a:r>
              <a:rPr lang="zh-CN" altLang="en-US" sz="2400">
                <a:solidFill>
                  <a:srgbClr val="0000FF"/>
                </a:solidFill>
                <a:ea typeface="黑体" pitchFamily="2" charset="-122"/>
              </a:rPr>
              <a:t>碘化法</a:t>
            </a:r>
            <a:r>
              <a:rPr lang="zh-CN" altLang="en-US" sz="2400" b="0">
                <a:solidFill>
                  <a:schemeClr val="tx1"/>
                </a:solidFill>
                <a:ea typeface="黑体" pitchFamily="2" charset="-122"/>
              </a:rPr>
              <a:t> </a:t>
            </a:r>
          </a:p>
        </p:txBody>
      </p:sp>
      <p:sp>
        <p:nvSpPr>
          <p:cNvPr id="130051" name="Rectangle 6"/>
          <p:cNvSpPr>
            <a:spLocks noChangeArrowheads="1"/>
          </p:cNvSpPr>
          <p:nvPr/>
        </p:nvSpPr>
        <p:spPr bwMode="auto">
          <a:xfrm>
            <a:off x="716574" y="2133600"/>
            <a:ext cx="5174784" cy="461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400">
                <a:solidFill>
                  <a:schemeClr val="tx1"/>
                </a:solidFill>
                <a:latin typeface="Arial" charset="0"/>
              </a:rPr>
              <a:t> </a:t>
            </a:r>
            <a:r>
              <a:rPr lang="en-US" altLang="zh-CN" sz="2400">
                <a:solidFill>
                  <a:schemeClr val="tx1"/>
                </a:solidFill>
                <a:latin typeface="Arial" charset="0"/>
              </a:rPr>
              <a:t>3I</a:t>
            </a:r>
            <a:r>
              <a:rPr lang="en-US" altLang="zh-CN" sz="2400" baseline="-25000">
                <a:solidFill>
                  <a:schemeClr val="tx1"/>
                </a:solidFill>
                <a:latin typeface="Arial" charset="0"/>
              </a:rPr>
              <a:t>2</a:t>
            </a:r>
            <a:r>
              <a:rPr lang="zh-CN" altLang="en-US" sz="2400">
                <a:solidFill>
                  <a:schemeClr val="tx1"/>
                </a:solidFill>
                <a:latin typeface="Arial" charset="0"/>
              </a:rPr>
              <a:t>＋</a:t>
            </a:r>
            <a:r>
              <a:rPr lang="en-US" altLang="zh-CN" sz="2400">
                <a:solidFill>
                  <a:schemeClr val="tx1"/>
                </a:solidFill>
                <a:latin typeface="Arial" charset="0"/>
              </a:rPr>
              <a:t>6NaOH </a:t>
            </a:r>
            <a:r>
              <a:rPr lang="en-US" altLang="zh-CN" sz="2400">
                <a:solidFill>
                  <a:schemeClr val="tx1"/>
                </a:solidFill>
                <a:latin typeface="Arial" charset="0"/>
                <a:cs typeface="Times New Roman" pitchFamily="18" charset="0"/>
              </a:rPr>
              <a:t>=</a:t>
            </a:r>
            <a:r>
              <a:rPr lang="en-US" altLang="zh-CN" sz="2400">
                <a:solidFill>
                  <a:schemeClr val="tx1"/>
                </a:solidFill>
                <a:latin typeface="Arial" charset="0"/>
              </a:rPr>
              <a:t> NaIO</a:t>
            </a:r>
            <a:r>
              <a:rPr lang="en-US" altLang="zh-CN" sz="2400" baseline="-25000">
                <a:solidFill>
                  <a:schemeClr val="tx1"/>
                </a:solidFill>
                <a:latin typeface="Arial" charset="0"/>
              </a:rPr>
              <a:t>3</a:t>
            </a:r>
            <a:r>
              <a:rPr lang="zh-CN" altLang="en-US" sz="2400">
                <a:solidFill>
                  <a:schemeClr val="tx1"/>
                </a:solidFill>
                <a:latin typeface="Arial" charset="0"/>
              </a:rPr>
              <a:t>＋</a:t>
            </a:r>
            <a:r>
              <a:rPr lang="en-US" altLang="zh-CN" sz="2400">
                <a:solidFill>
                  <a:schemeClr val="tx1"/>
                </a:solidFill>
                <a:latin typeface="Arial" charset="0"/>
              </a:rPr>
              <a:t>5NaI</a:t>
            </a:r>
            <a:r>
              <a:rPr lang="zh-CN" altLang="en-US" sz="2400">
                <a:solidFill>
                  <a:schemeClr val="tx1"/>
                </a:solidFill>
                <a:latin typeface="Arial" charset="0"/>
              </a:rPr>
              <a:t>＋</a:t>
            </a:r>
            <a:r>
              <a:rPr lang="en-US" altLang="zh-CN" sz="2400">
                <a:solidFill>
                  <a:schemeClr val="tx1"/>
                </a:solidFill>
                <a:latin typeface="Arial" charset="0"/>
              </a:rPr>
              <a:t>3H</a:t>
            </a:r>
            <a:r>
              <a:rPr lang="en-US" altLang="zh-CN" sz="2400" baseline="-25000">
                <a:solidFill>
                  <a:schemeClr val="tx1"/>
                </a:solidFill>
                <a:latin typeface="Arial" charset="0"/>
              </a:rPr>
              <a:t>2</a:t>
            </a:r>
            <a:r>
              <a:rPr lang="en-US" altLang="zh-CN" sz="2400">
                <a:solidFill>
                  <a:schemeClr val="tx1"/>
                </a:solidFill>
                <a:latin typeface="Arial" charset="0"/>
              </a:rPr>
              <a:t>O</a:t>
            </a:r>
            <a:endParaRPr lang="zh-CN" altLang="en-US" sz="2400">
              <a:solidFill>
                <a:schemeClr val="tx1"/>
              </a:solidFill>
              <a:latin typeface="Arial" charset="0"/>
            </a:endParaRPr>
          </a:p>
        </p:txBody>
      </p:sp>
      <p:sp>
        <p:nvSpPr>
          <p:cNvPr id="130052" name="Rectangle 7"/>
          <p:cNvSpPr>
            <a:spLocks noChangeArrowheads="1"/>
          </p:cNvSpPr>
          <p:nvPr/>
        </p:nvSpPr>
        <p:spPr bwMode="auto">
          <a:xfrm>
            <a:off x="716574" y="1557338"/>
            <a:ext cx="757750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a:solidFill>
                  <a:schemeClr val="tx1"/>
                </a:solidFill>
                <a:latin typeface="Arial" charset="0"/>
                <a:ea typeface="黑体" pitchFamily="2" charset="-122"/>
              </a:rPr>
              <a:t>I</a:t>
            </a:r>
            <a:r>
              <a:rPr lang="en-US" altLang="zh-CN" sz="2400" baseline="-25000">
                <a:solidFill>
                  <a:schemeClr val="tx1"/>
                </a:solidFill>
                <a:latin typeface="Arial" charset="0"/>
                <a:ea typeface="黑体" pitchFamily="2" charset="-122"/>
              </a:rPr>
              <a:t>2</a:t>
            </a:r>
            <a:r>
              <a:rPr lang="en-US" altLang="zh-CN" sz="2400">
                <a:solidFill>
                  <a:schemeClr val="tx1"/>
                </a:solidFill>
                <a:latin typeface="Arial" charset="0"/>
                <a:ea typeface="黑体" pitchFamily="2" charset="-122"/>
              </a:rPr>
              <a:t>-NaI-H</a:t>
            </a:r>
            <a:r>
              <a:rPr lang="en-US" altLang="zh-CN" sz="2400" baseline="-25000">
                <a:solidFill>
                  <a:schemeClr val="tx1"/>
                </a:solidFill>
                <a:latin typeface="Arial" charset="0"/>
                <a:ea typeface="黑体" pitchFamily="2" charset="-122"/>
              </a:rPr>
              <a:t>2</a:t>
            </a:r>
            <a:r>
              <a:rPr lang="en-US" altLang="zh-CN" sz="2400">
                <a:solidFill>
                  <a:schemeClr val="tx1"/>
                </a:solidFill>
                <a:latin typeface="Arial" charset="0"/>
                <a:ea typeface="黑体" pitchFamily="2" charset="-122"/>
              </a:rPr>
              <a:t>O</a:t>
            </a:r>
            <a:r>
              <a:rPr lang="zh-CN" altLang="en-US" sz="2400">
                <a:solidFill>
                  <a:schemeClr val="tx1"/>
                </a:solidFill>
                <a:latin typeface="Arial" charset="0"/>
                <a:ea typeface="黑体" pitchFamily="2" charset="-122"/>
              </a:rPr>
              <a:t>体系。当碘溶于</a:t>
            </a:r>
            <a:r>
              <a:rPr lang="en-US" altLang="zh-CN" sz="2400">
                <a:solidFill>
                  <a:schemeClr val="tx1"/>
                </a:solidFill>
                <a:latin typeface="Arial" charset="0"/>
                <a:ea typeface="黑体" pitchFamily="2" charset="-122"/>
              </a:rPr>
              <a:t>NaOH</a:t>
            </a:r>
            <a:r>
              <a:rPr lang="zh-CN" altLang="en-US" sz="2400">
                <a:solidFill>
                  <a:schemeClr val="tx1"/>
                </a:solidFill>
                <a:latin typeface="Arial" charset="0"/>
                <a:ea typeface="黑体" pitchFamily="2" charset="-122"/>
              </a:rPr>
              <a:t>中时，发生下列反应</a:t>
            </a:r>
            <a:r>
              <a:rPr lang="en-US" altLang="zh-CN" sz="2400">
                <a:solidFill>
                  <a:schemeClr val="tx1"/>
                </a:solidFill>
                <a:latin typeface="Arial" charset="0"/>
                <a:ea typeface="黑体" pitchFamily="2" charset="-122"/>
              </a:rPr>
              <a:t>:</a:t>
            </a:r>
          </a:p>
        </p:txBody>
      </p:sp>
      <p:sp>
        <p:nvSpPr>
          <p:cNvPr id="130053" name="Rectangle 8"/>
          <p:cNvSpPr>
            <a:spLocks noChangeArrowheads="1"/>
          </p:cNvSpPr>
          <p:nvPr/>
        </p:nvSpPr>
        <p:spPr bwMode="auto">
          <a:xfrm>
            <a:off x="451339" y="2703107"/>
            <a:ext cx="8308731" cy="978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nchor="ctr">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a:lnSpc>
                <a:spcPct val="120000"/>
              </a:lnSpc>
              <a:spcBef>
                <a:spcPct val="0"/>
              </a:spcBef>
              <a:buFontTx/>
              <a:buNone/>
            </a:pPr>
            <a:r>
              <a:rPr lang="zh-CN" altLang="en-US" sz="2400" b="0">
                <a:solidFill>
                  <a:schemeClr val="tx1"/>
                </a:solidFill>
                <a:latin typeface="Arial" charset="0"/>
                <a:ea typeface="黑体" pitchFamily="2" charset="-122"/>
              </a:rPr>
              <a:t>在上面的碘酸钠</a:t>
            </a:r>
            <a:r>
              <a:rPr lang="en-US" altLang="zh-CN" sz="2400" b="0">
                <a:solidFill>
                  <a:schemeClr val="tx1"/>
                </a:solidFill>
                <a:latin typeface="Arial" charset="0"/>
                <a:ea typeface="黑体" pitchFamily="2" charset="-122"/>
              </a:rPr>
              <a:t>-</a:t>
            </a:r>
            <a:r>
              <a:rPr lang="zh-CN" altLang="en-US" sz="2400" b="0">
                <a:solidFill>
                  <a:schemeClr val="tx1"/>
                </a:solidFill>
                <a:latin typeface="Arial" charset="0"/>
                <a:ea typeface="黑体" pitchFamily="2" charset="-122"/>
              </a:rPr>
              <a:t>碘化钠</a:t>
            </a:r>
            <a:r>
              <a:rPr lang="en-US" altLang="zh-CN" sz="2400" b="0">
                <a:solidFill>
                  <a:schemeClr val="tx1"/>
                </a:solidFill>
                <a:latin typeface="Arial" charset="0"/>
                <a:ea typeface="黑体" pitchFamily="2" charset="-122"/>
              </a:rPr>
              <a:t>-</a:t>
            </a:r>
            <a:r>
              <a:rPr lang="zh-CN" altLang="en-US" sz="2400" b="0">
                <a:solidFill>
                  <a:schemeClr val="tx1"/>
                </a:solidFill>
                <a:latin typeface="Arial" charset="0"/>
                <a:ea typeface="黑体" pitchFamily="2" charset="-122"/>
              </a:rPr>
              <a:t>水体系中存在过量的碘时，会生成稳定的多碘离子，存在下列动平衡： </a:t>
            </a:r>
          </a:p>
        </p:txBody>
      </p:sp>
      <p:grpSp>
        <p:nvGrpSpPr>
          <p:cNvPr id="130054" name="Group 19"/>
          <p:cNvGrpSpPr>
            <a:grpSpLocks/>
          </p:cNvGrpSpPr>
          <p:nvPr/>
        </p:nvGrpSpPr>
        <p:grpSpPr bwMode="auto">
          <a:xfrm>
            <a:off x="1030166" y="3763967"/>
            <a:ext cx="3509596" cy="461963"/>
            <a:chOff x="716" y="2432"/>
            <a:chExt cx="2395" cy="291"/>
          </a:xfrm>
        </p:grpSpPr>
        <p:sp>
          <p:nvSpPr>
            <p:cNvPr id="130071" name="Rectangle 9"/>
            <p:cNvSpPr>
              <a:spLocks noChangeArrowheads="1"/>
            </p:cNvSpPr>
            <p:nvPr/>
          </p:nvSpPr>
          <p:spPr bwMode="auto">
            <a:xfrm>
              <a:off x="716" y="2432"/>
              <a:ext cx="239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a:solidFill>
                    <a:schemeClr val="tx1"/>
                  </a:solidFill>
                  <a:latin typeface="Arial" charset="0"/>
                </a:rPr>
                <a:t>I</a:t>
              </a:r>
              <a:r>
                <a:rPr lang="en-US" altLang="zh-CN" sz="2400" baseline="-25000">
                  <a:solidFill>
                    <a:schemeClr val="tx1"/>
                  </a:solidFill>
                  <a:latin typeface="Arial" charset="0"/>
                </a:rPr>
                <a:t>2</a:t>
              </a:r>
              <a:r>
                <a:rPr lang="zh-CN" altLang="en-US" sz="2400">
                  <a:solidFill>
                    <a:schemeClr val="tx1"/>
                  </a:solidFill>
                  <a:latin typeface="Arial" charset="0"/>
                </a:rPr>
                <a:t>＋</a:t>
              </a:r>
              <a:r>
                <a:rPr lang="en-US" altLang="zh-CN" sz="2400">
                  <a:solidFill>
                    <a:schemeClr val="tx1"/>
                  </a:solidFill>
                  <a:latin typeface="Arial" charset="0"/>
                </a:rPr>
                <a:t>I</a:t>
              </a:r>
              <a:r>
                <a:rPr lang="en-US" altLang="zh-CN" sz="2400" baseline="30000">
                  <a:solidFill>
                    <a:schemeClr val="tx1"/>
                  </a:solidFill>
                  <a:latin typeface="Arial" charset="0"/>
                </a:rPr>
                <a:t>-</a:t>
              </a:r>
              <a:r>
                <a:rPr lang="zh-CN" altLang="en-US" sz="2400">
                  <a:solidFill>
                    <a:schemeClr val="tx1"/>
                  </a:solidFill>
                  <a:latin typeface="Arial" charset="0"/>
                </a:rPr>
                <a:t>＋</a:t>
              </a:r>
              <a:r>
                <a:rPr lang="en-US" altLang="zh-CN" sz="2400">
                  <a:solidFill>
                    <a:schemeClr val="tx1"/>
                  </a:solidFill>
                  <a:latin typeface="Arial" charset="0"/>
                </a:rPr>
                <a:t>H</a:t>
              </a:r>
              <a:r>
                <a:rPr lang="en-US" altLang="zh-CN" sz="2400" baseline="-25000">
                  <a:solidFill>
                    <a:schemeClr val="tx1"/>
                  </a:solidFill>
                  <a:latin typeface="Arial" charset="0"/>
                </a:rPr>
                <a:t>2</a:t>
              </a:r>
              <a:r>
                <a:rPr lang="en-US" altLang="zh-CN" sz="2400">
                  <a:solidFill>
                    <a:schemeClr val="tx1"/>
                  </a:solidFill>
                  <a:latin typeface="Arial" charset="0"/>
                </a:rPr>
                <a:t>O </a:t>
              </a:r>
              <a:r>
                <a:rPr lang="zh-CN" altLang="en-US" sz="2400">
                  <a:solidFill>
                    <a:schemeClr val="tx1"/>
                  </a:solidFill>
                  <a:latin typeface="Arial" charset="0"/>
                </a:rPr>
                <a:t>         </a:t>
              </a:r>
              <a:r>
                <a:rPr lang="en-US" altLang="zh-CN" sz="2400">
                  <a:solidFill>
                    <a:schemeClr val="tx1"/>
                  </a:solidFill>
                  <a:latin typeface="Arial" charset="0"/>
                </a:rPr>
                <a:t>I</a:t>
              </a:r>
              <a:r>
                <a:rPr lang="en-US" altLang="zh-CN" sz="2400" baseline="-25000">
                  <a:solidFill>
                    <a:schemeClr val="tx1"/>
                  </a:solidFill>
                  <a:latin typeface="Arial" charset="0"/>
                </a:rPr>
                <a:t>3</a:t>
              </a:r>
              <a:r>
                <a:rPr lang="en-US" altLang="zh-CN" sz="2400" baseline="30000">
                  <a:solidFill>
                    <a:schemeClr val="tx1"/>
                  </a:solidFill>
                  <a:latin typeface="Arial" charset="0"/>
                </a:rPr>
                <a:t>-</a:t>
              </a:r>
              <a:r>
                <a:rPr lang="en-US" altLang="zh-CN" sz="2400">
                  <a:solidFill>
                    <a:schemeClr val="tx1"/>
                  </a:solidFill>
                  <a:latin typeface="Arial" charset="0"/>
                </a:rPr>
                <a:t>·H</a:t>
              </a:r>
              <a:r>
                <a:rPr lang="en-US" altLang="zh-CN" sz="2400" baseline="-25000">
                  <a:solidFill>
                    <a:schemeClr val="tx1"/>
                  </a:solidFill>
                  <a:latin typeface="Arial" charset="0"/>
                </a:rPr>
                <a:t>2</a:t>
              </a:r>
              <a:r>
                <a:rPr lang="en-US" altLang="zh-CN" sz="2400">
                  <a:solidFill>
                    <a:schemeClr val="tx1"/>
                  </a:solidFill>
                  <a:latin typeface="Arial" charset="0"/>
                </a:rPr>
                <a:t>O</a:t>
              </a:r>
              <a:endParaRPr lang="zh-CN" altLang="en-US" sz="2400">
                <a:solidFill>
                  <a:schemeClr val="tx1"/>
                </a:solidFill>
                <a:latin typeface="Arial" charset="0"/>
              </a:endParaRPr>
            </a:p>
          </p:txBody>
        </p:sp>
        <p:grpSp>
          <p:nvGrpSpPr>
            <p:cNvPr id="130072" name="Group 10"/>
            <p:cNvGrpSpPr>
              <a:grpSpLocks/>
            </p:cNvGrpSpPr>
            <p:nvPr/>
          </p:nvGrpSpPr>
          <p:grpSpPr bwMode="auto">
            <a:xfrm>
              <a:off x="1791" y="2569"/>
              <a:ext cx="384" cy="36"/>
              <a:chOff x="1200" y="2544"/>
              <a:chExt cx="384" cy="36"/>
            </a:xfrm>
          </p:grpSpPr>
          <p:sp>
            <p:nvSpPr>
              <p:cNvPr id="130073" name="Line 8"/>
              <p:cNvSpPr>
                <a:spLocks noChangeShapeType="1"/>
              </p:cNvSpPr>
              <p:nvPr/>
            </p:nvSpPr>
            <p:spPr bwMode="auto">
              <a:xfrm>
                <a:off x="1200" y="2544"/>
                <a:ext cx="384"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30074" name="Line 9"/>
              <p:cNvSpPr>
                <a:spLocks noChangeShapeType="1"/>
              </p:cNvSpPr>
              <p:nvPr/>
            </p:nvSpPr>
            <p:spPr bwMode="auto">
              <a:xfrm rot="10800000">
                <a:off x="1200" y="2580"/>
                <a:ext cx="384"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grpSp>
      </p:grpSp>
      <p:grpSp>
        <p:nvGrpSpPr>
          <p:cNvPr id="130055" name="Group 21"/>
          <p:cNvGrpSpPr>
            <a:grpSpLocks/>
          </p:cNvGrpSpPr>
          <p:nvPr/>
        </p:nvGrpSpPr>
        <p:grpSpPr bwMode="auto">
          <a:xfrm>
            <a:off x="4637943" y="3763968"/>
            <a:ext cx="3681046" cy="461963"/>
            <a:chOff x="625" y="3158"/>
            <a:chExt cx="2512" cy="291"/>
          </a:xfrm>
        </p:grpSpPr>
        <p:grpSp>
          <p:nvGrpSpPr>
            <p:cNvPr id="130067" name="Group 10"/>
            <p:cNvGrpSpPr>
              <a:grpSpLocks/>
            </p:cNvGrpSpPr>
            <p:nvPr/>
          </p:nvGrpSpPr>
          <p:grpSpPr bwMode="auto">
            <a:xfrm>
              <a:off x="1833" y="3301"/>
              <a:ext cx="384" cy="36"/>
              <a:chOff x="1200" y="2544"/>
              <a:chExt cx="384" cy="36"/>
            </a:xfrm>
          </p:grpSpPr>
          <p:sp>
            <p:nvSpPr>
              <p:cNvPr id="130069" name="Line 8"/>
              <p:cNvSpPr>
                <a:spLocks noChangeShapeType="1"/>
              </p:cNvSpPr>
              <p:nvPr/>
            </p:nvSpPr>
            <p:spPr bwMode="auto">
              <a:xfrm>
                <a:off x="1200" y="2544"/>
                <a:ext cx="384"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30070" name="Line 9"/>
              <p:cNvSpPr>
                <a:spLocks noChangeShapeType="1"/>
              </p:cNvSpPr>
              <p:nvPr/>
            </p:nvSpPr>
            <p:spPr bwMode="auto">
              <a:xfrm rot="10800000">
                <a:off x="1200" y="2580"/>
                <a:ext cx="384"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grpSp>
        <p:sp>
          <p:nvSpPr>
            <p:cNvPr id="130068" name="Rectangle 20"/>
            <p:cNvSpPr>
              <a:spLocks noChangeArrowheads="1"/>
            </p:cNvSpPr>
            <p:nvPr/>
          </p:nvSpPr>
          <p:spPr bwMode="auto">
            <a:xfrm>
              <a:off x="625" y="3158"/>
              <a:ext cx="251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a:solidFill>
                    <a:schemeClr val="tx1"/>
                  </a:solidFill>
                  <a:latin typeface="Arial" charset="0"/>
                </a:rPr>
                <a:t>3I</a:t>
              </a:r>
              <a:r>
                <a:rPr lang="en-US" altLang="zh-CN" sz="2400" baseline="-25000">
                  <a:solidFill>
                    <a:schemeClr val="tx1"/>
                  </a:solidFill>
                  <a:latin typeface="Arial" charset="0"/>
                </a:rPr>
                <a:t>2</a:t>
              </a:r>
              <a:r>
                <a:rPr lang="zh-CN" altLang="en-US" sz="2400">
                  <a:solidFill>
                    <a:schemeClr val="tx1"/>
                  </a:solidFill>
                  <a:latin typeface="Arial" charset="0"/>
                </a:rPr>
                <a:t>＋</a:t>
              </a:r>
              <a:r>
                <a:rPr lang="en-US" altLang="zh-CN" sz="2400">
                  <a:solidFill>
                    <a:schemeClr val="tx1"/>
                  </a:solidFill>
                  <a:latin typeface="Arial" charset="0"/>
                </a:rPr>
                <a:t>I</a:t>
              </a:r>
              <a:r>
                <a:rPr lang="en-US" altLang="zh-CN" sz="2400" baseline="30000">
                  <a:solidFill>
                    <a:schemeClr val="tx1"/>
                  </a:solidFill>
                  <a:latin typeface="Arial" charset="0"/>
                </a:rPr>
                <a:t>-</a:t>
              </a:r>
              <a:r>
                <a:rPr lang="zh-CN" altLang="en-US" sz="2400">
                  <a:solidFill>
                    <a:schemeClr val="tx1"/>
                  </a:solidFill>
                  <a:latin typeface="Arial" charset="0"/>
                </a:rPr>
                <a:t>＋</a:t>
              </a:r>
              <a:r>
                <a:rPr lang="en-US" altLang="zh-CN" sz="2400">
                  <a:solidFill>
                    <a:schemeClr val="tx1"/>
                  </a:solidFill>
                  <a:latin typeface="Arial" charset="0"/>
                </a:rPr>
                <a:t>H</a:t>
              </a:r>
              <a:r>
                <a:rPr lang="en-US" altLang="zh-CN" sz="2400" baseline="-25000">
                  <a:solidFill>
                    <a:schemeClr val="tx1"/>
                  </a:solidFill>
                  <a:latin typeface="Arial" charset="0"/>
                </a:rPr>
                <a:t>2</a:t>
              </a:r>
              <a:r>
                <a:rPr lang="en-US" altLang="zh-CN" sz="2400">
                  <a:solidFill>
                    <a:schemeClr val="tx1"/>
                  </a:solidFill>
                  <a:latin typeface="Arial" charset="0"/>
                </a:rPr>
                <a:t>O          I</a:t>
              </a:r>
              <a:r>
                <a:rPr lang="en-US" altLang="zh-CN" sz="2400" baseline="-25000">
                  <a:solidFill>
                    <a:schemeClr val="tx1"/>
                  </a:solidFill>
                  <a:latin typeface="Arial" charset="0"/>
                </a:rPr>
                <a:t>7</a:t>
              </a:r>
              <a:r>
                <a:rPr lang="en-US" altLang="zh-CN" sz="2400" baseline="30000">
                  <a:solidFill>
                    <a:schemeClr val="tx1"/>
                  </a:solidFill>
                  <a:latin typeface="Arial" charset="0"/>
                </a:rPr>
                <a:t>-</a:t>
              </a:r>
              <a:r>
                <a:rPr lang="en-US" altLang="zh-CN" sz="2400">
                  <a:solidFill>
                    <a:schemeClr val="tx1"/>
                  </a:solidFill>
                  <a:latin typeface="Arial" charset="0"/>
                </a:rPr>
                <a:t>·H</a:t>
              </a:r>
              <a:r>
                <a:rPr lang="en-US" altLang="zh-CN" sz="2400" baseline="-25000">
                  <a:solidFill>
                    <a:schemeClr val="tx1"/>
                  </a:solidFill>
                  <a:latin typeface="Arial" charset="0"/>
                </a:rPr>
                <a:t>2</a:t>
              </a:r>
              <a:r>
                <a:rPr lang="en-US" altLang="zh-CN" sz="2400">
                  <a:solidFill>
                    <a:schemeClr val="tx1"/>
                  </a:solidFill>
                  <a:latin typeface="Arial" charset="0"/>
                </a:rPr>
                <a:t>O</a:t>
              </a:r>
              <a:endParaRPr lang="zh-CN" altLang="en-US" sz="2400">
                <a:solidFill>
                  <a:schemeClr val="tx1"/>
                </a:solidFill>
                <a:latin typeface="Arial" charset="0"/>
              </a:endParaRPr>
            </a:p>
          </p:txBody>
        </p:sp>
      </p:grpSp>
      <p:sp>
        <p:nvSpPr>
          <p:cNvPr id="130056" name="Rectangle 23"/>
          <p:cNvSpPr>
            <a:spLocks noChangeArrowheads="1"/>
          </p:cNvSpPr>
          <p:nvPr/>
        </p:nvSpPr>
        <p:spPr bwMode="auto">
          <a:xfrm>
            <a:off x="184639" y="4365625"/>
            <a:ext cx="8837645" cy="461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400" b="0" dirty="0">
                <a:solidFill>
                  <a:schemeClr val="tx1"/>
                </a:solidFill>
                <a:ea typeface="黑体" pitchFamily="2" charset="-122"/>
              </a:rPr>
              <a:t>基于多碘离子的氧化作用，金会溶解形成</a:t>
            </a:r>
            <a:r>
              <a:rPr lang="en-US" altLang="zh-CN" sz="2400" b="0" dirty="0">
                <a:solidFill>
                  <a:schemeClr val="tx1"/>
                </a:solidFill>
                <a:latin typeface="+mn-lt"/>
                <a:ea typeface="黑体" pitchFamily="2" charset="-122"/>
              </a:rPr>
              <a:t>Au(I)</a:t>
            </a:r>
            <a:r>
              <a:rPr lang="zh-CN" altLang="en-US" sz="2400" b="0" dirty="0">
                <a:solidFill>
                  <a:schemeClr val="tx1"/>
                </a:solidFill>
                <a:latin typeface="+mn-lt"/>
                <a:ea typeface="黑体" pitchFamily="2" charset="-122"/>
              </a:rPr>
              <a:t>、</a:t>
            </a:r>
            <a:r>
              <a:rPr lang="en-US" altLang="zh-CN" sz="2400" b="0" dirty="0">
                <a:solidFill>
                  <a:schemeClr val="tx1"/>
                </a:solidFill>
                <a:latin typeface="+mn-lt"/>
                <a:ea typeface="黑体" pitchFamily="2" charset="-122"/>
              </a:rPr>
              <a:t>Au(III)</a:t>
            </a:r>
            <a:r>
              <a:rPr lang="zh-CN" altLang="en-US" sz="2400" b="0" dirty="0">
                <a:solidFill>
                  <a:schemeClr val="tx1"/>
                </a:solidFill>
                <a:ea typeface="黑体" pitchFamily="2" charset="-122"/>
              </a:rPr>
              <a:t>的络盐：</a:t>
            </a:r>
          </a:p>
        </p:txBody>
      </p:sp>
      <p:sp>
        <p:nvSpPr>
          <p:cNvPr id="130057" name="Rectangle 24"/>
          <p:cNvSpPr>
            <a:spLocks noChangeArrowheads="1"/>
          </p:cNvSpPr>
          <p:nvPr/>
        </p:nvSpPr>
        <p:spPr bwMode="auto">
          <a:xfrm>
            <a:off x="650631" y="5445125"/>
            <a:ext cx="7571273" cy="461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b="0">
                <a:solidFill>
                  <a:schemeClr val="tx1"/>
                </a:solidFill>
                <a:ea typeface="黑体" pitchFamily="2" charset="-122"/>
              </a:rPr>
              <a:t>    </a:t>
            </a:r>
            <a:r>
              <a:rPr lang="zh-CN" altLang="en-US" sz="2400" b="0">
                <a:solidFill>
                  <a:schemeClr val="tx1"/>
                </a:solidFill>
                <a:ea typeface="黑体" pitchFamily="2" charset="-122"/>
              </a:rPr>
              <a:t>体系中的碘酸盐在金的溶蚀过程中起辅助氧化作用。</a:t>
            </a:r>
          </a:p>
        </p:txBody>
      </p:sp>
      <p:grpSp>
        <p:nvGrpSpPr>
          <p:cNvPr id="130058" name="Group 29"/>
          <p:cNvGrpSpPr>
            <a:grpSpLocks/>
          </p:cNvGrpSpPr>
          <p:nvPr/>
        </p:nvGrpSpPr>
        <p:grpSpPr bwMode="auto">
          <a:xfrm>
            <a:off x="683568" y="4902993"/>
            <a:ext cx="8427426" cy="830263"/>
            <a:chOff x="489" y="3067"/>
            <a:chExt cx="5352" cy="523"/>
          </a:xfrm>
        </p:grpSpPr>
        <p:grpSp>
          <p:nvGrpSpPr>
            <p:cNvPr id="130060" name="Group 10"/>
            <p:cNvGrpSpPr>
              <a:grpSpLocks/>
            </p:cNvGrpSpPr>
            <p:nvPr/>
          </p:nvGrpSpPr>
          <p:grpSpPr bwMode="auto">
            <a:xfrm>
              <a:off x="4407" y="3203"/>
              <a:ext cx="384" cy="36"/>
              <a:chOff x="1200" y="2544"/>
              <a:chExt cx="384" cy="36"/>
            </a:xfrm>
          </p:grpSpPr>
          <p:sp>
            <p:nvSpPr>
              <p:cNvPr id="130065" name="Line 8"/>
              <p:cNvSpPr>
                <a:spLocks noChangeShapeType="1"/>
              </p:cNvSpPr>
              <p:nvPr/>
            </p:nvSpPr>
            <p:spPr bwMode="auto">
              <a:xfrm>
                <a:off x="1200" y="2544"/>
                <a:ext cx="384"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30066" name="Line 9"/>
              <p:cNvSpPr>
                <a:spLocks noChangeShapeType="1"/>
              </p:cNvSpPr>
              <p:nvPr/>
            </p:nvSpPr>
            <p:spPr bwMode="auto">
              <a:xfrm rot="10800000">
                <a:off x="1200" y="2580"/>
                <a:ext cx="384"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grpSp>
        <p:sp>
          <p:nvSpPr>
            <p:cNvPr id="130061" name="Rectangle 22"/>
            <p:cNvSpPr>
              <a:spLocks noChangeArrowheads="1"/>
            </p:cNvSpPr>
            <p:nvPr/>
          </p:nvSpPr>
          <p:spPr bwMode="auto">
            <a:xfrm>
              <a:off x="489" y="3067"/>
              <a:ext cx="5352" cy="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en-US" altLang="zh-CN" sz="2400" dirty="0">
                  <a:solidFill>
                    <a:schemeClr val="tx1"/>
                  </a:solidFill>
                  <a:latin typeface="Arial" charset="0"/>
                </a:rPr>
                <a:t>2Au</a:t>
              </a:r>
              <a:r>
                <a:rPr lang="zh-CN" altLang="en-US" sz="2400" dirty="0">
                  <a:solidFill>
                    <a:schemeClr val="tx1"/>
                  </a:solidFill>
                  <a:latin typeface="Arial" charset="0"/>
                </a:rPr>
                <a:t>＋</a:t>
              </a:r>
              <a:r>
                <a:rPr lang="en-US" altLang="zh-CN" sz="2400" dirty="0">
                  <a:solidFill>
                    <a:schemeClr val="tx1"/>
                  </a:solidFill>
                  <a:latin typeface="Arial" charset="0"/>
                </a:rPr>
                <a:t>I</a:t>
              </a:r>
              <a:r>
                <a:rPr lang="en-US" altLang="zh-CN" sz="2400" baseline="-25000" dirty="0">
                  <a:solidFill>
                    <a:schemeClr val="tx1"/>
                  </a:solidFill>
                  <a:latin typeface="Arial" charset="0"/>
                </a:rPr>
                <a:t>3</a:t>
              </a:r>
              <a:r>
                <a:rPr lang="en-US" altLang="zh-CN" sz="2400" baseline="30000" dirty="0">
                  <a:solidFill>
                    <a:schemeClr val="tx1"/>
                  </a:solidFill>
                  <a:latin typeface="Arial" charset="0"/>
                </a:rPr>
                <a:t>-</a:t>
              </a:r>
              <a:r>
                <a:rPr lang="zh-CN" altLang="en-US" sz="2400" dirty="0">
                  <a:solidFill>
                    <a:schemeClr val="tx1"/>
                  </a:solidFill>
                  <a:latin typeface="Arial" charset="0"/>
                </a:rPr>
                <a:t>＋</a:t>
              </a:r>
              <a:r>
                <a:rPr lang="en-US" altLang="zh-CN" sz="2400" dirty="0">
                  <a:solidFill>
                    <a:schemeClr val="tx1"/>
                  </a:solidFill>
                  <a:latin typeface="Arial" charset="0"/>
                </a:rPr>
                <a:t>I</a:t>
              </a:r>
              <a:r>
                <a:rPr lang="en-US" altLang="zh-CN" sz="2400" baseline="30000" dirty="0">
                  <a:solidFill>
                    <a:schemeClr val="tx1"/>
                  </a:solidFill>
                  <a:latin typeface="Arial" charset="0"/>
                </a:rPr>
                <a:t>- </a:t>
              </a:r>
              <a:r>
                <a:rPr lang="en-US" altLang="zh-CN" sz="2400" dirty="0">
                  <a:solidFill>
                    <a:schemeClr val="tx1"/>
                  </a:solidFill>
                  <a:latin typeface="Arial" charset="0"/>
                </a:rPr>
                <a:t>         2[AuI</a:t>
              </a:r>
              <a:r>
                <a:rPr lang="en-US" altLang="zh-CN" sz="2400" baseline="-25000" dirty="0">
                  <a:solidFill>
                    <a:schemeClr val="tx1"/>
                  </a:solidFill>
                  <a:latin typeface="Arial" charset="0"/>
                </a:rPr>
                <a:t>2</a:t>
              </a:r>
              <a:r>
                <a:rPr lang="en-US" altLang="zh-CN" sz="2400" dirty="0">
                  <a:solidFill>
                    <a:schemeClr val="tx1"/>
                  </a:solidFill>
                  <a:latin typeface="Arial" charset="0"/>
                </a:rPr>
                <a:t>]</a:t>
              </a:r>
              <a:r>
                <a:rPr lang="en-US" altLang="zh-CN" sz="2400" baseline="30000" dirty="0">
                  <a:solidFill>
                    <a:schemeClr val="tx1"/>
                  </a:solidFill>
                  <a:latin typeface="Arial" charset="0"/>
                </a:rPr>
                <a:t>-</a:t>
              </a:r>
              <a:r>
                <a:rPr lang="en-US" altLang="zh-CN" sz="2400" dirty="0">
                  <a:solidFill>
                    <a:schemeClr val="tx1"/>
                  </a:solidFill>
                  <a:latin typeface="Arial" charset="0"/>
                </a:rPr>
                <a:t>          2Au</a:t>
              </a:r>
              <a:r>
                <a:rPr lang="zh-CN" altLang="en-US" sz="2400" dirty="0">
                  <a:solidFill>
                    <a:schemeClr val="tx1"/>
                  </a:solidFill>
                  <a:latin typeface="Arial" charset="0"/>
                </a:rPr>
                <a:t>＋</a:t>
              </a:r>
              <a:r>
                <a:rPr lang="en-US" altLang="zh-CN" sz="2400" dirty="0">
                  <a:solidFill>
                    <a:schemeClr val="tx1"/>
                  </a:solidFill>
                  <a:latin typeface="Arial" charset="0"/>
                </a:rPr>
                <a:t>I</a:t>
              </a:r>
              <a:r>
                <a:rPr lang="en-US" altLang="zh-CN" sz="2400" baseline="-25000" dirty="0">
                  <a:solidFill>
                    <a:schemeClr val="tx1"/>
                  </a:solidFill>
                  <a:latin typeface="Arial" charset="0"/>
                </a:rPr>
                <a:t>7</a:t>
              </a:r>
              <a:r>
                <a:rPr lang="en-US" altLang="zh-CN" sz="2400" baseline="30000" dirty="0">
                  <a:solidFill>
                    <a:schemeClr val="tx1"/>
                  </a:solidFill>
                  <a:latin typeface="Arial" charset="0"/>
                </a:rPr>
                <a:t>-</a:t>
              </a:r>
              <a:r>
                <a:rPr lang="zh-CN" altLang="en-US" sz="2400" dirty="0">
                  <a:solidFill>
                    <a:schemeClr val="tx1"/>
                  </a:solidFill>
                  <a:latin typeface="Arial" charset="0"/>
                </a:rPr>
                <a:t>＋</a:t>
              </a:r>
              <a:r>
                <a:rPr lang="en-US" altLang="zh-CN" sz="2400" dirty="0">
                  <a:solidFill>
                    <a:schemeClr val="tx1"/>
                  </a:solidFill>
                  <a:latin typeface="Arial" charset="0"/>
                </a:rPr>
                <a:t>I</a:t>
              </a:r>
              <a:r>
                <a:rPr lang="en-US" altLang="zh-CN" sz="2400" baseline="30000" dirty="0">
                  <a:solidFill>
                    <a:schemeClr val="tx1"/>
                  </a:solidFill>
                  <a:latin typeface="Arial" charset="0"/>
                </a:rPr>
                <a:t>- </a:t>
              </a:r>
              <a:r>
                <a:rPr lang="en-US" altLang="zh-CN" sz="2400" dirty="0">
                  <a:solidFill>
                    <a:schemeClr val="tx1"/>
                  </a:solidFill>
                  <a:latin typeface="Arial" charset="0"/>
                </a:rPr>
                <a:t>          2[AuI</a:t>
              </a:r>
              <a:r>
                <a:rPr lang="en-US" altLang="zh-CN" sz="2400" baseline="-25000" dirty="0">
                  <a:solidFill>
                    <a:schemeClr val="tx1"/>
                  </a:solidFill>
                  <a:latin typeface="Arial" charset="0"/>
                </a:rPr>
                <a:t>4</a:t>
              </a:r>
              <a:r>
                <a:rPr lang="en-US" altLang="zh-CN" sz="2400" dirty="0">
                  <a:solidFill>
                    <a:schemeClr val="tx1"/>
                  </a:solidFill>
                  <a:latin typeface="Arial" charset="0"/>
                </a:rPr>
                <a:t>]</a:t>
              </a:r>
              <a:r>
                <a:rPr lang="en-US" altLang="zh-CN" sz="2400" baseline="30000" dirty="0">
                  <a:solidFill>
                    <a:schemeClr val="tx1"/>
                  </a:solidFill>
                  <a:latin typeface="Arial" charset="0"/>
                </a:rPr>
                <a:t>-</a:t>
              </a:r>
              <a:endParaRPr lang="zh-CN" altLang="en-US" sz="2400" dirty="0">
                <a:solidFill>
                  <a:schemeClr val="tx1"/>
                </a:solidFill>
                <a:latin typeface="Arial" charset="0"/>
              </a:endParaRPr>
            </a:p>
          </p:txBody>
        </p:sp>
        <p:grpSp>
          <p:nvGrpSpPr>
            <p:cNvPr id="130062" name="Group 10"/>
            <p:cNvGrpSpPr>
              <a:grpSpLocks/>
            </p:cNvGrpSpPr>
            <p:nvPr/>
          </p:nvGrpSpPr>
          <p:grpSpPr bwMode="auto">
            <a:xfrm>
              <a:off x="1623" y="3203"/>
              <a:ext cx="384" cy="36"/>
              <a:chOff x="1200" y="2544"/>
              <a:chExt cx="384" cy="36"/>
            </a:xfrm>
          </p:grpSpPr>
          <p:sp>
            <p:nvSpPr>
              <p:cNvPr id="130063" name="Line 8"/>
              <p:cNvSpPr>
                <a:spLocks noChangeShapeType="1"/>
              </p:cNvSpPr>
              <p:nvPr/>
            </p:nvSpPr>
            <p:spPr bwMode="auto">
              <a:xfrm>
                <a:off x="1200" y="2544"/>
                <a:ext cx="384"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30064" name="Line 9"/>
              <p:cNvSpPr>
                <a:spLocks noChangeShapeType="1"/>
              </p:cNvSpPr>
              <p:nvPr/>
            </p:nvSpPr>
            <p:spPr bwMode="auto">
              <a:xfrm rot="10800000">
                <a:off x="1200" y="2580"/>
                <a:ext cx="384" cy="0"/>
              </a:xfrm>
              <a:prstGeom prst="line">
                <a:avLst/>
              </a:prstGeom>
              <a:noFill/>
              <a:ln w="19050">
                <a:solidFill>
                  <a:schemeClr val="tx1"/>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grpSp>
      </p:grpSp>
      <p:sp>
        <p:nvSpPr>
          <p:cNvPr id="130059" name="Text Box 30"/>
          <p:cNvSpPr txBox="1">
            <a:spLocks noChangeArrowheads="1"/>
          </p:cNvSpPr>
          <p:nvPr/>
        </p:nvSpPr>
        <p:spPr bwMode="auto">
          <a:xfrm>
            <a:off x="734159" y="6021388"/>
            <a:ext cx="5753468" cy="461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spAutoFit/>
          </a:bodyPr>
          <a:lstStyle>
            <a:lvl1pPr eaLnBrk="0" hangingPunct="0">
              <a:spcBef>
                <a:spcPct val="20000"/>
              </a:spcBef>
              <a:buChar char="•"/>
              <a:defRPr kumimoji="1" sz="3200" b="1">
                <a:solidFill>
                  <a:srgbClr val="006600"/>
                </a:solidFill>
                <a:latin typeface="Times New Roman" pitchFamily="18" charset="0"/>
                <a:ea typeface="宋体" pitchFamily="2" charset="-122"/>
              </a:defRPr>
            </a:lvl1pPr>
            <a:lvl2pPr marL="742950" indent="-285750" eaLnBrk="0" hangingPunct="0">
              <a:spcBef>
                <a:spcPct val="20000"/>
              </a:spcBef>
              <a:buChar char="–"/>
              <a:defRPr kumimoji="1" sz="2800" b="1">
                <a:solidFill>
                  <a:srgbClr val="660066"/>
                </a:solidFill>
                <a:latin typeface="Times New Roman" pitchFamily="18" charset="0"/>
                <a:ea typeface="宋体" pitchFamily="2" charset="-122"/>
              </a:defRPr>
            </a:lvl2pPr>
            <a:lvl3pPr marL="1143000" indent="-228600" eaLnBrk="0" hangingPunct="0">
              <a:spcBef>
                <a:spcPct val="20000"/>
              </a:spcBef>
              <a:buChar char="•"/>
              <a:defRPr kumimoji="1" sz="2400" b="1">
                <a:solidFill>
                  <a:srgbClr val="990000"/>
                </a:solidFill>
                <a:latin typeface="Times New Roman" pitchFamily="18" charset="0"/>
                <a:ea typeface="宋体" pitchFamily="2" charset="-122"/>
              </a:defRPr>
            </a:lvl3pPr>
            <a:lvl4pPr marL="1600200" indent="-228600" eaLnBrk="0" hangingPunct="0">
              <a:spcBef>
                <a:spcPct val="20000"/>
              </a:spcBef>
              <a:buChar char="–"/>
              <a:defRPr kumimoji="1" sz="2000">
                <a:solidFill>
                  <a:schemeClr val="tx1"/>
                </a:solidFill>
                <a:latin typeface="Times New Roman" pitchFamily="18" charset="0"/>
                <a:ea typeface="宋体" pitchFamily="2" charset="-122"/>
              </a:defRPr>
            </a:lvl4pPr>
            <a:lvl5pPr marL="2057400" indent="-228600" eaLnBrk="0" hangingPunct="0">
              <a:spcBef>
                <a:spcPct val="20000"/>
              </a:spcBef>
              <a:buChar char="»"/>
              <a:defRPr kumimoji="1" sz="2000">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宋体" pitchFamily="2" charset="-122"/>
              </a:defRPr>
            </a:lvl9pPr>
          </a:lstStyle>
          <a:p>
            <a:pPr eaLnBrk="1" hangingPunct="1">
              <a:spcBef>
                <a:spcPct val="0"/>
              </a:spcBef>
              <a:buFontTx/>
              <a:buNone/>
            </a:pPr>
            <a:r>
              <a:rPr lang="zh-CN" altLang="en-US" sz="2400">
                <a:solidFill>
                  <a:srgbClr val="0000FF"/>
                </a:solidFill>
                <a:ea typeface="黑体" pitchFamily="2" charset="-122"/>
              </a:rPr>
              <a:t>多硫化物法，氯化法，溴化法，汞齐法等</a:t>
            </a:r>
          </a:p>
        </p:txBody>
      </p:sp>
      <p:sp>
        <p:nvSpPr>
          <p:cNvPr id="27" name="Rectangle 16"/>
          <p:cNvSpPr>
            <a:spLocks noChangeArrowheads="1"/>
          </p:cNvSpPr>
          <p:nvPr/>
        </p:nvSpPr>
        <p:spPr bwMode="auto">
          <a:xfrm>
            <a:off x="2577613" y="188640"/>
            <a:ext cx="5583115" cy="683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spAutoFit/>
          </a:bodyPr>
          <a:lstStyle/>
          <a:p>
            <a:pPr algn="ctr">
              <a:lnSpc>
                <a:spcPct val="120000"/>
              </a:lnSpc>
              <a:spcBef>
                <a:spcPct val="50000"/>
              </a:spcBef>
              <a:buClr>
                <a:schemeClr val="tx2"/>
              </a:buClr>
              <a:buFont typeface="Wingdings" pitchFamily="2" charset="2"/>
              <a:buNone/>
              <a:defRPr/>
            </a:pPr>
            <a:r>
              <a:rPr kumimoji="0" lang="zh-CN" altLang="en-US" sz="3200" dirty="0">
                <a:solidFill>
                  <a:srgbClr val="CC0000"/>
                </a:solidFill>
                <a:effectLst>
                  <a:outerShdw blurRad="38100" dist="38100" dir="2700000" algn="tl">
                    <a:srgbClr val="C0C0C0"/>
                  </a:outerShdw>
                </a:effectLst>
              </a:rPr>
              <a:t>金属的提取和分离（湿法冶金）</a:t>
            </a:r>
          </a:p>
        </p:txBody>
      </p:sp>
      <p:sp>
        <p:nvSpPr>
          <p:cNvPr id="28" name="矩形 27"/>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39716132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6"/>
          <p:cNvSpPr>
            <a:spLocks noChangeArrowheads="1"/>
          </p:cNvSpPr>
          <p:nvPr/>
        </p:nvSpPr>
        <p:spPr bwMode="auto">
          <a:xfrm>
            <a:off x="2577613" y="188640"/>
            <a:ext cx="3866595" cy="626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25" tIns="45712" rIns="91425" bIns="45712">
            <a:spAutoFit/>
          </a:bodyPr>
          <a:lstStyle/>
          <a:p>
            <a:pPr algn="ctr">
              <a:lnSpc>
                <a:spcPct val="120000"/>
              </a:lnSpc>
              <a:spcBef>
                <a:spcPct val="50000"/>
              </a:spcBef>
              <a:buClr>
                <a:schemeClr val="tx2"/>
              </a:buClr>
              <a:buFont typeface="Wingdings" pitchFamily="2" charset="2"/>
              <a:buNone/>
              <a:defRPr/>
            </a:pPr>
            <a:r>
              <a:rPr kumimoji="0" lang="zh-CN" altLang="en-US" sz="3200" dirty="0">
                <a:solidFill>
                  <a:srgbClr val="CC0000"/>
                </a:solidFill>
                <a:effectLst>
                  <a:outerShdw blurRad="38100" dist="38100" dir="2700000" algn="tl">
                    <a:srgbClr val="C0C0C0"/>
                  </a:outerShdw>
                </a:effectLst>
              </a:rPr>
              <a:t>小 结</a:t>
            </a:r>
          </a:p>
        </p:txBody>
      </p:sp>
      <p:sp>
        <p:nvSpPr>
          <p:cNvPr id="3" name="矩形 2"/>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4" name="文本框 3"/>
          <p:cNvSpPr txBox="1"/>
          <p:nvPr/>
        </p:nvSpPr>
        <p:spPr>
          <a:xfrm>
            <a:off x="1043608" y="1556792"/>
            <a:ext cx="5234125" cy="3242170"/>
          </a:xfrm>
          <a:prstGeom prst="rect">
            <a:avLst/>
          </a:prstGeom>
          <a:noFill/>
        </p:spPr>
        <p:txBody>
          <a:bodyPr wrap="none" rtlCol="0">
            <a:spAutoFit/>
          </a:bodyPr>
          <a:lstStyle/>
          <a:p>
            <a:pPr>
              <a:lnSpc>
                <a:spcPct val="150000"/>
              </a:lnSpc>
            </a:pPr>
            <a:r>
              <a:rPr kumimoji="1" lang="zh-CN" altLang="en-US" sz="2800" b="0" dirty="0">
                <a:solidFill>
                  <a:srgbClr val="0000FF"/>
                </a:solidFill>
              </a:rPr>
              <a:t>配合物的价键理论</a:t>
            </a:r>
            <a:endParaRPr kumimoji="1" lang="en-US" altLang="zh-CN" sz="2800" b="0" dirty="0">
              <a:solidFill>
                <a:srgbClr val="0000FF"/>
              </a:solidFill>
            </a:endParaRPr>
          </a:p>
          <a:p>
            <a:pPr>
              <a:lnSpc>
                <a:spcPct val="150000"/>
              </a:lnSpc>
            </a:pPr>
            <a:r>
              <a:rPr lang="zh-CN" altLang="en-US" sz="2800" b="0" dirty="0">
                <a:solidFill>
                  <a:srgbClr val="0000FF"/>
                </a:solidFill>
              </a:rPr>
              <a:t>配合物的晶体场理论</a:t>
            </a:r>
            <a:endParaRPr lang="en-US" altLang="zh-CN" sz="2800" b="0" dirty="0">
              <a:solidFill>
                <a:srgbClr val="0000FF"/>
              </a:solidFill>
            </a:endParaRPr>
          </a:p>
          <a:p>
            <a:pPr>
              <a:lnSpc>
                <a:spcPct val="150000"/>
              </a:lnSpc>
            </a:pPr>
            <a:r>
              <a:rPr kumimoji="1" lang="zh-CN" altLang="en-US" sz="2800" b="0" dirty="0">
                <a:solidFill>
                  <a:srgbClr val="0000FF"/>
                </a:solidFill>
              </a:rPr>
              <a:t>配合物的类型</a:t>
            </a:r>
            <a:endParaRPr kumimoji="1" lang="en-US" altLang="zh-CN" sz="2800" b="0" dirty="0">
              <a:solidFill>
                <a:srgbClr val="0000FF"/>
              </a:solidFill>
            </a:endParaRPr>
          </a:p>
          <a:p>
            <a:pPr>
              <a:lnSpc>
                <a:spcPct val="150000"/>
              </a:lnSpc>
            </a:pPr>
            <a:r>
              <a:rPr kumimoji="1" lang="zh-CN" altLang="en-US" sz="2800" b="0" dirty="0">
                <a:solidFill>
                  <a:srgbClr val="0000FF"/>
                </a:solidFill>
              </a:rPr>
              <a:t>配合物的异构现象</a:t>
            </a:r>
          </a:p>
          <a:p>
            <a:pPr>
              <a:lnSpc>
                <a:spcPct val="150000"/>
              </a:lnSpc>
            </a:pPr>
            <a:r>
              <a:rPr kumimoji="1" lang="zh-CN" altLang="en-US" sz="2800" b="0" dirty="0">
                <a:solidFill>
                  <a:srgbClr val="0000FF"/>
                </a:solidFill>
              </a:rPr>
              <a:t>配位平衡与其它平衡过程的耦合</a:t>
            </a:r>
          </a:p>
        </p:txBody>
      </p:sp>
    </p:spTree>
    <p:extLst>
      <p:ext uri="{BB962C8B-B14F-4D97-AF65-F5344CB8AC3E}">
        <p14:creationId xmlns:p14="http://schemas.microsoft.com/office/powerpoint/2010/main" val="22439755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2338" name="Text Box 2"/>
          <p:cNvSpPr txBox="1">
            <a:spLocks noChangeArrowheads="1"/>
          </p:cNvSpPr>
          <p:nvPr/>
        </p:nvSpPr>
        <p:spPr bwMode="auto">
          <a:xfrm>
            <a:off x="1055077" y="3092451"/>
            <a:ext cx="7315200" cy="701675"/>
          </a:xfrm>
          <a:prstGeom prst="rect">
            <a:avLst/>
          </a:prstGeom>
          <a:noFill/>
          <a:ln w="9525">
            <a:noFill/>
            <a:miter lim="800000"/>
            <a:headEnd/>
            <a:tailEnd/>
          </a:ln>
          <a:effectLst/>
        </p:spPr>
        <p:txBody>
          <a:bodyPr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spcBef>
                <a:spcPct val="50000"/>
              </a:spcBef>
              <a:defRPr/>
            </a:pPr>
            <a:r>
              <a:rPr lang="zh-CN" altLang="en-US" sz="4000">
                <a:solidFill>
                  <a:schemeClr val="accent2"/>
                </a:solidFill>
                <a:effectLst>
                  <a:outerShdw blurRad="38100" dist="38100" dir="2700000" algn="tl">
                    <a:srgbClr val="C0C0C0"/>
                  </a:outerShdw>
                </a:effectLst>
              </a:rPr>
              <a:t>感谢参与，欢迎讨论</a:t>
            </a:r>
          </a:p>
        </p:txBody>
      </p:sp>
    </p:spTree>
    <p:extLst>
      <p:ext uri="{BB962C8B-B14F-4D97-AF65-F5344CB8AC3E}">
        <p14:creationId xmlns:p14="http://schemas.microsoft.com/office/powerpoint/2010/main" val="13403210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8010" name="Group 138"/>
          <p:cNvGraphicFramePr>
            <a:graphicFrameLocks noGrp="1"/>
          </p:cNvGraphicFramePr>
          <p:nvPr>
            <p:extLst>
              <p:ext uri="{D42A27DB-BD31-4B8C-83A1-F6EECF244321}">
                <p14:modId xmlns:p14="http://schemas.microsoft.com/office/powerpoint/2010/main" val="2817794836"/>
              </p:ext>
            </p:extLst>
          </p:nvPr>
        </p:nvGraphicFramePr>
        <p:xfrm>
          <a:off x="467545" y="1196752"/>
          <a:ext cx="5616625" cy="4776981"/>
        </p:xfrm>
        <a:graphic>
          <a:graphicData uri="http://schemas.openxmlformats.org/drawingml/2006/table">
            <a:tbl>
              <a:tblPr/>
              <a:tblGrid>
                <a:gridCol w="1152127">
                  <a:extLst>
                    <a:ext uri="{9D8B030D-6E8A-4147-A177-3AD203B41FA5}">
                      <a16:colId xmlns:a16="http://schemas.microsoft.com/office/drawing/2014/main" val="20000"/>
                    </a:ext>
                  </a:extLst>
                </a:gridCol>
                <a:gridCol w="1728192">
                  <a:extLst>
                    <a:ext uri="{9D8B030D-6E8A-4147-A177-3AD203B41FA5}">
                      <a16:colId xmlns:a16="http://schemas.microsoft.com/office/drawing/2014/main" val="20001"/>
                    </a:ext>
                  </a:extLst>
                </a:gridCol>
                <a:gridCol w="1296144">
                  <a:extLst>
                    <a:ext uri="{9D8B030D-6E8A-4147-A177-3AD203B41FA5}">
                      <a16:colId xmlns:a16="http://schemas.microsoft.com/office/drawing/2014/main" val="20002"/>
                    </a:ext>
                  </a:extLst>
                </a:gridCol>
                <a:gridCol w="1440162">
                  <a:extLst>
                    <a:ext uri="{9D8B030D-6E8A-4147-A177-3AD203B41FA5}">
                      <a16:colId xmlns:a16="http://schemas.microsoft.com/office/drawing/2014/main" val="20003"/>
                    </a:ext>
                  </a:extLst>
                </a:gridCol>
              </a:tblGrid>
              <a:tr h="457200">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rgbClr val="006600"/>
                          </a:solidFill>
                          <a:effectLst/>
                          <a:latin typeface="Times New Roman" pitchFamily="18" charset="0"/>
                          <a:ea typeface="黑体" pitchFamily="2" charset="-122"/>
                        </a:rPr>
                        <a:t>吸收波长</a:t>
                      </a:r>
                      <a:r>
                        <a:rPr kumimoji="1" lang="en-US" altLang="zh-CN" sz="1800" b="1" i="0" u="none" strike="noStrike" cap="none" normalizeH="0" baseline="0">
                          <a:ln>
                            <a:noFill/>
                          </a:ln>
                          <a:solidFill>
                            <a:srgbClr val="006600"/>
                          </a:solidFill>
                          <a:effectLst/>
                          <a:latin typeface="Times New Roman" pitchFamily="18" charset="0"/>
                          <a:ea typeface="黑体" pitchFamily="2" charset="-122"/>
                        </a:rPr>
                        <a:t>/nm</a:t>
                      </a:r>
                    </a:p>
                  </a:txBody>
                  <a:tcPr marL="83077" marR="83077" marT="46800" marB="46800" anchor="ctr" horzOverflow="overflow">
                    <a:lnL>
                      <a:noFill/>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rgbClr val="006600"/>
                          </a:solidFill>
                          <a:effectLst/>
                          <a:latin typeface="Times New Roman" pitchFamily="18" charset="0"/>
                          <a:ea typeface="黑体" pitchFamily="2" charset="-122"/>
                        </a:rPr>
                        <a:t>波长</a:t>
                      </a:r>
                      <a:r>
                        <a:rPr kumimoji="1" lang="en-US" altLang="zh-CN" sz="1800" b="1" i="0" u="none" strike="noStrike" cap="none" normalizeH="0" baseline="0" dirty="0">
                          <a:ln>
                            <a:noFill/>
                          </a:ln>
                          <a:solidFill>
                            <a:srgbClr val="006600"/>
                          </a:solidFill>
                          <a:effectLst/>
                          <a:latin typeface="Times New Roman" pitchFamily="18" charset="0"/>
                          <a:ea typeface="黑体" pitchFamily="2" charset="-122"/>
                        </a:rPr>
                        <a:t>/cm</a:t>
                      </a:r>
                      <a:r>
                        <a:rPr kumimoji="1" lang="en-US" altLang="zh-CN" sz="1800" b="1" i="0" u="none" strike="noStrike" cap="none" normalizeH="0" baseline="30000" dirty="0">
                          <a:ln>
                            <a:noFill/>
                          </a:ln>
                          <a:solidFill>
                            <a:srgbClr val="006600"/>
                          </a:solidFill>
                          <a:effectLst/>
                          <a:latin typeface="Times New Roman" pitchFamily="18" charset="0"/>
                          <a:ea typeface="黑体" pitchFamily="2" charset="-122"/>
                          <a:sym typeface="SymbolPS" pitchFamily="18" charset="2"/>
                        </a:rPr>
                        <a:t>-</a:t>
                      </a:r>
                      <a:r>
                        <a:rPr kumimoji="1" lang="en-US" altLang="zh-CN" sz="1800" b="1" i="0" u="none" strike="noStrike" cap="none" normalizeH="0" baseline="30000" dirty="0">
                          <a:ln>
                            <a:noFill/>
                          </a:ln>
                          <a:solidFill>
                            <a:srgbClr val="006600"/>
                          </a:solidFill>
                          <a:effectLst/>
                          <a:latin typeface="Times New Roman" pitchFamily="18" charset="0"/>
                          <a:ea typeface="黑体" pitchFamily="2" charset="-122"/>
                        </a:rPr>
                        <a:t>1</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rgbClr val="006600"/>
                          </a:solidFill>
                          <a:effectLst/>
                          <a:latin typeface="Times New Roman" pitchFamily="18" charset="0"/>
                          <a:ea typeface="黑体" pitchFamily="2" charset="-122"/>
                        </a:rPr>
                        <a:t>被吸收</a:t>
                      </a:r>
                      <a:endParaRPr kumimoji="1" lang="en-US" altLang="zh-CN" sz="1800" b="1" i="0" u="none" strike="noStrike" cap="none" normalizeH="0" baseline="0" dirty="0">
                        <a:ln>
                          <a:noFill/>
                        </a:ln>
                        <a:solidFill>
                          <a:srgbClr val="006600"/>
                        </a:solidFill>
                        <a:effectLst/>
                        <a:latin typeface="Times New Roman" pitchFamily="18" charset="0"/>
                        <a:ea typeface="黑体" pitchFamily="2" charset="-122"/>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rgbClr val="006600"/>
                          </a:solidFill>
                          <a:effectLst/>
                          <a:latin typeface="Times New Roman" pitchFamily="18" charset="0"/>
                          <a:ea typeface="黑体" pitchFamily="2" charset="-122"/>
                        </a:rPr>
                        <a:t>光的颜色</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rgbClr val="006600"/>
                          </a:solidFill>
                          <a:effectLst/>
                          <a:latin typeface="Times New Roman" pitchFamily="18" charset="0"/>
                          <a:ea typeface="黑体" pitchFamily="2" charset="-122"/>
                        </a:rPr>
                        <a:t>观察到</a:t>
                      </a:r>
                      <a:endParaRPr kumimoji="1" lang="en-US" altLang="zh-CN" sz="1800" b="1" i="0" u="none" strike="noStrike" cap="none" normalizeH="0" baseline="0" dirty="0">
                        <a:ln>
                          <a:noFill/>
                        </a:ln>
                        <a:solidFill>
                          <a:srgbClr val="006600"/>
                        </a:solidFill>
                        <a:effectLst/>
                        <a:latin typeface="Times New Roman" pitchFamily="18" charset="0"/>
                        <a:ea typeface="黑体" pitchFamily="2" charset="-122"/>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rgbClr val="006600"/>
                          </a:solidFill>
                          <a:effectLst/>
                          <a:latin typeface="Times New Roman" pitchFamily="18" charset="0"/>
                          <a:ea typeface="黑体" pitchFamily="2" charset="-122"/>
                        </a:rPr>
                        <a:t>物质的颜色</a:t>
                      </a:r>
                    </a:p>
                  </a:txBody>
                  <a:tcPr marL="83077" marR="83077" marT="46800" marB="46800" anchor="ctr" horzOverflow="overflow">
                    <a:lnL w="1905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1163">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1" i="0" u="none" strike="noStrike" cap="none" normalizeH="0" baseline="0">
                          <a:ln>
                            <a:noFill/>
                          </a:ln>
                          <a:solidFill>
                            <a:srgbClr val="006600"/>
                          </a:solidFill>
                          <a:effectLst/>
                          <a:latin typeface="Times New Roman" pitchFamily="18" charset="0"/>
                          <a:ea typeface="黑体" pitchFamily="2" charset="-122"/>
                        </a:rPr>
                        <a:t>400</a:t>
                      </a:r>
                      <a:r>
                        <a:rPr kumimoji="1" lang="en-GB" altLang="zh-CN" sz="1800" b="1" i="0" u="none" strike="noStrike" cap="none" normalizeH="0" baseline="0">
                          <a:ln>
                            <a:noFill/>
                          </a:ln>
                          <a:solidFill>
                            <a:srgbClr val="006600"/>
                          </a:solidFill>
                          <a:effectLst/>
                          <a:latin typeface="Times New Roman" pitchFamily="18" charset="0"/>
                          <a:ea typeface="黑体" pitchFamily="2" charset="-122"/>
                        </a:rPr>
                        <a:t>-435</a:t>
                      </a:r>
                      <a:endParaRPr kumimoji="1" lang="en-US" altLang="zh-CN" sz="1800" b="1" i="0" u="none" strike="noStrike" cap="none" normalizeH="0" baseline="0">
                        <a:ln>
                          <a:noFill/>
                        </a:ln>
                        <a:solidFill>
                          <a:srgbClr val="006600"/>
                        </a:solidFill>
                        <a:effectLst/>
                        <a:latin typeface="Times New Roman" pitchFamily="18" charset="0"/>
                        <a:ea typeface="黑体" pitchFamily="2" charset="-122"/>
                      </a:endParaRPr>
                    </a:p>
                  </a:txBody>
                  <a:tcPr marL="83077" marR="83077" marT="46800" marB="46800" anchor="ctr" horzOverflow="overflow">
                    <a:lnL>
                      <a:noFill/>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GB" altLang="zh-CN" sz="1800" b="1" i="0" u="none" strike="noStrike" cap="none" normalizeH="0" baseline="0">
                          <a:ln>
                            <a:noFill/>
                          </a:ln>
                          <a:solidFill>
                            <a:srgbClr val="006600"/>
                          </a:solidFill>
                          <a:effectLst/>
                          <a:latin typeface="Times New Roman" pitchFamily="18" charset="0"/>
                          <a:ea typeface="黑体" pitchFamily="2" charset="-122"/>
                        </a:rPr>
                        <a:t>25,000-23,000</a:t>
                      </a:r>
                      <a:endParaRPr kumimoji="1" lang="en-US" altLang="zh-CN" sz="1800" b="1" i="0" u="none" strike="noStrike" cap="none" normalizeH="0" baseline="0">
                        <a:ln>
                          <a:noFill/>
                        </a:ln>
                        <a:solidFill>
                          <a:srgbClr val="006600"/>
                        </a:solidFill>
                        <a:effectLst/>
                        <a:latin typeface="Times New Roman" pitchFamily="18" charset="0"/>
                        <a:ea typeface="黑体" pitchFamily="2" charset="-122"/>
                      </a:endParaRP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rgbClr val="006600"/>
                          </a:solidFill>
                          <a:effectLst/>
                          <a:latin typeface="Times New Roman" pitchFamily="18" charset="0"/>
                          <a:ea typeface="黑体" pitchFamily="2" charset="-122"/>
                        </a:rPr>
                        <a:t>紫</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rgbClr val="006600"/>
                          </a:solidFill>
                          <a:effectLst/>
                          <a:latin typeface="Times New Roman" pitchFamily="18" charset="0"/>
                          <a:ea typeface="黑体" pitchFamily="2" charset="-122"/>
                        </a:rPr>
                        <a:t>绿黄</a:t>
                      </a:r>
                    </a:p>
                  </a:txBody>
                  <a:tcPr marL="83077" marR="83077" marT="46800" marB="46800" anchor="ctr" horzOverflow="overflow">
                    <a:lnL w="1905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457200">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GB" altLang="zh-CN" sz="1800" b="1" i="0" u="none" strike="noStrike" cap="none" normalizeH="0" baseline="0">
                          <a:ln>
                            <a:noFill/>
                          </a:ln>
                          <a:solidFill>
                            <a:srgbClr val="006600"/>
                          </a:solidFill>
                          <a:effectLst/>
                          <a:latin typeface="Times New Roman" pitchFamily="18" charset="0"/>
                          <a:ea typeface="黑体" pitchFamily="2" charset="-122"/>
                        </a:rPr>
                        <a:t>435-480</a:t>
                      </a:r>
                      <a:endParaRPr kumimoji="1" lang="en-US" altLang="zh-CN" sz="1800" b="1" i="0" u="none" strike="noStrike" cap="none" normalizeH="0" baseline="0">
                        <a:ln>
                          <a:noFill/>
                        </a:ln>
                        <a:solidFill>
                          <a:srgbClr val="006600"/>
                        </a:solidFill>
                        <a:effectLst/>
                        <a:latin typeface="Times New Roman" pitchFamily="18" charset="0"/>
                        <a:ea typeface="黑体" pitchFamily="2" charset="-122"/>
                      </a:endParaRPr>
                    </a:p>
                  </a:txBody>
                  <a:tcPr marL="83077" marR="83077" marT="46800" marB="46800" anchor="ctr" horzOverflow="overflow">
                    <a:lnL>
                      <a:noFill/>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GB" altLang="zh-CN" sz="1800" b="1" i="0" u="none" strike="noStrike" cap="none" normalizeH="0" baseline="0">
                          <a:ln>
                            <a:noFill/>
                          </a:ln>
                          <a:solidFill>
                            <a:srgbClr val="006600"/>
                          </a:solidFill>
                          <a:effectLst/>
                          <a:latin typeface="Times New Roman" pitchFamily="18" charset="0"/>
                          <a:ea typeface="黑体" pitchFamily="2" charset="-122"/>
                        </a:rPr>
                        <a:t>23,000-20,800</a:t>
                      </a:r>
                      <a:endParaRPr kumimoji="1" lang="en-US" altLang="zh-CN" sz="1800" b="1" i="0" u="none" strike="noStrike" cap="none" normalizeH="0" baseline="0">
                        <a:ln>
                          <a:noFill/>
                        </a:ln>
                        <a:solidFill>
                          <a:srgbClr val="006600"/>
                        </a:solidFill>
                        <a:effectLst/>
                        <a:latin typeface="Times New Roman" pitchFamily="18" charset="0"/>
                        <a:ea typeface="黑体" pitchFamily="2" charset="-122"/>
                      </a:endParaRP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rgbClr val="006600"/>
                          </a:solidFill>
                          <a:effectLst/>
                          <a:latin typeface="Times New Roman" pitchFamily="18" charset="0"/>
                          <a:ea typeface="黑体" pitchFamily="2" charset="-122"/>
                        </a:rPr>
                        <a:t>蓝</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rgbClr val="006600"/>
                          </a:solidFill>
                          <a:effectLst/>
                          <a:latin typeface="Times New Roman" pitchFamily="18" charset="0"/>
                          <a:ea typeface="黑体" pitchFamily="2" charset="-122"/>
                        </a:rPr>
                        <a:t>黄</a:t>
                      </a:r>
                    </a:p>
                  </a:txBody>
                  <a:tcPr marL="83077" marR="83077" marT="46800" marB="46800" anchor="ctr" horzOverflow="overflow">
                    <a:lnL w="1905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2"/>
                  </a:ext>
                </a:extLst>
              </a:tr>
              <a:tr h="471488">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GB" altLang="zh-CN" sz="1800" b="1" i="0" u="none" strike="noStrike" cap="none" normalizeH="0" baseline="0">
                          <a:ln>
                            <a:noFill/>
                          </a:ln>
                          <a:solidFill>
                            <a:srgbClr val="006600"/>
                          </a:solidFill>
                          <a:effectLst/>
                          <a:latin typeface="Times New Roman" pitchFamily="18" charset="0"/>
                          <a:ea typeface="黑体" pitchFamily="2" charset="-122"/>
                        </a:rPr>
                        <a:t>480-490</a:t>
                      </a:r>
                      <a:endParaRPr kumimoji="1" lang="en-US" altLang="zh-CN" sz="1800" b="1" i="0" u="none" strike="noStrike" cap="none" normalizeH="0" baseline="0">
                        <a:ln>
                          <a:noFill/>
                        </a:ln>
                        <a:solidFill>
                          <a:srgbClr val="006600"/>
                        </a:solidFill>
                        <a:effectLst/>
                        <a:latin typeface="Times New Roman" pitchFamily="18" charset="0"/>
                        <a:ea typeface="黑体" pitchFamily="2" charset="-122"/>
                      </a:endParaRPr>
                    </a:p>
                  </a:txBody>
                  <a:tcPr marL="83077" marR="83077" marT="46800" marB="46800" anchor="ctr" horzOverflow="overflow">
                    <a:lnL>
                      <a:noFill/>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GB" altLang="zh-CN" sz="1800" b="1" i="0" u="none" strike="noStrike" cap="none" normalizeH="0" baseline="0">
                          <a:ln>
                            <a:noFill/>
                          </a:ln>
                          <a:solidFill>
                            <a:srgbClr val="006600"/>
                          </a:solidFill>
                          <a:effectLst/>
                          <a:latin typeface="Times New Roman" pitchFamily="18" charset="0"/>
                          <a:ea typeface="黑体" pitchFamily="2" charset="-122"/>
                        </a:rPr>
                        <a:t>20,800-20,400</a:t>
                      </a:r>
                      <a:endParaRPr kumimoji="1" lang="en-US" altLang="zh-CN" sz="1800" b="1" i="0" u="none" strike="noStrike" cap="none" normalizeH="0" baseline="0">
                        <a:ln>
                          <a:noFill/>
                        </a:ln>
                        <a:solidFill>
                          <a:srgbClr val="006600"/>
                        </a:solidFill>
                        <a:effectLst/>
                        <a:latin typeface="Times New Roman" pitchFamily="18" charset="0"/>
                        <a:ea typeface="黑体" pitchFamily="2" charset="-122"/>
                      </a:endParaRP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rgbClr val="006600"/>
                          </a:solidFill>
                          <a:effectLst/>
                          <a:latin typeface="Times New Roman" pitchFamily="18" charset="0"/>
                          <a:ea typeface="黑体" pitchFamily="2" charset="-122"/>
                        </a:rPr>
                        <a:t>绿蓝</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rgbClr val="006600"/>
                          </a:solidFill>
                          <a:effectLst/>
                          <a:latin typeface="Times New Roman" pitchFamily="18" charset="0"/>
                          <a:ea typeface="黑体" pitchFamily="2" charset="-122"/>
                        </a:rPr>
                        <a:t>橙</a:t>
                      </a:r>
                    </a:p>
                  </a:txBody>
                  <a:tcPr marL="83077" marR="83077" marT="46800" marB="46800" anchor="ctr" horzOverflow="overflow">
                    <a:lnL w="1905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3"/>
                  </a:ext>
                </a:extLst>
              </a:tr>
              <a:tr h="455613">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GB" altLang="zh-CN" sz="1800" b="1" i="0" u="none" strike="noStrike" cap="none" normalizeH="0" baseline="0">
                          <a:ln>
                            <a:noFill/>
                          </a:ln>
                          <a:solidFill>
                            <a:srgbClr val="006600"/>
                          </a:solidFill>
                          <a:effectLst/>
                          <a:latin typeface="Times New Roman" pitchFamily="18" charset="0"/>
                          <a:ea typeface="黑体" pitchFamily="2" charset="-122"/>
                        </a:rPr>
                        <a:t>490-500</a:t>
                      </a:r>
                      <a:endParaRPr kumimoji="1" lang="en-US" altLang="zh-CN" sz="1800" b="1" i="0" u="none" strike="noStrike" cap="none" normalizeH="0" baseline="0">
                        <a:ln>
                          <a:noFill/>
                        </a:ln>
                        <a:solidFill>
                          <a:srgbClr val="006600"/>
                        </a:solidFill>
                        <a:effectLst/>
                        <a:latin typeface="Times New Roman" pitchFamily="18" charset="0"/>
                        <a:ea typeface="黑体" pitchFamily="2" charset="-122"/>
                      </a:endParaRPr>
                    </a:p>
                  </a:txBody>
                  <a:tcPr marL="83077" marR="83077" marT="46800" marB="46800" anchor="ctr" horzOverflow="overflow">
                    <a:lnL>
                      <a:noFill/>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GB" altLang="zh-CN" sz="1800" b="1" i="0" u="none" strike="noStrike" cap="none" normalizeH="0" baseline="0">
                          <a:ln>
                            <a:noFill/>
                          </a:ln>
                          <a:solidFill>
                            <a:srgbClr val="006600"/>
                          </a:solidFill>
                          <a:effectLst/>
                          <a:latin typeface="Times New Roman" pitchFamily="18" charset="0"/>
                          <a:ea typeface="黑体" pitchFamily="2" charset="-122"/>
                        </a:rPr>
                        <a:t>20,400-20,000</a:t>
                      </a:r>
                      <a:endParaRPr kumimoji="1" lang="en-US" altLang="zh-CN" sz="1800" b="1" i="0" u="none" strike="noStrike" cap="none" normalizeH="0" baseline="0">
                        <a:ln>
                          <a:noFill/>
                        </a:ln>
                        <a:solidFill>
                          <a:srgbClr val="006600"/>
                        </a:solidFill>
                        <a:effectLst/>
                        <a:latin typeface="Times New Roman" pitchFamily="18" charset="0"/>
                        <a:ea typeface="黑体" pitchFamily="2" charset="-122"/>
                      </a:endParaRP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rgbClr val="006600"/>
                          </a:solidFill>
                          <a:effectLst/>
                          <a:latin typeface="Times New Roman" pitchFamily="18" charset="0"/>
                          <a:ea typeface="黑体" pitchFamily="2" charset="-122"/>
                        </a:rPr>
                        <a:t>蓝绿</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rgbClr val="006600"/>
                          </a:solidFill>
                          <a:effectLst/>
                          <a:latin typeface="Times New Roman" pitchFamily="18" charset="0"/>
                          <a:ea typeface="黑体" pitchFamily="2" charset="-122"/>
                        </a:rPr>
                        <a:t>红</a:t>
                      </a:r>
                    </a:p>
                  </a:txBody>
                  <a:tcPr marL="83077" marR="83077" marT="46800" marB="46800" anchor="ctr" horzOverflow="overflow">
                    <a:lnL w="1905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4"/>
                  </a:ext>
                </a:extLst>
              </a:tr>
              <a:tr h="457200">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GB" altLang="zh-CN" sz="1800" b="1" i="0" u="none" strike="noStrike" cap="none" normalizeH="0" baseline="0">
                          <a:ln>
                            <a:noFill/>
                          </a:ln>
                          <a:solidFill>
                            <a:srgbClr val="006600"/>
                          </a:solidFill>
                          <a:effectLst/>
                          <a:latin typeface="Times New Roman" pitchFamily="18" charset="0"/>
                          <a:ea typeface="黑体" pitchFamily="2" charset="-122"/>
                        </a:rPr>
                        <a:t>500-560</a:t>
                      </a:r>
                      <a:endParaRPr kumimoji="1" lang="en-US" altLang="zh-CN" sz="1800" b="1" i="0" u="none" strike="noStrike" cap="none" normalizeH="0" baseline="0">
                        <a:ln>
                          <a:noFill/>
                        </a:ln>
                        <a:solidFill>
                          <a:srgbClr val="006600"/>
                        </a:solidFill>
                        <a:effectLst/>
                        <a:latin typeface="Times New Roman" pitchFamily="18" charset="0"/>
                        <a:ea typeface="黑体" pitchFamily="2" charset="-122"/>
                      </a:endParaRPr>
                    </a:p>
                  </a:txBody>
                  <a:tcPr marL="83077" marR="83077" marT="46800" marB="46800" anchor="ctr" horzOverflow="overflow">
                    <a:lnL>
                      <a:noFill/>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GB" altLang="zh-CN" sz="1800" b="1" i="0" u="none" strike="noStrike" cap="none" normalizeH="0" baseline="0">
                          <a:ln>
                            <a:noFill/>
                          </a:ln>
                          <a:solidFill>
                            <a:srgbClr val="006600"/>
                          </a:solidFill>
                          <a:effectLst/>
                          <a:latin typeface="Times New Roman" pitchFamily="18" charset="0"/>
                          <a:ea typeface="黑体" pitchFamily="2" charset="-122"/>
                        </a:rPr>
                        <a:t>20,000-17,000</a:t>
                      </a:r>
                      <a:endParaRPr kumimoji="1" lang="en-US" altLang="zh-CN" sz="1800" b="1" i="0" u="none" strike="noStrike" cap="none" normalizeH="0" baseline="0">
                        <a:ln>
                          <a:noFill/>
                        </a:ln>
                        <a:solidFill>
                          <a:srgbClr val="006600"/>
                        </a:solidFill>
                        <a:effectLst/>
                        <a:latin typeface="Times New Roman" pitchFamily="18" charset="0"/>
                        <a:ea typeface="黑体" pitchFamily="2" charset="-122"/>
                      </a:endParaRP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rgbClr val="006600"/>
                          </a:solidFill>
                          <a:effectLst/>
                          <a:latin typeface="Times New Roman" pitchFamily="18" charset="0"/>
                          <a:ea typeface="黑体" pitchFamily="2" charset="-122"/>
                        </a:rPr>
                        <a:t>绿</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rgbClr val="006600"/>
                          </a:solidFill>
                          <a:effectLst/>
                          <a:latin typeface="Times New Roman" pitchFamily="18" charset="0"/>
                          <a:ea typeface="黑体" pitchFamily="2" charset="-122"/>
                        </a:rPr>
                        <a:t>红紫</a:t>
                      </a:r>
                    </a:p>
                  </a:txBody>
                  <a:tcPr marL="83077" marR="83077" marT="46800" marB="46800" anchor="ctr" horzOverflow="overflow">
                    <a:lnL w="1905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5"/>
                  </a:ext>
                </a:extLst>
              </a:tr>
              <a:tr h="457200">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GB" altLang="zh-CN" sz="1800" b="1" i="0" u="none" strike="noStrike" cap="none" normalizeH="0" baseline="0">
                          <a:ln>
                            <a:noFill/>
                          </a:ln>
                          <a:solidFill>
                            <a:srgbClr val="006600"/>
                          </a:solidFill>
                          <a:effectLst/>
                          <a:latin typeface="Times New Roman" pitchFamily="18" charset="0"/>
                          <a:ea typeface="黑体" pitchFamily="2" charset="-122"/>
                        </a:rPr>
                        <a:t>560-580</a:t>
                      </a:r>
                      <a:endParaRPr kumimoji="1" lang="en-US" altLang="zh-CN" sz="1800" b="1" i="0" u="none" strike="noStrike" cap="none" normalizeH="0" baseline="0">
                        <a:ln>
                          <a:noFill/>
                        </a:ln>
                        <a:solidFill>
                          <a:srgbClr val="006600"/>
                        </a:solidFill>
                        <a:effectLst/>
                        <a:latin typeface="Times New Roman" pitchFamily="18" charset="0"/>
                        <a:ea typeface="黑体" pitchFamily="2" charset="-122"/>
                      </a:endParaRPr>
                    </a:p>
                  </a:txBody>
                  <a:tcPr marL="83077" marR="83077" marT="46800" marB="46800" anchor="ctr" horzOverflow="overflow">
                    <a:lnL>
                      <a:noFill/>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GB" altLang="zh-CN" sz="1800" b="1" i="0" u="none" strike="noStrike" cap="none" normalizeH="0" baseline="0">
                          <a:ln>
                            <a:noFill/>
                          </a:ln>
                          <a:solidFill>
                            <a:srgbClr val="006600"/>
                          </a:solidFill>
                          <a:effectLst/>
                          <a:latin typeface="Times New Roman" pitchFamily="18" charset="0"/>
                          <a:ea typeface="黑体" pitchFamily="2" charset="-122"/>
                        </a:rPr>
                        <a:t>17,900-17,200</a:t>
                      </a:r>
                      <a:endParaRPr kumimoji="1" lang="en-US" altLang="zh-CN" sz="1800" b="1" i="0" u="none" strike="noStrike" cap="none" normalizeH="0" baseline="0">
                        <a:ln>
                          <a:noFill/>
                        </a:ln>
                        <a:solidFill>
                          <a:srgbClr val="006600"/>
                        </a:solidFill>
                        <a:effectLst/>
                        <a:latin typeface="Times New Roman" pitchFamily="18" charset="0"/>
                        <a:ea typeface="黑体" pitchFamily="2" charset="-122"/>
                      </a:endParaRP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rgbClr val="006600"/>
                          </a:solidFill>
                          <a:effectLst/>
                          <a:latin typeface="Times New Roman" pitchFamily="18" charset="0"/>
                          <a:ea typeface="黑体" pitchFamily="2" charset="-122"/>
                        </a:rPr>
                        <a:t>黄绿</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rgbClr val="006600"/>
                          </a:solidFill>
                          <a:effectLst/>
                          <a:latin typeface="Times New Roman" pitchFamily="18" charset="0"/>
                          <a:ea typeface="黑体" pitchFamily="2" charset="-122"/>
                        </a:rPr>
                        <a:t>紫</a:t>
                      </a:r>
                    </a:p>
                  </a:txBody>
                  <a:tcPr marL="83077" marR="83077" marT="46800" marB="46800" anchor="ctr" horzOverflow="overflow">
                    <a:lnL w="1905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6"/>
                  </a:ext>
                </a:extLst>
              </a:tr>
              <a:tr h="457200">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GB" altLang="zh-CN" sz="1800" b="1" i="0" u="none" strike="noStrike" cap="none" normalizeH="0" baseline="0">
                          <a:ln>
                            <a:noFill/>
                          </a:ln>
                          <a:solidFill>
                            <a:srgbClr val="006600"/>
                          </a:solidFill>
                          <a:effectLst/>
                          <a:latin typeface="Times New Roman" pitchFamily="18" charset="0"/>
                          <a:ea typeface="黑体" pitchFamily="2" charset="-122"/>
                        </a:rPr>
                        <a:t>580-595</a:t>
                      </a:r>
                      <a:endParaRPr kumimoji="1" lang="en-US" altLang="zh-CN" sz="1800" b="1" i="0" u="none" strike="noStrike" cap="none" normalizeH="0" baseline="0">
                        <a:ln>
                          <a:noFill/>
                        </a:ln>
                        <a:solidFill>
                          <a:srgbClr val="006600"/>
                        </a:solidFill>
                        <a:effectLst/>
                        <a:latin typeface="Times New Roman" pitchFamily="18" charset="0"/>
                        <a:ea typeface="黑体" pitchFamily="2" charset="-122"/>
                      </a:endParaRPr>
                    </a:p>
                  </a:txBody>
                  <a:tcPr marL="83077" marR="83077" marT="46800" marB="46800" anchor="ctr" horzOverflow="overflow">
                    <a:lnL>
                      <a:noFill/>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GB" altLang="zh-CN" sz="1800" b="1" i="0" u="none" strike="noStrike" cap="none" normalizeH="0" baseline="0">
                          <a:ln>
                            <a:noFill/>
                          </a:ln>
                          <a:solidFill>
                            <a:srgbClr val="006600"/>
                          </a:solidFill>
                          <a:effectLst/>
                          <a:latin typeface="Times New Roman" pitchFamily="18" charset="0"/>
                          <a:ea typeface="黑体" pitchFamily="2" charset="-122"/>
                        </a:rPr>
                        <a:t>17,200-16,800</a:t>
                      </a:r>
                      <a:endParaRPr kumimoji="1" lang="en-US" altLang="zh-CN" sz="1800" b="1" i="0" u="none" strike="noStrike" cap="none" normalizeH="0" baseline="0">
                        <a:ln>
                          <a:noFill/>
                        </a:ln>
                        <a:solidFill>
                          <a:srgbClr val="006600"/>
                        </a:solidFill>
                        <a:effectLst/>
                        <a:latin typeface="Times New Roman" pitchFamily="18" charset="0"/>
                        <a:ea typeface="黑体" pitchFamily="2" charset="-122"/>
                      </a:endParaRP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rgbClr val="006600"/>
                          </a:solidFill>
                          <a:effectLst/>
                          <a:latin typeface="Times New Roman" pitchFamily="18" charset="0"/>
                          <a:ea typeface="黑体" pitchFamily="2" charset="-122"/>
                        </a:rPr>
                        <a:t>黄</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rgbClr val="006600"/>
                          </a:solidFill>
                          <a:effectLst/>
                          <a:latin typeface="Times New Roman" pitchFamily="18" charset="0"/>
                          <a:ea typeface="黑体" pitchFamily="2" charset="-122"/>
                        </a:rPr>
                        <a:t>蓝</a:t>
                      </a:r>
                    </a:p>
                  </a:txBody>
                  <a:tcPr marL="83077" marR="83077" marT="46800" marB="46800" anchor="ctr" horzOverflow="overflow">
                    <a:lnL w="1905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7"/>
                  </a:ext>
                </a:extLst>
              </a:tr>
              <a:tr h="455613">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GB" altLang="zh-CN" sz="1800" b="1" i="0" u="none" strike="noStrike" cap="none" normalizeH="0" baseline="0">
                          <a:ln>
                            <a:noFill/>
                          </a:ln>
                          <a:solidFill>
                            <a:srgbClr val="006600"/>
                          </a:solidFill>
                          <a:effectLst/>
                          <a:latin typeface="Times New Roman" pitchFamily="18" charset="0"/>
                          <a:ea typeface="黑体" pitchFamily="2" charset="-122"/>
                        </a:rPr>
                        <a:t>595-605</a:t>
                      </a:r>
                      <a:endParaRPr kumimoji="1" lang="en-US" altLang="zh-CN" sz="1800" b="1" i="0" u="none" strike="noStrike" cap="none" normalizeH="0" baseline="0">
                        <a:ln>
                          <a:noFill/>
                        </a:ln>
                        <a:solidFill>
                          <a:srgbClr val="006600"/>
                        </a:solidFill>
                        <a:effectLst/>
                        <a:latin typeface="Times New Roman" pitchFamily="18" charset="0"/>
                        <a:ea typeface="黑体" pitchFamily="2" charset="-122"/>
                      </a:endParaRPr>
                    </a:p>
                  </a:txBody>
                  <a:tcPr marL="83077" marR="83077" marT="46800" marB="46800" anchor="ctr" horzOverflow="overflow">
                    <a:lnL>
                      <a:noFill/>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GB" altLang="zh-CN" sz="1800" b="1" i="0" u="none" strike="noStrike" cap="none" normalizeH="0" baseline="0">
                          <a:ln>
                            <a:noFill/>
                          </a:ln>
                          <a:solidFill>
                            <a:srgbClr val="006600"/>
                          </a:solidFill>
                          <a:effectLst/>
                          <a:latin typeface="Times New Roman" pitchFamily="18" charset="0"/>
                          <a:ea typeface="黑体" pitchFamily="2" charset="-122"/>
                        </a:rPr>
                        <a:t>16,800-16,500</a:t>
                      </a:r>
                      <a:endParaRPr kumimoji="1" lang="en-US" altLang="zh-CN" sz="1800" b="1" i="0" u="none" strike="noStrike" cap="none" normalizeH="0" baseline="0">
                        <a:ln>
                          <a:noFill/>
                        </a:ln>
                        <a:solidFill>
                          <a:srgbClr val="006600"/>
                        </a:solidFill>
                        <a:effectLst/>
                        <a:latin typeface="Times New Roman" pitchFamily="18" charset="0"/>
                        <a:ea typeface="黑体" pitchFamily="2" charset="-122"/>
                      </a:endParaRP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rgbClr val="006600"/>
                          </a:solidFill>
                          <a:effectLst/>
                          <a:latin typeface="Times New Roman" pitchFamily="18" charset="0"/>
                          <a:ea typeface="黑体" pitchFamily="2" charset="-122"/>
                        </a:rPr>
                        <a:t>橙</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rgbClr val="006600"/>
                          </a:solidFill>
                          <a:effectLst/>
                          <a:latin typeface="Times New Roman" pitchFamily="18" charset="0"/>
                          <a:ea typeface="黑体" pitchFamily="2" charset="-122"/>
                        </a:rPr>
                        <a:t>绿蓝</a:t>
                      </a:r>
                    </a:p>
                  </a:txBody>
                  <a:tcPr marL="83077" marR="83077" marT="46800" marB="46800" anchor="ctr" horzOverflow="overflow">
                    <a:lnL w="1905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8"/>
                  </a:ext>
                </a:extLst>
              </a:tr>
              <a:tr h="457200">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GB" altLang="zh-CN" sz="1800" b="1" i="0" u="none" strike="noStrike" cap="none" normalizeH="0" baseline="0">
                          <a:ln>
                            <a:noFill/>
                          </a:ln>
                          <a:solidFill>
                            <a:srgbClr val="006600"/>
                          </a:solidFill>
                          <a:effectLst/>
                          <a:latin typeface="Times New Roman" pitchFamily="18" charset="0"/>
                          <a:ea typeface="黑体" pitchFamily="2" charset="-122"/>
                        </a:rPr>
                        <a:t>605-750</a:t>
                      </a:r>
                      <a:endParaRPr kumimoji="1" lang="en-US" altLang="zh-CN" sz="1800" b="1" i="0" u="none" strike="noStrike" cap="none" normalizeH="0" baseline="0">
                        <a:ln>
                          <a:noFill/>
                        </a:ln>
                        <a:solidFill>
                          <a:srgbClr val="006600"/>
                        </a:solidFill>
                        <a:effectLst/>
                        <a:latin typeface="Times New Roman" pitchFamily="18" charset="0"/>
                        <a:ea typeface="黑体" pitchFamily="2" charset="-122"/>
                      </a:endParaRPr>
                    </a:p>
                  </a:txBody>
                  <a:tcPr marL="83077" marR="83077" marT="46800" marB="46800" anchor="ctr" horzOverflow="overflow">
                    <a:lnL>
                      <a:noFill/>
                    </a:lnL>
                    <a:lnR w="19050" cap="flat" cmpd="sng" algn="ctr">
                      <a:solidFill>
                        <a:schemeClr val="tx1"/>
                      </a:solid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GB" altLang="zh-CN" sz="1800" b="1" i="0" u="none" strike="noStrike" cap="none" normalizeH="0" baseline="0">
                          <a:ln>
                            <a:noFill/>
                          </a:ln>
                          <a:solidFill>
                            <a:srgbClr val="006600"/>
                          </a:solidFill>
                          <a:effectLst/>
                          <a:latin typeface="Times New Roman" pitchFamily="18" charset="0"/>
                          <a:ea typeface="黑体" pitchFamily="2" charset="-122"/>
                        </a:rPr>
                        <a:t>16,500-13,333</a:t>
                      </a:r>
                      <a:endParaRPr kumimoji="1" lang="en-US" altLang="zh-CN" sz="1800" b="1" i="0" u="none" strike="noStrike" cap="none" normalizeH="0" baseline="0">
                        <a:ln>
                          <a:noFill/>
                        </a:ln>
                        <a:solidFill>
                          <a:srgbClr val="006600"/>
                        </a:solidFill>
                        <a:effectLst/>
                        <a:latin typeface="Times New Roman" pitchFamily="18" charset="0"/>
                        <a:ea typeface="黑体" pitchFamily="2" charset="-122"/>
                      </a:endParaRP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a:ln>
                            <a:noFill/>
                          </a:ln>
                          <a:solidFill>
                            <a:srgbClr val="006600"/>
                          </a:solidFill>
                          <a:effectLst/>
                          <a:latin typeface="Times New Roman" pitchFamily="18" charset="0"/>
                          <a:ea typeface="黑体" pitchFamily="2" charset="-122"/>
                        </a:rPr>
                        <a:t>红</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charset="-122"/>
                        </a:defRPr>
                      </a:lvl1pPr>
                      <a:lvl2pPr marL="742950" indent="-285750">
                        <a:spcBef>
                          <a:spcPct val="20000"/>
                        </a:spcBef>
                        <a:defRPr kumimoji="1" sz="2400" b="1">
                          <a:solidFill>
                            <a:srgbClr val="660066"/>
                          </a:solidFill>
                          <a:latin typeface="Times New Roman" pitchFamily="18" charset="0"/>
                          <a:ea typeface="宋体" charset="-122"/>
                        </a:defRPr>
                      </a:lvl2pPr>
                      <a:lvl3pPr marL="1143000" indent="-228600">
                        <a:spcBef>
                          <a:spcPct val="20000"/>
                        </a:spcBef>
                        <a:defRPr kumimoji="1" sz="2000" b="1">
                          <a:solidFill>
                            <a:srgbClr val="990000"/>
                          </a:solidFill>
                          <a:latin typeface="Times New Roman" pitchFamily="18" charset="0"/>
                          <a:ea typeface="宋体" charset="-122"/>
                        </a:defRPr>
                      </a:lvl3pPr>
                      <a:lvl4pPr marL="1600200" indent="-228600">
                        <a:spcBef>
                          <a:spcPct val="20000"/>
                        </a:spcBef>
                        <a:defRPr kumimoji="1">
                          <a:solidFill>
                            <a:schemeClr val="tx1"/>
                          </a:solidFill>
                          <a:latin typeface="Times New Roman" pitchFamily="18" charset="0"/>
                          <a:ea typeface="宋体" charset="-122"/>
                        </a:defRPr>
                      </a:lvl4pPr>
                      <a:lvl5pPr marL="2057400" indent="-228600">
                        <a:spcBef>
                          <a:spcPct val="20000"/>
                        </a:spcBef>
                        <a:defRPr kumimoji="1">
                          <a:solidFill>
                            <a:schemeClr val="tx1"/>
                          </a:solidFill>
                          <a:latin typeface="Times New Roman" pitchFamily="18" charset="0"/>
                          <a:ea typeface="宋体" charset="-122"/>
                        </a:defRPr>
                      </a:lvl5pPr>
                      <a:lvl6pPr marL="2514600" indent="-228600" fontAlgn="base">
                        <a:spcBef>
                          <a:spcPct val="20000"/>
                        </a:spcBef>
                        <a:spcAft>
                          <a:spcPct val="0"/>
                        </a:spcAft>
                        <a:defRPr kumimoji="1">
                          <a:solidFill>
                            <a:schemeClr val="tx1"/>
                          </a:solidFill>
                          <a:latin typeface="Times New Roman" pitchFamily="18" charset="0"/>
                          <a:ea typeface="宋体" charset="-122"/>
                        </a:defRPr>
                      </a:lvl6pPr>
                      <a:lvl7pPr marL="2971800" indent="-228600" fontAlgn="base">
                        <a:spcBef>
                          <a:spcPct val="20000"/>
                        </a:spcBef>
                        <a:spcAft>
                          <a:spcPct val="0"/>
                        </a:spcAft>
                        <a:defRPr kumimoji="1">
                          <a:solidFill>
                            <a:schemeClr val="tx1"/>
                          </a:solidFill>
                          <a:latin typeface="Times New Roman" pitchFamily="18" charset="0"/>
                          <a:ea typeface="宋体" charset="-122"/>
                        </a:defRPr>
                      </a:lvl7pPr>
                      <a:lvl8pPr marL="3429000" indent="-228600" fontAlgn="base">
                        <a:spcBef>
                          <a:spcPct val="20000"/>
                        </a:spcBef>
                        <a:spcAft>
                          <a:spcPct val="0"/>
                        </a:spcAft>
                        <a:defRPr kumimoji="1">
                          <a:solidFill>
                            <a:schemeClr val="tx1"/>
                          </a:solidFill>
                          <a:latin typeface="Times New Roman" pitchFamily="18" charset="0"/>
                          <a:ea typeface="宋体" charset="-122"/>
                        </a:defRPr>
                      </a:lvl8pPr>
                      <a:lvl9pPr marL="3886200" indent="-228600" fontAlgn="base">
                        <a:spcBef>
                          <a:spcPct val="20000"/>
                        </a:spcBef>
                        <a:spcAft>
                          <a:spcPct val="0"/>
                        </a:spcAft>
                        <a:defRPr kumimoji="1">
                          <a:solidFill>
                            <a:schemeClr val="tx1"/>
                          </a:solidFill>
                          <a:latin typeface="Times New Roman" pitchFamily="18" charset="0"/>
                          <a:ea typeface="宋体"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1" i="0" u="none" strike="noStrike" cap="none" normalizeH="0" baseline="0" dirty="0">
                          <a:ln>
                            <a:noFill/>
                          </a:ln>
                          <a:solidFill>
                            <a:srgbClr val="006600"/>
                          </a:solidFill>
                          <a:effectLst/>
                          <a:latin typeface="Times New Roman" pitchFamily="18" charset="0"/>
                          <a:ea typeface="黑体" pitchFamily="2" charset="-122"/>
                        </a:rPr>
                        <a:t>蓝绿</a:t>
                      </a:r>
                    </a:p>
                  </a:txBody>
                  <a:tcPr marL="83077" marR="83077" marT="46800" marB="46800" anchor="ctr" horzOverflow="overflow">
                    <a:lnL w="19050" cap="flat" cmpd="sng" algn="ctr">
                      <a:solidFill>
                        <a:schemeClr val="tx1"/>
                      </a:solidFill>
                      <a:prstDash val="solid"/>
                      <a:round/>
                      <a:headEnd type="none" w="med" len="med"/>
                      <a:tailEnd type="none" w="med" len="med"/>
                    </a:lnL>
                    <a:lnR>
                      <a:noFill/>
                    </a:lnR>
                    <a:lnT>
                      <a:noFill/>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5" name="矩形 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pic>
        <p:nvPicPr>
          <p:cNvPr id="6" name="Picture 6" descr="23_16">
            <a:extLst>
              <a:ext uri="{FF2B5EF4-FFF2-40B4-BE49-F238E27FC236}">
                <a16:creationId xmlns:a16="http://schemas.microsoft.com/office/drawing/2014/main" id="{2BA11FAC-8F07-5146-9D53-27E7BEBAD1B7}"/>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084170" y="2496224"/>
            <a:ext cx="2791557" cy="2433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1">
            <a:extLst>
              <a:ext uri="{FF2B5EF4-FFF2-40B4-BE49-F238E27FC236}">
                <a16:creationId xmlns:a16="http://schemas.microsoft.com/office/drawing/2014/main" id="{8739302C-73C6-D5BB-F9ED-B6CBD1F01F52}"/>
              </a:ext>
            </a:extLst>
          </p:cNvPr>
          <p:cNvSpPr>
            <a:spLocks noChangeArrowheads="1"/>
          </p:cNvSpPr>
          <p:nvPr/>
        </p:nvSpPr>
        <p:spPr bwMode="auto">
          <a:xfrm>
            <a:off x="1863323" y="170606"/>
            <a:ext cx="5616625" cy="584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25" tIns="45712" rIns="91425" bIns="45712">
            <a:spAutoFit/>
          </a:bodyPr>
          <a:lstStyle/>
          <a:p>
            <a:pPr algn="ctr">
              <a:defRPr/>
            </a:pPr>
            <a:r>
              <a:rPr kumimoji="0" lang="zh-CN" altLang="en-US" sz="3200" b="0" dirty="0">
                <a:solidFill>
                  <a:srgbClr val="C00000"/>
                </a:solidFill>
              </a:rPr>
              <a:t>配合物颜色与吸收波长的关系</a:t>
            </a:r>
          </a:p>
        </p:txBody>
      </p:sp>
    </p:spTree>
    <p:extLst>
      <p:ext uri="{BB962C8B-B14F-4D97-AF65-F5344CB8AC3E}">
        <p14:creationId xmlns:p14="http://schemas.microsoft.com/office/powerpoint/2010/main" val="2826913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5059" name="Text Box 3"/>
          <p:cNvSpPr txBox="1">
            <a:spLocks noChangeArrowheads="1"/>
          </p:cNvSpPr>
          <p:nvPr/>
        </p:nvSpPr>
        <p:spPr bwMode="auto">
          <a:xfrm>
            <a:off x="5301761" y="1374234"/>
            <a:ext cx="3518712" cy="1938992"/>
          </a:xfrm>
          <a:prstGeom prst="rect">
            <a:avLst/>
          </a:prstGeom>
          <a:noFill/>
          <a:ln>
            <a:noFill/>
            <a:headEnd/>
            <a:tailEnd/>
          </a:ln>
        </p:spPr>
        <p:style>
          <a:lnRef idx="2">
            <a:schemeClr val="accent3"/>
          </a:lnRef>
          <a:fillRef idx="1">
            <a:schemeClr val="lt1"/>
          </a:fillRef>
          <a:effectRef idx="0">
            <a:schemeClr val="accent3"/>
          </a:effectRef>
          <a:fontRef idx="minor">
            <a:schemeClr val="dk1"/>
          </a:fontRef>
        </p:style>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defRPr/>
            </a:pPr>
            <a:r>
              <a:rPr kumimoji="0" lang="en-US" altLang="zh-CN" b="0" dirty="0" err="1">
                <a:solidFill>
                  <a:schemeClr val="accent2">
                    <a:lumMod val="75000"/>
                  </a:schemeClr>
                </a:solidFill>
                <a:latin typeface="+mn-lt"/>
                <a:ea typeface="+mj-ea"/>
              </a:rPr>
              <a:t>Ti</a:t>
            </a:r>
            <a:r>
              <a:rPr kumimoji="0" lang="en-US" altLang="zh-CN" b="0" dirty="0">
                <a:solidFill>
                  <a:schemeClr val="accent2">
                    <a:lumMod val="75000"/>
                  </a:schemeClr>
                </a:solidFill>
                <a:latin typeface="+mn-lt"/>
                <a:ea typeface="+mj-ea"/>
              </a:rPr>
              <a:t>(H</a:t>
            </a:r>
            <a:r>
              <a:rPr kumimoji="0" lang="en-US" altLang="zh-CN" b="0" baseline="-25000" dirty="0">
                <a:solidFill>
                  <a:schemeClr val="accent2">
                    <a:lumMod val="75000"/>
                  </a:schemeClr>
                </a:solidFill>
                <a:latin typeface="+mn-lt"/>
                <a:ea typeface="+mj-ea"/>
              </a:rPr>
              <a:t>2</a:t>
            </a:r>
            <a:r>
              <a:rPr kumimoji="0" lang="en-US" altLang="zh-CN" b="0" dirty="0">
                <a:solidFill>
                  <a:schemeClr val="accent2">
                    <a:lumMod val="75000"/>
                  </a:schemeClr>
                </a:solidFill>
                <a:latin typeface="+mn-lt"/>
                <a:ea typeface="+mj-ea"/>
              </a:rPr>
              <a:t>O)</a:t>
            </a:r>
            <a:r>
              <a:rPr kumimoji="0" lang="en-US" altLang="zh-CN" b="0" baseline="-25000" dirty="0">
                <a:solidFill>
                  <a:schemeClr val="accent2">
                    <a:lumMod val="75000"/>
                  </a:schemeClr>
                </a:solidFill>
                <a:latin typeface="+mn-lt"/>
                <a:ea typeface="+mj-ea"/>
              </a:rPr>
              <a:t>6</a:t>
            </a:r>
            <a:r>
              <a:rPr kumimoji="0" lang="en-US" altLang="zh-CN" b="0" baseline="30000" dirty="0">
                <a:solidFill>
                  <a:schemeClr val="accent2">
                    <a:lumMod val="75000"/>
                  </a:schemeClr>
                </a:solidFill>
                <a:latin typeface="+mn-lt"/>
                <a:ea typeface="+mj-ea"/>
              </a:rPr>
              <a:t>3</a:t>
            </a:r>
            <a:r>
              <a:rPr kumimoji="0" lang="zh-CN" altLang="en-US" b="0" baseline="30000" dirty="0">
                <a:solidFill>
                  <a:schemeClr val="accent2">
                    <a:lumMod val="75000"/>
                  </a:schemeClr>
                </a:solidFill>
                <a:latin typeface="+mn-lt"/>
                <a:ea typeface="+mj-ea"/>
              </a:rPr>
              <a:t>＋</a:t>
            </a:r>
            <a:r>
              <a:rPr kumimoji="0" lang="zh-CN" altLang="en-US" b="0" dirty="0">
                <a:solidFill>
                  <a:schemeClr val="accent2">
                    <a:lumMod val="75000"/>
                  </a:schemeClr>
                </a:solidFill>
                <a:latin typeface="+mn-lt"/>
                <a:ea typeface="+mj-ea"/>
              </a:rPr>
              <a:t>吸收绿光光子发生</a:t>
            </a:r>
            <a:r>
              <a:rPr kumimoji="0" lang="en-US" altLang="zh-CN" b="0" i="1" dirty="0">
                <a:solidFill>
                  <a:schemeClr val="accent2">
                    <a:lumMod val="75000"/>
                  </a:schemeClr>
                </a:solidFill>
                <a:latin typeface="+mn-lt"/>
                <a:ea typeface="+mj-ea"/>
              </a:rPr>
              <a:t>d-d</a:t>
            </a:r>
            <a:r>
              <a:rPr kumimoji="0" lang="zh-CN" altLang="en-US" b="0" dirty="0">
                <a:solidFill>
                  <a:schemeClr val="accent2">
                    <a:lumMod val="75000"/>
                  </a:schemeClr>
                </a:solidFill>
                <a:latin typeface="+mn-lt"/>
                <a:ea typeface="+mj-ea"/>
              </a:rPr>
              <a:t>跃迁而得到的吸收光谱。该配离子的</a:t>
            </a:r>
            <a:r>
              <a:rPr kumimoji="0" lang="en-US" altLang="zh-CN" b="0" dirty="0">
                <a:solidFill>
                  <a:schemeClr val="accent2">
                    <a:lumMod val="75000"/>
                  </a:schemeClr>
                </a:solidFill>
                <a:latin typeface="+mn-lt"/>
                <a:ea typeface="+mj-ea"/>
              </a:rPr>
              <a:t>d</a:t>
            </a:r>
            <a:r>
              <a:rPr kumimoji="0" lang="zh-CN" altLang="en-US" b="0" dirty="0">
                <a:solidFill>
                  <a:schemeClr val="accent2">
                    <a:lumMod val="75000"/>
                  </a:schemeClr>
                </a:solidFill>
                <a:latin typeface="+mn-lt"/>
                <a:ea typeface="+mj-ea"/>
              </a:rPr>
              <a:t>轨道分裂能为</a:t>
            </a:r>
            <a:r>
              <a:rPr kumimoji="0" lang="en-US" altLang="zh-CN" b="0" dirty="0">
                <a:solidFill>
                  <a:schemeClr val="accent2">
                    <a:lumMod val="75000"/>
                  </a:schemeClr>
                </a:solidFill>
                <a:latin typeface="+mn-lt"/>
                <a:ea typeface="+mj-ea"/>
              </a:rPr>
              <a:t>20,400 cm</a:t>
            </a:r>
            <a:r>
              <a:rPr kumimoji="0" lang="en-US" altLang="zh-CN" b="0" baseline="30000" dirty="0">
                <a:solidFill>
                  <a:schemeClr val="accent2">
                    <a:lumMod val="75000"/>
                  </a:schemeClr>
                </a:solidFill>
                <a:latin typeface="+mn-lt"/>
                <a:ea typeface="+mj-ea"/>
                <a:sym typeface="Symbol" pitchFamily="18" charset="2"/>
              </a:rPr>
              <a:t></a:t>
            </a:r>
            <a:r>
              <a:rPr kumimoji="0" lang="en-US" altLang="zh-CN" b="0" baseline="30000" dirty="0">
                <a:solidFill>
                  <a:schemeClr val="accent2">
                    <a:lumMod val="75000"/>
                  </a:schemeClr>
                </a:solidFill>
                <a:latin typeface="+mn-lt"/>
                <a:ea typeface="+mj-ea"/>
              </a:rPr>
              <a:t>1</a:t>
            </a:r>
            <a:r>
              <a:rPr kumimoji="0" lang="zh-CN" altLang="en-US" b="0" dirty="0">
                <a:solidFill>
                  <a:schemeClr val="accent2">
                    <a:lumMod val="75000"/>
                  </a:schemeClr>
                </a:solidFill>
                <a:latin typeface="+mn-lt"/>
                <a:ea typeface="+mj-ea"/>
              </a:rPr>
              <a:t>。该配离子溶液呈紫色。</a:t>
            </a:r>
          </a:p>
        </p:txBody>
      </p:sp>
      <p:pic>
        <p:nvPicPr>
          <p:cNvPr id="51203" name="Picture 7" descr="六水合钛及其吸收光谱 副本"/>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11560" y="1598612"/>
            <a:ext cx="731227" cy="3887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04" name="Picture 8" descr="CI2D00123"/>
          <p:cNvPicPr>
            <a:picLocks noChangeAspect="1" noChangeArrowheads="1"/>
          </p:cNvPicPr>
          <p:nvPr/>
        </p:nvPicPr>
        <p:blipFill>
          <a:blip r:embed="rId3">
            <a:extLst>
              <a:ext uri="{28A0092B-C50C-407E-A947-70E740481C1C}">
                <a14:useLocalDpi xmlns:a14="http://schemas.microsoft.com/office/drawing/2010/main"/>
              </a:ext>
            </a:extLst>
          </a:blip>
          <a:srcRect b="-993"/>
          <a:stretch>
            <a:fillRect/>
          </a:stretch>
        </p:blipFill>
        <p:spPr bwMode="auto">
          <a:xfrm>
            <a:off x="1713034" y="1711325"/>
            <a:ext cx="3588727" cy="3662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11"/>
          <p:cNvSpPr>
            <a:spLocks noChangeArrowheads="1"/>
          </p:cNvSpPr>
          <p:nvPr/>
        </p:nvSpPr>
        <p:spPr bwMode="auto">
          <a:xfrm>
            <a:off x="2445727" y="188640"/>
            <a:ext cx="4652596"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spAutoFit/>
          </a:bodyPr>
          <a:lstStyle/>
          <a:p>
            <a:pPr algn="ctr">
              <a:defRPr/>
            </a:pPr>
            <a:r>
              <a:rPr kumimoji="0" lang="zh-CN" altLang="en-US" sz="3200" dirty="0">
                <a:solidFill>
                  <a:srgbClr val="CC0000"/>
                </a:solidFill>
                <a:effectLst>
                  <a:outerShdw blurRad="38100" dist="38100" dir="2700000" algn="tl">
                    <a:srgbClr val="C0C0C0"/>
                  </a:outerShdw>
                </a:effectLst>
              </a:rPr>
              <a:t>过渡金属配合物的颜色</a:t>
            </a:r>
          </a:p>
        </p:txBody>
      </p:sp>
      <p:sp>
        <p:nvSpPr>
          <p:cNvPr id="6" name="矩形 5"/>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pic>
        <p:nvPicPr>
          <p:cNvPr id="7" name="Picture 6" descr="23_16">
            <a:extLst>
              <a:ext uri="{FF2B5EF4-FFF2-40B4-BE49-F238E27FC236}">
                <a16:creationId xmlns:a16="http://schemas.microsoft.com/office/drawing/2014/main" id="{F7B71030-C9F7-7E48-AF99-ED39D1CF43E8}"/>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5580112" y="3645024"/>
            <a:ext cx="2791557" cy="2433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32400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9939" name="Text Box 3"/>
          <p:cNvSpPr txBox="1">
            <a:spLocks noChangeArrowheads="1"/>
          </p:cNvSpPr>
          <p:nvPr/>
        </p:nvSpPr>
        <p:spPr bwMode="auto">
          <a:xfrm>
            <a:off x="2123728" y="188640"/>
            <a:ext cx="4826977" cy="579438"/>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buClr>
                <a:srgbClr val="FF0000"/>
              </a:buClr>
              <a:buFont typeface="Wingdings" pitchFamily="2" charset="2"/>
              <a:buNone/>
              <a:defRPr/>
            </a:pPr>
            <a:r>
              <a:rPr kumimoji="0" lang="zh-CN" altLang="en-US" sz="3200" dirty="0">
                <a:solidFill>
                  <a:srgbClr val="CC0000"/>
                </a:solidFill>
                <a:effectLst>
                  <a:outerShdw blurRad="38100" dist="38100" dir="2700000" algn="tl">
                    <a:srgbClr val="C0C0C0"/>
                  </a:outerShdw>
                </a:effectLst>
              </a:rPr>
              <a:t>过渡金属配合物的颜色</a:t>
            </a:r>
          </a:p>
        </p:txBody>
      </p:sp>
      <p:pic>
        <p:nvPicPr>
          <p:cNvPr id="48131" name="Picture 5" descr="FG25_1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83982" y="1196976"/>
            <a:ext cx="7363557" cy="305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132" name="Picture 6" descr="23_16"/>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043605" y="4292600"/>
            <a:ext cx="2791557" cy="2433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矩形 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3727587425"/>
      </p:ext>
    </p:extLst>
  </p:cSld>
  <p:clrMapOvr>
    <a:masterClrMapping/>
  </p:clrMapOvr>
</p:sld>
</file>

<file path=ppt/theme/theme1.xml><?xml version="1.0" encoding="utf-8"?>
<a:theme xmlns:a="http://schemas.openxmlformats.org/drawingml/2006/main" name="出站报告">
  <a:themeElements>
    <a:clrScheme name="出站报告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出站报告">
      <a:majorFont>
        <a:latin typeface="Times New Roman"/>
        <a:ea typeface="黑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出站报告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出站报告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出站报告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出站报告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出站报告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出站报告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出站报告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Designs\Azure.pot</Template>
  <TotalTime>33236</TotalTime>
  <Words>6309</Words>
  <Application>Microsoft Macintosh PowerPoint</Application>
  <PresentationFormat>全屏显示(4:3)</PresentationFormat>
  <Paragraphs>690</Paragraphs>
  <Slides>64</Slides>
  <Notes>4</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6</vt:i4>
      </vt:variant>
      <vt:variant>
        <vt:lpstr>幻灯片标题</vt:lpstr>
      </vt:variant>
      <vt:variant>
        <vt:i4>64</vt:i4>
      </vt:variant>
    </vt:vector>
  </HeadingPairs>
  <TitlesOfParts>
    <vt:vector size="81" baseType="lpstr">
      <vt:lpstr>黑体</vt:lpstr>
      <vt:lpstr>华文中宋</vt:lpstr>
      <vt:lpstr>隶书</vt:lpstr>
      <vt:lpstr>宋体</vt:lpstr>
      <vt:lpstr>微软雅黑</vt:lpstr>
      <vt:lpstr>Arial</vt:lpstr>
      <vt:lpstr>Calibri</vt:lpstr>
      <vt:lpstr>Symbol</vt:lpstr>
      <vt:lpstr>Times New Roman</vt:lpstr>
      <vt:lpstr>Wingdings</vt:lpstr>
      <vt:lpstr>出站报告</vt:lpstr>
      <vt:lpstr>ChemWindow.Document</vt:lpstr>
      <vt:lpstr>Equation</vt:lpstr>
      <vt:lpstr>Image</vt:lpstr>
      <vt:lpstr>位图图像</vt:lpstr>
      <vt:lpstr>Document</vt:lpstr>
      <vt:lpstr>CS ChemDraw Drawing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10.4   配位化合物的分子轨道理论（了解）</vt:lpstr>
      <vt:lpstr>理论要点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10.5    配合物的类型和异构现象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PKU</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没有幻灯片标题</dc:title>
  <dc:subject/>
  <dc:creator>wangbw</dc:creator>
  <cp:keywords/>
  <dc:description/>
  <cp:lastModifiedBy>wangbw@pku.edu.cn</cp:lastModifiedBy>
  <cp:revision>2234</cp:revision>
  <dcterms:created xsi:type="dcterms:W3CDTF">2000-12-03T06:39:03Z</dcterms:created>
  <dcterms:modified xsi:type="dcterms:W3CDTF">2022-11-27T14:01:54Z</dcterms:modified>
  <cp:category/>
</cp:coreProperties>
</file>